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theme/theme8.xml" ContentType="application/vnd.openxmlformats-officedocument.theme+xml"/>
  <Override PartName="/ppt/slideLayouts/slideLayout15.xml" ContentType="application/vnd.openxmlformats-officedocument.presentationml.slideLayout+xml"/>
  <Override PartName="/ppt/theme/theme9.xml" ContentType="application/vnd.openxmlformats-officedocument.theme+xml"/>
  <Override PartName="/ppt/slideLayouts/slideLayout16.xml" ContentType="application/vnd.openxmlformats-officedocument.presentationml.slideLayout+xml"/>
  <Override PartName="/ppt/theme/theme10.xml" ContentType="application/vnd.openxmlformats-officedocument.theme+xml"/>
  <Override PartName="/ppt/slideLayouts/slideLayout17.xml" ContentType="application/vnd.openxmlformats-officedocument.presentationml.slideLayout+xml"/>
  <Override PartName="/ppt/theme/theme11.xml" ContentType="application/vnd.openxmlformats-officedocument.theme+xml"/>
  <Override PartName="/ppt/slideLayouts/slideLayout18.xml" ContentType="application/vnd.openxmlformats-officedocument.presentationml.slideLayout+xml"/>
  <Override PartName="/ppt/theme/theme12.xml" ContentType="application/vnd.openxmlformats-officedocument.theme+xml"/>
  <Override PartName="/ppt/slideLayouts/slideLayout19.xml" ContentType="application/vnd.openxmlformats-officedocument.presentationml.slideLayout+xml"/>
  <Override PartName="/ppt/theme/theme13.xml" ContentType="application/vnd.openxmlformats-officedocument.theme+xml"/>
  <Override PartName="/ppt/slideLayouts/slideLayout20.xml" ContentType="application/vnd.openxmlformats-officedocument.presentationml.slideLayout+xml"/>
  <Override PartName="/ppt/theme/theme1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15.xml" ContentType="application/vnd.openxmlformats-officedocument.theme+xml"/>
  <Override PartName="/ppt/slideLayouts/slideLayout23.xml" ContentType="application/vnd.openxmlformats-officedocument.presentationml.slideLayout+xml"/>
  <Override PartName="/ppt/theme/theme1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7.xml" ContentType="application/vnd.openxmlformats-officedocument.theme+xml"/>
  <Override PartName="/ppt/slideLayouts/slideLayout26.xml" ContentType="application/vnd.openxmlformats-officedocument.presentationml.slideLayout+xml"/>
  <Override PartName="/ppt/theme/theme18.xml" ContentType="application/vnd.openxmlformats-officedocument.theme+xml"/>
  <Override PartName="/ppt/slideLayouts/slideLayout27.xml" ContentType="application/vnd.openxmlformats-officedocument.presentationml.slideLayout+xml"/>
  <Override PartName="/ppt/theme/theme19.xml" ContentType="application/vnd.openxmlformats-officedocument.theme+xml"/>
  <Override PartName="/ppt/slideLayouts/slideLayout28.xml" ContentType="application/vnd.openxmlformats-officedocument.presentationml.slideLayout+xml"/>
  <Override PartName="/ppt/theme/theme20.xml" ContentType="application/vnd.openxmlformats-officedocument.theme+xml"/>
  <Override PartName="/ppt/slideLayouts/slideLayout29.xml" ContentType="application/vnd.openxmlformats-officedocument.presentationml.slideLayout+xml"/>
  <Override PartName="/ppt/theme/theme21.xml" ContentType="application/vnd.openxmlformats-officedocument.theme+xml"/>
  <Override PartName="/ppt/slideLayouts/slideLayout30.xml" ContentType="application/vnd.openxmlformats-officedocument.presentationml.slideLayout+xml"/>
  <Override PartName="/ppt/theme/theme22.xml" ContentType="application/vnd.openxmlformats-officedocument.theme+xml"/>
  <Override PartName="/ppt/slideLayouts/slideLayout31.xml" ContentType="application/vnd.openxmlformats-officedocument.presentationml.slideLayout+xml"/>
  <Override PartName="/ppt/theme/theme23.xml" ContentType="application/vnd.openxmlformats-officedocument.theme+xml"/>
  <Override PartName="/ppt/slideLayouts/slideLayout32.xml" ContentType="application/vnd.openxmlformats-officedocument.presentationml.slideLayout+xml"/>
  <Override PartName="/ppt/theme/theme24.xml" ContentType="application/vnd.openxmlformats-officedocument.theme+xml"/>
  <Override PartName="/ppt/slideLayouts/slideLayout33.xml" ContentType="application/vnd.openxmlformats-officedocument.presentationml.slideLayout+xml"/>
  <Override PartName="/ppt/theme/theme25.xml" ContentType="application/vnd.openxmlformats-officedocument.theme+xml"/>
  <Override PartName="/ppt/slideLayouts/slideLayout34.xml" ContentType="application/vnd.openxmlformats-officedocument.presentationml.slideLayout+xml"/>
  <Override PartName="/ppt/theme/theme26.xml" ContentType="application/vnd.openxmlformats-officedocument.theme+xml"/>
  <Override PartName="/ppt/slideLayouts/slideLayout35.xml" ContentType="application/vnd.openxmlformats-officedocument.presentationml.slideLayout+xml"/>
  <Override PartName="/ppt/theme/theme27.xml" ContentType="application/vnd.openxmlformats-officedocument.theme+xml"/>
  <Override PartName="/ppt/slideLayouts/slideLayout36.xml" ContentType="application/vnd.openxmlformats-officedocument.presentationml.slideLayout+xml"/>
  <Override PartName="/ppt/theme/theme28.xml" ContentType="application/vnd.openxmlformats-officedocument.theme+xml"/>
  <Override PartName="/ppt/slideLayouts/slideLayout37.xml" ContentType="application/vnd.openxmlformats-officedocument.presentationml.slideLayout+xml"/>
  <Override PartName="/ppt/theme/theme29.xml" ContentType="application/vnd.openxmlformats-officedocument.theme+xml"/>
  <Override PartName="/ppt/slideLayouts/slideLayout38.xml" ContentType="application/vnd.openxmlformats-officedocument.presentationml.slideLayout+xml"/>
  <Override PartName="/ppt/theme/theme30.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1.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2.xml" ContentType="application/vnd.openxmlformats-officedocument.theme+xml"/>
  <Override PartName="/ppt/slideLayouts/slideLayout45.xml" ContentType="application/vnd.openxmlformats-officedocument.presentationml.slideLayout+xml"/>
  <Override PartName="/ppt/theme/theme33.xml" ContentType="application/vnd.openxmlformats-officedocument.theme+xml"/>
  <Override PartName="/ppt/slideLayouts/slideLayout46.xml" ContentType="application/vnd.openxmlformats-officedocument.presentationml.slideLayout+xml"/>
  <Override PartName="/ppt/theme/theme34.xml" ContentType="application/vnd.openxmlformats-officedocument.theme+xml"/>
  <Override PartName="/ppt/slideLayouts/slideLayout47.xml" ContentType="application/vnd.openxmlformats-officedocument.presentationml.slideLayout+xml"/>
  <Override PartName="/ppt/theme/theme35.xml" ContentType="application/vnd.openxmlformats-officedocument.theme+xml"/>
  <Override PartName="/ppt/slideLayouts/slideLayout48.xml" ContentType="application/vnd.openxmlformats-officedocument.presentationml.slideLayout+xml"/>
  <Override PartName="/ppt/theme/theme36.xml" ContentType="application/vnd.openxmlformats-officedocument.theme+xml"/>
  <Override PartName="/ppt/slideLayouts/slideLayout49.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5.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66" r:id="rId2"/>
    <p:sldMasterId id="2147483676" r:id="rId3"/>
    <p:sldMasterId id="2147483698" r:id="rId4"/>
    <p:sldMasterId id="2147483704" r:id="rId5"/>
    <p:sldMasterId id="2147483706" r:id="rId6"/>
    <p:sldMasterId id="2147483708" r:id="rId7"/>
    <p:sldMasterId id="2147483710" r:id="rId8"/>
    <p:sldMasterId id="2147483714" r:id="rId9"/>
    <p:sldMasterId id="2147483716" r:id="rId10"/>
    <p:sldMasterId id="2147483720" r:id="rId11"/>
    <p:sldMasterId id="2147483722" r:id="rId12"/>
    <p:sldMasterId id="2147483724" r:id="rId13"/>
    <p:sldMasterId id="2147483740" r:id="rId14"/>
    <p:sldMasterId id="2147483744" r:id="rId15"/>
    <p:sldMasterId id="2147483746" r:id="rId16"/>
    <p:sldMasterId id="2147483748" r:id="rId17"/>
    <p:sldMasterId id="2147483750" r:id="rId18"/>
    <p:sldMasterId id="2147483752" r:id="rId19"/>
    <p:sldMasterId id="2147483754" r:id="rId20"/>
    <p:sldMasterId id="2147483759" r:id="rId21"/>
    <p:sldMasterId id="2147483761" r:id="rId22"/>
    <p:sldMasterId id="2147483763" r:id="rId23"/>
    <p:sldMasterId id="2147483765" r:id="rId24"/>
    <p:sldMasterId id="2147483767" r:id="rId25"/>
    <p:sldMasterId id="2147483769" r:id="rId26"/>
    <p:sldMasterId id="2147483771" r:id="rId27"/>
    <p:sldMasterId id="2147483773" r:id="rId28"/>
    <p:sldMasterId id="2147483785" r:id="rId29"/>
    <p:sldMasterId id="2147483801" r:id="rId30"/>
    <p:sldMasterId id="2147483807" r:id="rId31"/>
    <p:sldMasterId id="2147483815" r:id="rId32"/>
    <p:sldMasterId id="2147483821" r:id="rId33"/>
    <p:sldMasterId id="2147483823" r:id="rId34"/>
    <p:sldMasterId id="2147483825" r:id="rId35"/>
    <p:sldMasterId id="2147483827" r:id="rId36"/>
    <p:sldMasterId id="2147483829" r:id="rId37"/>
  </p:sldMasterIdLst>
  <p:notesMasterIdLst>
    <p:notesMasterId r:id="rId106"/>
  </p:notesMasterIdLst>
  <p:sldIdLst>
    <p:sldId id="375" r:id="rId38"/>
    <p:sldId id="395" r:id="rId39"/>
    <p:sldId id="396" r:id="rId40"/>
    <p:sldId id="267" r:id="rId41"/>
    <p:sldId id="286" r:id="rId42"/>
    <p:sldId id="270" r:id="rId43"/>
    <p:sldId id="364" r:id="rId44"/>
    <p:sldId id="287" r:id="rId45"/>
    <p:sldId id="260" r:id="rId46"/>
    <p:sldId id="294" r:id="rId47"/>
    <p:sldId id="362" r:id="rId48"/>
    <p:sldId id="363" r:id="rId49"/>
    <p:sldId id="365" r:id="rId50"/>
    <p:sldId id="366" r:id="rId51"/>
    <p:sldId id="297" r:id="rId52"/>
    <p:sldId id="296" r:id="rId53"/>
    <p:sldId id="298" r:id="rId54"/>
    <p:sldId id="309" r:id="rId55"/>
    <p:sldId id="311" r:id="rId56"/>
    <p:sldId id="261" r:id="rId57"/>
    <p:sldId id="300" r:id="rId58"/>
    <p:sldId id="302" r:id="rId59"/>
    <p:sldId id="291" r:id="rId60"/>
    <p:sldId id="304" r:id="rId61"/>
    <p:sldId id="306" r:id="rId62"/>
    <p:sldId id="307" r:id="rId63"/>
    <p:sldId id="308" r:id="rId64"/>
    <p:sldId id="318" r:id="rId65"/>
    <p:sldId id="397" r:id="rId66"/>
    <p:sldId id="400" r:id="rId67"/>
    <p:sldId id="399" r:id="rId68"/>
    <p:sldId id="398" r:id="rId69"/>
    <p:sldId id="368" r:id="rId70"/>
    <p:sldId id="369" r:id="rId71"/>
    <p:sldId id="370" r:id="rId72"/>
    <p:sldId id="329" r:id="rId73"/>
    <p:sldId id="330" r:id="rId74"/>
    <p:sldId id="335" r:id="rId75"/>
    <p:sldId id="331" r:id="rId76"/>
    <p:sldId id="336" r:id="rId77"/>
    <p:sldId id="332" r:id="rId78"/>
    <p:sldId id="333" r:id="rId79"/>
    <p:sldId id="334" r:id="rId80"/>
    <p:sldId id="338" r:id="rId81"/>
    <p:sldId id="374" r:id="rId82"/>
    <p:sldId id="340" r:id="rId83"/>
    <p:sldId id="343" r:id="rId84"/>
    <p:sldId id="341" r:id="rId85"/>
    <p:sldId id="342" r:id="rId86"/>
    <p:sldId id="344" r:id="rId87"/>
    <p:sldId id="345" r:id="rId88"/>
    <p:sldId id="346" r:id="rId89"/>
    <p:sldId id="347" r:id="rId90"/>
    <p:sldId id="394" r:id="rId91"/>
    <p:sldId id="407" r:id="rId92"/>
    <p:sldId id="409" r:id="rId93"/>
    <p:sldId id="410" r:id="rId94"/>
    <p:sldId id="411" r:id="rId95"/>
    <p:sldId id="401" r:id="rId96"/>
    <p:sldId id="402" r:id="rId97"/>
    <p:sldId id="404" r:id="rId98"/>
    <p:sldId id="403" r:id="rId99"/>
    <p:sldId id="405" r:id="rId100"/>
    <p:sldId id="406" r:id="rId101"/>
    <p:sldId id="414" r:id="rId102"/>
    <p:sldId id="415" r:id="rId103"/>
    <p:sldId id="353" r:id="rId104"/>
    <p:sldId id="275" r:id="rId105"/>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77" autoAdjust="0"/>
    <p:restoredTop sz="87971" autoAdjust="0"/>
  </p:normalViewPr>
  <p:slideViewPr>
    <p:cSldViewPr>
      <p:cViewPr varScale="1">
        <p:scale>
          <a:sx n="95" d="100"/>
          <a:sy n="95" d="100"/>
        </p:scale>
        <p:origin x="462" y="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90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5.xml"/><Relationship Id="rId47" Type="http://schemas.openxmlformats.org/officeDocument/2006/relationships/slide" Target="slides/slide10.xml"/><Relationship Id="rId63" Type="http://schemas.openxmlformats.org/officeDocument/2006/relationships/slide" Target="slides/slide26.xml"/><Relationship Id="rId68" Type="http://schemas.openxmlformats.org/officeDocument/2006/relationships/slide" Target="slides/slide31.xml"/><Relationship Id="rId84" Type="http://schemas.openxmlformats.org/officeDocument/2006/relationships/slide" Target="slides/slide47.xml"/><Relationship Id="rId89" Type="http://schemas.openxmlformats.org/officeDocument/2006/relationships/slide" Target="slides/slide5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07" Type="http://schemas.openxmlformats.org/officeDocument/2006/relationships/presProps" Target="presProps.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 Target="slides/slide3.xml"/><Relationship Id="rId45" Type="http://schemas.openxmlformats.org/officeDocument/2006/relationships/slide" Target="slides/slide8.xml"/><Relationship Id="rId53" Type="http://schemas.openxmlformats.org/officeDocument/2006/relationships/slide" Target="slides/slide16.xml"/><Relationship Id="rId58" Type="http://schemas.openxmlformats.org/officeDocument/2006/relationships/slide" Target="slides/slide21.xml"/><Relationship Id="rId66" Type="http://schemas.openxmlformats.org/officeDocument/2006/relationships/slide" Target="slides/slide29.xml"/><Relationship Id="rId74" Type="http://schemas.openxmlformats.org/officeDocument/2006/relationships/slide" Target="slides/slide37.xml"/><Relationship Id="rId79" Type="http://schemas.openxmlformats.org/officeDocument/2006/relationships/slide" Target="slides/slide42.xml"/><Relationship Id="rId87" Type="http://schemas.openxmlformats.org/officeDocument/2006/relationships/slide" Target="slides/slide50.xml"/><Relationship Id="rId102" Type="http://schemas.openxmlformats.org/officeDocument/2006/relationships/slide" Target="slides/slide65.xml"/><Relationship Id="rId110"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24.xml"/><Relationship Id="rId82" Type="http://schemas.openxmlformats.org/officeDocument/2006/relationships/slide" Target="slides/slide45.xml"/><Relationship Id="rId90" Type="http://schemas.openxmlformats.org/officeDocument/2006/relationships/slide" Target="slides/slide53.xml"/><Relationship Id="rId95" Type="http://schemas.openxmlformats.org/officeDocument/2006/relationships/slide" Target="slides/slide5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6.xml"/><Relationship Id="rId48" Type="http://schemas.openxmlformats.org/officeDocument/2006/relationships/slide" Target="slides/slide11.xml"/><Relationship Id="rId56" Type="http://schemas.openxmlformats.org/officeDocument/2006/relationships/slide" Target="slides/slide19.xml"/><Relationship Id="rId64" Type="http://schemas.openxmlformats.org/officeDocument/2006/relationships/slide" Target="slides/slide27.xml"/><Relationship Id="rId69" Type="http://schemas.openxmlformats.org/officeDocument/2006/relationships/slide" Target="slides/slide32.xml"/><Relationship Id="rId77" Type="http://schemas.openxmlformats.org/officeDocument/2006/relationships/slide" Target="slides/slide40.xml"/><Relationship Id="rId100" Type="http://schemas.openxmlformats.org/officeDocument/2006/relationships/slide" Target="slides/slide63.xml"/><Relationship Id="rId105"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14.xml"/><Relationship Id="rId72" Type="http://schemas.openxmlformats.org/officeDocument/2006/relationships/slide" Target="slides/slide35.xml"/><Relationship Id="rId80" Type="http://schemas.openxmlformats.org/officeDocument/2006/relationships/slide" Target="slides/slide43.xml"/><Relationship Id="rId85" Type="http://schemas.openxmlformats.org/officeDocument/2006/relationships/slide" Target="slides/slide48.xml"/><Relationship Id="rId93" Type="http://schemas.openxmlformats.org/officeDocument/2006/relationships/slide" Target="slides/slide56.xml"/><Relationship Id="rId98" Type="http://schemas.openxmlformats.org/officeDocument/2006/relationships/slide" Target="slides/slide6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1.xml"/><Relationship Id="rId46" Type="http://schemas.openxmlformats.org/officeDocument/2006/relationships/slide" Target="slides/slide9.xml"/><Relationship Id="rId59" Type="http://schemas.openxmlformats.org/officeDocument/2006/relationships/slide" Target="slides/slide22.xml"/><Relationship Id="rId67" Type="http://schemas.openxmlformats.org/officeDocument/2006/relationships/slide" Target="slides/slide30.xml"/><Relationship Id="rId103" Type="http://schemas.openxmlformats.org/officeDocument/2006/relationships/slide" Target="slides/slide66.xml"/><Relationship Id="rId108"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4.xml"/><Relationship Id="rId54" Type="http://schemas.openxmlformats.org/officeDocument/2006/relationships/slide" Target="slides/slide17.xml"/><Relationship Id="rId62" Type="http://schemas.openxmlformats.org/officeDocument/2006/relationships/slide" Target="slides/slide25.xml"/><Relationship Id="rId70" Type="http://schemas.openxmlformats.org/officeDocument/2006/relationships/slide" Target="slides/slide33.xml"/><Relationship Id="rId75" Type="http://schemas.openxmlformats.org/officeDocument/2006/relationships/slide" Target="slides/slide38.xml"/><Relationship Id="rId83" Type="http://schemas.openxmlformats.org/officeDocument/2006/relationships/slide" Target="slides/slide46.xml"/><Relationship Id="rId88" Type="http://schemas.openxmlformats.org/officeDocument/2006/relationships/slide" Target="slides/slide51.xml"/><Relationship Id="rId91" Type="http://schemas.openxmlformats.org/officeDocument/2006/relationships/slide" Target="slides/slide54.xml"/><Relationship Id="rId96"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2.xml"/><Relationship Id="rId57" Type="http://schemas.openxmlformats.org/officeDocument/2006/relationships/slide" Target="slides/slide20.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7.xml"/><Relationship Id="rId52" Type="http://schemas.openxmlformats.org/officeDocument/2006/relationships/slide" Target="slides/slide15.xml"/><Relationship Id="rId60" Type="http://schemas.openxmlformats.org/officeDocument/2006/relationships/slide" Target="slides/slide23.xml"/><Relationship Id="rId65" Type="http://schemas.openxmlformats.org/officeDocument/2006/relationships/slide" Target="slides/slide28.xml"/><Relationship Id="rId73" Type="http://schemas.openxmlformats.org/officeDocument/2006/relationships/slide" Target="slides/slide36.xml"/><Relationship Id="rId78" Type="http://schemas.openxmlformats.org/officeDocument/2006/relationships/slide" Target="slides/slide41.xml"/><Relationship Id="rId81" Type="http://schemas.openxmlformats.org/officeDocument/2006/relationships/slide" Target="slides/slide44.xml"/><Relationship Id="rId86" Type="http://schemas.openxmlformats.org/officeDocument/2006/relationships/slide" Target="slides/slide49.xml"/><Relationship Id="rId94" Type="http://schemas.openxmlformats.org/officeDocument/2006/relationships/slide" Target="slides/slide57.xml"/><Relationship Id="rId99" Type="http://schemas.openxmlformats.org/officeDocument/2006/relationships/slide" Target="slides/slide62.xml"/><Relationship Id="rId101" Type="http://schemas.openxmlformats.org/officeDocument/2006/relationships/slide" Target="slides/slide6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xml"/><Relationship Id="rId109" Type="http://schemas.openxmlformats.org/officeDocument/2006/relationships/theme" Target="theme/theme1.xml"/><Relationship Id="rId34" Type="http://schemas.openxmlformats.org/officeDocument/2006/relationships/slideMaster" Target="slideMasters/slideMaster34.xml"/><Relationship Id="rId50" Type="http://schemas.openxmlformats.org/officeDocument/2006/relationships/slide" Target="slides/slide13.xml"/><Relationship Id="rId55" Type="http://schemas.openxmlformats.org/officeDocument/2006/relationships/slide" Target="slides/slide18.xml"/><Relationship Id="rId76" Type="http://schemas.openxmlformats.org/officeDocument/2006/relationships/slide" Target="slides/slide39.xml"/><Relationship Id="rId97" Type="http://schemas.openxmlformats.org/officeDocument/2006/relationships/slide" Target="slides/slide60.xml"/><Relationship Id="rId104"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34.xml"/><Relationship Id="rId92"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00B4F0-8E70-40A1-8634-06201927A3BE}" type="datetimeFigureOut">
              <a:rPr lang="de-DE" smtClean="0"/>
              <a:pPr/>
              <a:t>21.11.2019</a:t>
            </a:fld>
            <a:endParaRPr lang="de-DE"/>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C15DBD-08E4-4D3D-9263-631CF16DFA03}" type="slidenum">
              <a:rPr lang="de-DE" smtClean="0"/>
              <a:pPr/>
              <a:t>‹#›</a:t>
            </a:fld>
            <a:endParaRPr lang="de-DE"/>
          </a:p>
        </p:txBody>
      </p:sp>
    </p:spTree>
    <p:extLst>
      <p:ext uri="{BB962C8B-B14F-4D97-AF65-F5344CB8AC3E}">
        <p14:creationId xmlns:p14="http://schemas.microsoft.com/office/powerpoint/2010/main" val="212592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52E5862-F531-4551-9633-2EFFF6D6B578}" type="slidenum">
              <a:rPr lang="de-DE" sz="1200"/>
              <a:pPr eaLnBrk="1" hangingPunct="1"/>
              <a:t>4</a:t>
            </a:fld>
            <a:endParaRPr lang="de-DE" sz="12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de-DE"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E7EC1A9-2214-4768-BC8C-8A04290D84D4}" type="slidenum">
              <a:rPr lang="de-DE" sz="1200">
                <a:solidFill>
                  <a:srgbClr val="000000"/>
                </a:solidFill>
              </a:rPr>
              <a:pPr eaLnBrk="1" hangingPunct="1"/>
              <a:t>18</a:t>
            </a:fld>
            <a:endParaRPr lang="de-DE" sz="1200">
              <a:solidFill>
                <a:srgbClr val="000000"/>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de-DE" dirty="0"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3514063-7329-4E88-8548-68A8288A7080}" type="slidenum">
              <a:rPr lang="de-DE" sz="1200"/>
              <a:pPr eaLnBrk="1" hangingPunct="1"/>
              <a:t>19</a:t>
            </a:fld>
            <a:endParaRPr lang="de-DE"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de-DE"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28BA16-E771-4C99-AF9C-AC4B3E85E4E1}" type="slidenum">
              <a:rPr lang="hu-HU" sz="1200" smtClean="0">
                <a:solidFill>
                  <a:prstClr val="black"/>
                </a:solidFill>
              </a:rPr>
              <a:pPr eaLnBrk="1" hangingPunct="1"/>
              <a:t>22</a:t>
            </a:fld>
            <a:endParaRPr lang="hu-HU" sz="1200" smtClean="0">
              <a:solidFill>
                <a:prstClr val="black"/>
              </a:solidFill>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u-HU" smtClean="0"/>
              <a:t>Gillcrist JA et al. Clinical sealant retention following two different tooth-cleaning techinques. J Publ Health Dent. 58(3):254-6, 1998 Summer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smtClean="0"/>
              <a:t>Ftalát</a:t>
            </a:r>
            <a:r>
              <a:rPr lang="hu-HU" dirty="0" smtClean="0"/>
              <a:t> – hormonháztartást megzavaró vegyületek, a </a:t>
            </a:r>
            <a:r>
              <a:rPr lang="hu-HU" dirty="0" err="1" smtClean="0"/>
              <a:t>talátsav</a:t>
            </a:r>
            <a:r>
              <a:rPr lang="hu-HU" dirty="0" smtClean="0"/>
              <a:t> és észtereinek a gyűjtőneve</a:t>
            </a:r>
          </a:p>
          <a:p>
            <a:r>
              <a:rPr lang="hu-HU" dirty="0" smtClean="0"/>
              <a:t>Svéd kutatók: </a:t>
            </a:r>
            <a:r>
              <a:rPr lang="hu-HU" dirty="0" err="1" smtClean="0"/>
              <a:t>vinilpadlós</a:t>
            </a:r>
            <a:r>
              <a:rPr lang="hu-HU" dirty="0" smtClean="0"/>
              <a:t> háztartások, autista gyerekek</a:t>
            </a:r>
          </a:p>
          <a:p>
            <a:r>
              <a:rPr lang="hu-HU" dirty="0" err="1" smtClean="0"/>
              <a:t>Glutén</a:t>
            </a:r>
            <a:r>
              <a:rPr lang="hu-HU" dirty="0" smtClean="0"/>
              <a:t>: két fehérje a </a:t>
            </a:r>
            <a:r>
              <a:rPr lang="hu-HU" dirty="0" err="1" smtClean="0"/>
              <a:t>gliadin</a:t>
            </a:r>
            <a:r>
              <a:rPr lang="hu-HU" baseline="0" dirty="0" smtClean="0"/>
              <a:t> és a </a:t>
            </a:r>
            <a:r>
              <a:rPr lang="hu-HU" baseline="0" dirty="0" err="1" smtClean="0"/>
              <a:t>glutenin</a:t>
            </a:r>
            <a:r>
              <a:rPr lang="hu-HU" baseline="0" dirty="0" smtClean="0"/>
              <a:t> keveréke; búza, árpa, rozsa, zab, tönköly, kamut-búza, maláta, maláta-kivonat</a:t>
            </a:r>
          </a:p>
          <a:p>
            <a:endParaRPr lang="hu-HU" baseline="0" dirty="0" smtClean="0"/>
          </a:p>
          <a:p>
            <a:endParaRPr lang="de-DE" dirty="0"/>
          </a:p>
        </p:txBody>
      </p:sp>
      <p:sp>
        <p:nvSpPr>
          <p:cNvPr id="4" name="Dia számának helye 3"/>
          <p:cNvSpPr>
            <a:spLocks noGrp="1"/>
          </p:cNvSpPr>
          <p:nvPr>
            <p:ph type="sldNum" sz="quarter" idx="10"/>
          </p:nvPr>
        </p:nvSpPr>
        <p:spPr/>
        <p:txBody>
          <a:bodyPr/>
          <a:lstStyle/>
          <a:p>
            <a:fld id="{CBC15DBD-08E4-4D3D-9263-631CF16DFA03}" type="slidenum">
              <a:rPr lang="de-DE" smtClean="0"/>
              <a:pPr/>
              <a:t>23</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4CFA2B-93D6-41DC-8B1B-3420F4E24006}" type="slidenum">
              <a:rPr lang="hu-HU" sz="1200" smtClean="0">
                <a:solidFill>
                  <a:prstClr val="black"/>
                </a:solidFill>
              </a:rPr>
              <a:pPr eaLnBrk="1" hangingPunct="1"/>
              <a:t>24</a:t>
            </a:fld>
            <a:endParaRPr lang="hu-HU" sz="1200" smtClean="0">
              <a:solidFill>
                <a:prstClr val="black"/>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u-HU" smtClean="0"/>
              <a:t>Baratieri LN, Monteiro Jr S. Influence of acid type (phosphoric or maleic) on the retention of pit and fissure sealant: An in vivo study. Quintessence Int. Vol25(11):749-55, 1994</a:t>
            </a:r>
          </a:p>
          <a:p>
            <a:pPr eaLnBrk="1" hangingPunct="1"/>
            <a:r>
              <a:rPr lang="hu-HU" smtClean="0"/>
              <a:t>Erbium Yttrium Aluminium Garmet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6AF22FF-C563-4748-B08D-BEC5308AB897}" type="slidenum">
              <a:rPr lang="hu-HU" sz="1200" smtClean="0">
                <a:solidFill>
                  <a:prstClr val="black"/>
                </a:solidFill>
              </a:rPr>
              <a:pPr eaLnBrk="1" hangingPunct="1"/>
              <a:t>25</a:t>
            </a:fld>
            <a:endParaRPr lang="hu-HU" sz="1200" smtClean="0">
              <a:solidFill>
                <a:prstClr val="black"/>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de-DE" dirty="0"/>
          </a:p>
        </p:txBody>
      </p:sp>
      <p:sp>
        <p:nvSpPr>
          <p:cNvPr id="4" name="Dia számának helye 3"/>
          <p:cNvSpPr>
            <a:spLocks noGrp="1"/>
          </p:cNvSpPr>
          <p:nvPr>
            <p:ph type="sldNum" sz="quarter" idx="10"/>
          </p:nvPr>
        </p:nvSpPr>
        <p:spPr/>
        <p:txBody>
          <a:bodyPr/>
          <a:lstStyle/>
          <a:p>
            <a:fld id="{34DB94BA-C19C-4F2F-9526-A497D805BA77}" type="slidenum">
              <a:rPr lang="de-DE" smtClean="0">
                <a:solidFill>
                  <a:prstClr val="black"/>
                </a:solidFill>
              </a:rPr>
              <a:pPr/>
              <a:t>26</a:t>
            </a:fld>
            <a:endParaRPr lang="de-DE">
              <a:solidFill>
                <a:prstClr val="black"/>
              </a:solidFill>
            </a:endParaRPr>
          </a:p>
        </p:txBody>
      </p:sp>
    </p:spTree>
    <p:extLst>
      <p:ext uri="{BB962C8B-B14F-4D97-AF65-F5344CB8AC3E}">
        <p14:creationId xmlns:p14="http://schemas.microsoft.com/office/powerpoint/2010/main" val="3264598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D8A23BD5-5FD4-4F58-9636-A59C14448267}" type="slidenum">
              <a:rPr lang="hu-HU" sz="1200">
                <a:solidFill>
                  <a:prstClr val="black"/>
                </a:solidFill>
                <a:latin typeface="Times New Roman" pitchFamily="18" charset="0"/>
              </a:rPr>
              <a:pPr algn="r" eaLnBrk="1" fontAlgn="base" hangingPunct="1">
                <a:spcBef>
                  <a:spcPct val="0"/>
                </a:spcBef>
                <a:spcAft>
                  <a:spcPct val="0"/>
                </a:spcAft>
              </a:pPr>
              <a:t>27</a:t>
            </a:fld>
            <a:endParaRPr lang="hu-HU" sz="1200">
              <a:solidFill>
                <a:prstClr val="black"/>
              </a:solidFill>
              <a:latin typeface="Times New Roman" pitchFamily="18" charset="0"/>
            </a:endParaRPr>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hu-HU" smtClean="0">
                <a:latin typeface="Arial" pitchFamily="34" charset="0"/>
              </a:rPr>
              <a:t>Az okkluziót minden esetben ellenőrizzük, egyrészt mert a végső polírozással kerül eltávolításra az a felszíni oxigéninhibíciós réteg amely felelős az allergiás reakciók kialakulásáért. </a:t>
            </a:r>
          </a:p>
          <a:p>
            <a:pPr eaLnBrk="1" hangingPunct="1"/>
            <a:r>
              <a:rPr lang="hu-HU" smtClean="0">
                <a:latin typeface="Arial" pitchFamily="34" charset="0"/>
              </a:rPr>
              <a:t>Másrészt ma már gyakran használunk folyékony kompozitokat barázdazárás céljából, és természetesen nem fogja tudni a gyermek magának úgymond „beharapni” a zavaró részeket.</a:t>
            </a:r>
          </a:p>
          <a:p>
            <a:pPr eaLnBrk="1" hangingPunct="1"/>
            <a:r>
              <a:rPr lang="hu-HU" smtClean="0">
                <a:latin typeface="Arial" pitchFamily="34" charset="0"/>
              </a:rPr>
              <a:t>A barázdazárást követően, ha már az összes fogát ilyen irányban elláttuk, lehet lokálisan fluoridot alkalmazni.</a:t>
            </a:r>
            <a:endParaRPr lang="de-DE"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4E7125-06D6-41DD-B0A6-351937F71060}" type="slidenum">
              <a:rPr lang="hu-HU">
                <a:solidFill>
                  <a:prstClr val="black"/>
                </a:solidFill>
              </a:rPr>
              <a:pPr/>
              <a:t>28</a:t>
            </a:fld>
            <a:endParaRPr lang="hu-HU">
              <a:solidFill>
                <a:prstClr val="black"/>
              </a:solidFill>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hu-HU" b="1"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u-HU" smtClean="0"/>
              <a:t>	Az utóbbi években tapasztalt </a:t>
            </a:r>
            <a:r>
              <a:rPr lang="hu-HU" smtClean="0">
                <a:latin typeface="Arial" pitchFamily="34" charset="0"/>
              </a:rPr>
              <a:t>tudományos</a:t>
            </a:r>
            <a:r>
              <a:rPr lang="hu-HU" smtClean="0"/>
              <a:t> </a:t>
            </a:r>
            <a:r>
              <a:rPr lang="hu-HU" smtClean="0">
                <a:latin typeface="Arial" pitchFamily="34" charset="0"/>
              </a:rPr>
              <a:t>fejlődés</a:t>
            </a:r>
            <a:r>
              <a:rPr lang="hu-HU" smtClean="0"/>
              <a:t> a </a:t>
            </a:r>
            <a:r>
              <a:rPr lang="hu-HU" smtClean="0">
                <a:latin typeface="Arial" pitchFamily="34" charset="0"/>
              </a:rPr>
              <a:t>fogászat</a:t>
            </a:r>
            <a:r>
              <a:rPr lang="hu-HU" smtClean="0"/>
              <a:t>  terén mára jelentős szemléletváltáshoz vezettek a </a:t>
            </a:r>
            <a:r>
              <a:rPr lang="hu-HU" smtClean="0">
                <a:latin typeface="Arial" pitchFamily="34" charset="0"/>
              </a:rPr>
              <a:t>fog- és szájbetegségek</a:t>
            </a:r>
            <a:r>
              <a:rPr lang="hu-HU" smtClean="0"/>
              <a:t> ellátását</a:t>
            </a:r>
            <a:r>
              <a:rPr lang="hu-HU" smtClean="0">
                <a:latin typeface="Arial" pitchFamily="34" charset="0"/>
              </a:rPr>
              <a:t> és </a:t>
            </a:r>
            <a:r>
              <a:rPr lang="hu-HU" smtClean="0"/>
              <a:t>megelőzés</a:t>
            </a:r>
            <a:r>
              <a:rPr lang="hu-HU" smtClean="0">
                <a:latin typeface="Arial" pitchFamily="34" charset="0"/>
              </a:rPr>
              <a:t>é</a:t>
            </a:r>
            <a:r>
              <a:rPr lang="hu-HU" smtClean="0"/>
              <a:t>t tekintve. </a:t>
            </a:r>
            <a:endParaRPr lang="hu-HU" smtClean="0">
              <a:latin typeface="Arial" pitchFamily="34" charset="0"/>
            </a:endParaRPr>
          </a:p>
          <a:p>
            <a:pPr eaLnBrk="1" hangingPunct="1">
              <a:spcBef>
                <a:spcPct val="0"/>
              </a:spcBef>
            </a:pPr>
            <a:r>
              <a:rPr lang="hu-HU" smtClean="0">
                <a:latin typeface="Arial" pitchFamily="34" charset="0"/>
              </a:rPr>
              <a:t>De Markley-t idézve, őt tartják ugyanis a fogászati prevenció atyjának, láthatjuk, hogy a múlt évszázad közepe óta a preventív célok nem változtak, és már akkor előtérbe került a non-invazív, ill. minimál-invazív szemlélet, ha még nem is használták konkrétan a ma oly divatos terminusokat.</a:t>
            </a:r>
          </a:p>
        </p:txBody>
      </p:sp>
      <p:sp>
        <p:nvSpPr>
          <p:cNvPr id="8192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00DD295-B0D8-4045-A664-FDA6B631C8F9}" type="slidenum">
              <a:rPr lang="hu-HU">
                <a:solidFill>
                  <a:prstClr val="black"/>
                </a:solidFill>
                <a:latin typeface="Calibri" pitchFamily="34" charset="0"/>
              </a:rPr>
              <a:pPr eaLnBrk="1" hangingPunct="1"/>
              <a:t>30</a:t>
            </a:fld>
            <a:endParaRPr lang="hu-HU">
              <a:solidFill>
                <a:prstClr val="black"/>
              </a:solidFill>
              <a:latin typeface="Calibri" pitchFamily="34" charset="0"/>
            </a:endParaRPr>
          </a:p>
        </p:txBody>
      </p:sp>
    </p:spTree>
    <p:extLst>
      <p:ext uri="{BB962C8B-B14F-4D97-AF65-F5344CB8AC3E}">
        <p14:creationId xmlns:p14="http://schemas.microsoft.com/office/powerpoint/2010/main" val="64970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u-HU" smtClean="0"/>
              <a:t>Egy, az USA-ban végzett nemzeti felmérés amelyet 5 és 17 év között gyermekeken végeztek, kimutatta, hogy a fogszuvasodás szignifikánsan gyakoribb elváltozás sok más, szintén magas prevalenciával bíró  megbetegedésnél, mint pl. az asztma, a szénanátha, vagy a krónikus bronchitis.  Hasonló adatok az itthoni helyzetről sajnos nem állnak rendelkezésre, de ha az amerikai felmérés eredményét összevetjük a Petersen-féle 12 éves gyermekek fogszuvasodásának elterjedését szemléltető 2003 világtérkép adataival, valószínűsíthető, hogy más országokban is hasonló a helyzet. Ha tovább megyünk, és a száraz statisztikai adatokat ezekkel a sajnos általunk is gyakran látott drámai képekkel illusztráljuk, még nyilvánvalóvá válik a prevenció jelentősége a gyermekfogászati ellátást tekintve.</a:t>
            </a:r>
          </a:p>
        </p:txBody>
      </p:sp>
      <p:sp>
        <p:nvSpPr>
          <p:cNvPr id="9011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7DAB4BD-4F22-48BE-BC04-5AFE46384BF3}" type="slidenum">
              <a:rPr lang="hu-HU">
                <a:latin typeface="Calibri" pitchFamily="34" charset="0"/>
              </a:rPr>
              <a:pPr eaLnBrk="1" hangingPunct="1"/>
              <a:t>7</a:t>
            </a:fld>
            <a:endParaRPr lang="hu-HU">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smtClean="0"/>
              <a:t>Ilyen például a helyes táplálkozás megválasztása, mert a táplálékoknak van egy felszívódás előtti, és egy felszívódás utáni preventív hatása.</a:t>
            </a:r>
          </a:p>
          <a:p>
            <a:r>
              <a:rPr lang="hu-HU" smtClean="0"/>
              <a:t>A helyes táplálkozás ugyanakkor a komplex gyermekkori prevenció egyik fontos tényezője.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u-HU" smtClean="0"/>
              <a:t>A cukoralkoholok jelentős hatást gyakorolnak a biofilm kariogén mikroflórájára: csökkentik a plakk mennyiségét, a S. mutans kolóniák számát a plakkban és a nyálban, továbbá az extra- és intracelluláris poliszacharid mátrix termelés. Jelenlétükben kevésbe kötődik a S. mutans a szerzett zománc pelliculához.</a:t>
            </a:r>
          </a:p>
          <a:p>
            <a:pPr eaLnBrk="1" hangingPunct="1">
              <a:spcBef>
                <a:spcPct val="0"/>
              </a:spcBef>
            </a:pPr>
            <a:r>
              <a:rPr lang="hu-HU" smtClean="0"/>
              <a:t>A xilitolról pedig kimutatták hogy képes csökkenteni a S. vertikális transzmisszióját.</a:t>
            </a:r>
            <a:endParaRPr lang="hu-HU" smtClean="0">
              <a:latin typeface="Arial" pitchFamily="34" charset="0"/>
            </a:endParaRPr>
          </a:p>
          <a:p>
            <a:pPr eaLnBrk="1" hangingPunct="1">
              <a:spcBef>
                <a:spcPct val="0"/>
              </a:spcBef>
            </a:pPr>
            <a:endParaRPr lang="hu-HU" smtClean="0">
              <a:latin typeface="Arial" pitchFamily="34" charset="0"/>
            </a:endParaRPr>
          </a:p>
          <a:p>
            <a:pPr eaLnBrk="1" hangingPunct="1">
              <a:spcBef>
                <a:spcPct val="0"/>
              </a:spcBef>
            </a:pPr>
            <a:r>
              <a:rPr lang="hu-HU" smtClean="0">
                <a:latin typeface="Arial" pitchFamily="34" charset="0"/>
              </a:rPr>
              <a:t>A legtöbb cukorpótló esetében, ha 10 %-nál magasabb koncentrációban adagolták, az illető élelmiszeripari terméket kötelezően figyelmeztetéssel kell ellátni. Ez látható a dia alján. Gyerekeknél erre az adagolásnál oda kell figyelni.</a:t>
            </a:r>
          </a:p>
        </p:txBody>
      </p:sp>
      <p:sp>
        <p:nvSpPr>
          <p:cNvPr id="10650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28DDF42-0140-4068-855A-B3FAA9C1041D}" type="slidenum">
              <a:rPr lang="hu-HU">
                <a:latin typeface="Calibri" pitchFamily="34" charset="0"/>
              </a:rPr>
              <a:pPr eaLnBrk="1" hangingPunct="1"/>
              <a:t>34</a:t>
            </a:fld>
            <a:endParaRPr lang="hu-HU">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u-HU" dirty="0" smtClean="0"/>
              <a:t>Az EU-ban engedélyezett  7 édesítőszer közül csak kettő, a </a:t>
            </a:r>
            <a:r>
              <a:rPr lang="hu-HU" dirty="0" err="1" smtClean="0"/>
              <a:t>Taumatin</a:t>
            </a:r>
            <a:r>
              <a:rPr lang="hu-HU" dirty="0" smtClean="0"/>
              <a:t> és a </a:t>
            </a:r>
            <a:r>
              <a:rPr lang="hu-HU" dirty="0" err="1" smtClean="0"/>
              <a:t>Neuroheszperidin</a:t>
            </a:r>
            <a:r>
              <a:rPr lang="hu-HU" dirty="0" smtClean="0"/>
              <a:t> természetes eredetű. Az édesítők az ún. „null-kalóriás” szerek. Gyerekeknél használatuk </a:t>
            </a:r>
            <a:r>
              <a:rPr lang="hu-HU" dirty="0" smtClean="0">
                <a:latin typeface="Arial" pitchFamily="34" charset="0"/>
              </a:rPr>
              <a:t>12 éves kor alatt </a:t>
            </a:r>
            <a:r>
              <a:rPr lang="hu-HU" dirty="0" smtClean="0"/>
              <a:t>nem javasolt</a:t>
            </a:r>
            <a:r>
              <a:rPr lang="hu-HU" dirty="0" smtClean="0">
                <a:latin typeface="Arial" pitchFamily="34" charset="0"/>
              </a:rPr>
              <a:t>, idősebbeknél is fokozott </a:t>
            </a:r>
            <a:r>
              <a:rPr lang="hu-HU" dirty="0" err="1" smtClean="0">
                <a:latin typeface="Arial" pitchFamily="34" charset="0"/>
              </a:rPr>
              <a:t>óvatosságal</a:t>
            </a:r>
            <a:r>
              <a:rPr lang="hu-HU" dirty="0" smtClean="0"/>
              <a:t>.</a:t>
            </a:r>
          </a:p>
        </p:txBody>
      </p:sp>
      <p:sp>
        <p:nvSpPr>
          <p:cNvPr id="10752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FED5E2B-85D9-4DA8-BF85-826270B79700}" type="slidenum">
              <a:rPr lang="hu-HU">
                <a:latin typeface="Calibri" pitchFamily="34" charset="0"/>
              </a:rPr>
              <a:pPr eaLnBrk="1" hangingPunct="1"/>
              <a:t>35</a:t>
            </a:fld>
            <a:endParaRPr lang="hu-HU">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u-HU" dirty="0" smtClean="0"/>
              <a:t>A </a:t>
            </a:r>
            <a:r>
              <a:rPr lang="hu-HU" dirty="0" err="1" smtClean="0"/>
              <a:t>plakkot</a:t>
            </a:r>
            <a:r>
              <a:rPr lang="hu-HU" dirty="0" smtClean="0"/>
              <a:t> un. „barátságos” és patogén baktériumok kolonizálják. A </a:t>
            </a:r>
            <a:r>
              <a:rPr lang="hu-HU" dirty="0" err="1" smtClean="0"/>
              <a:t>kariogén</a:t>
            </a:r>
            <a:r>
              <a:rPr lang="hu-HU" dirty="0" smtClean="0"/>
              <a:t>, savtermelő és </a:t>
            </a:r>
            <a:r>
              <a:rPr lang="hu-HU" dirty="0" err="1" smtClean="0"/>
              <a:t>savtoleráns</a:t>
            </a:r>
            <a:r>
              <a:rPr lang="hu-HU" dirty="0" smtClean="0"/>
              <a:t> kórokozók közé sorolhatók a </a:t>
            </a:r>
            <a:r>
              <a:rPr lang="hu-HU" dirty="0" err="1" smtClean="0"/>
              <a:t>Streptococcus</a:t>
            </a:r>
            <a:r>
              <a:rPr lang="hu-HU" dirty="0" smtClean="0"/>
              <a:t>, </a:t>
            </a:r>
            <a:r>
              <a:rPr lang="hu-HU" dirty="0" err="1" smtClean="0"/>
              <a:t>Lactobacillus</a:t>
            </a:r>
            <a:r>
              <a:rPr lang="hu-HU" dirty="0" smtClean="0"/>
              <a:t> és </a:t>
            </a:r>
            <a:r>
              <a:rPr lang="hu-HU" dirty="0" err="1" smtClean="0"/>
              <a:t>Actinomyces</a:t>
            </a:r>
            <a:r>
              <a:rPr lang="hu-HU" dirty="0" smtClean="0"/>
              <a:t> törzsek egyes képviselői. Elsőként a legaktívabb S. </a:t>
            </a:r>
            <a:r>
              <a:rPr lang="hu-HU" dirty="0" err="1" smtClean="0"/>
              <a:t>mutans</a:t>
            </a:r>
            <a:r>
              <a:rPr lang="hu-HU" dirty="0" smtClean="0"/>
              <a:t> és S. </a:t>
            </a:r>
            <a:r>
              <a:rPr lang="hu-HU" dirty="0" err="1" smtClean="0"/>
              <a:t>sobrinus</a:t>
            </a:r>
            <a:r>
              <a:rPr lang="hu-HU" dirty="0" smtClean="0"/>
              <a:t>, a </a:t>
            </a:r>
            <a:r>
              <a:rPr lang="hu-HU" dirty="0" err="1" smtClean="0"/>
              <a:t>Lactobacillus</a:t>
            </a:r>
            <a:r>
              <a:rPr lang="hu-HU" dirty="0" smtClean="0"/>
              <a:t> és </a:t>
            </a:r>
            <a:r>
              <a:rPr lang="hu-HU" dirty="0" err="1" smtClean="0"/>
              <a:t>Actinomyces</a:t>
            </a:r>
            <a:r>
              <a:rPr lang="hu-HU" dirty="0" smtClean="0"/>
              <a:t> törzsek, majd a </a:t>
            </a:r>
            <a:r>
              <a:rPr lang="hu-HU" dirty="0" err="1" smtClean="0"/>
              <a:t>Strptococcus</a:t>
            </a:r>
            <a:r>
              <a:rPr lang="hu-HU" dirty="0" smtClean="0"/>
              <a:t> törzs kevésbé virulens tagjai, a S. </a:t>
            </a:r>
            <a:r>
              <a:rPr lang="hu-HU" dirty="0" err="1" smtClean="0"/>
              <a:t>mitis</a:t>
            </a:r>
            <a:r>
              <a:rPr lang="hu-HU" dirty="0" smtClean="0"/>
              <a:t>, orális, </a:t>
            </a:r>
            <a:r>
              <a:rPr lang="hu-HU" dirty="0" err="1" smtClean="0"/>
              <a:t>gordonii</a:t>
            </a:r>
            <a:r>
              <a:rPr lang="hu-HU" dirty="0" smtClean="0"/>
              <a:t> és </a:t>
            </a:r>
            <a:r>
              <a:rPr lang="hu-HU" dirty="0" err="1" smtClean="0"/>
              <a:t>anginosus</a:t>
            </a:r>
            <a:r>
              <a:rPr lang="hu-HU" dirty="0" smtClean="0"/>
              <a:t>. Sajnos a S. </a:t>
            </a:r>
            <a:r>
              <a:rPr lang="hu-HU" dirty="0" err="1" smtClean="0"/>
              <a:t>oralis-ról</a:t>
            </a:r>
            <a:r>
              <a:rPr lang="hu-HU" dirty="0" smtClean="0"/>
              <a:t> nem találtam képet.</a:t>
            </a:r>
          </a:p>
          <a:p>
            <a:pPr eaLnBrk="1" hangingPunct="1">
              <a:spcBef>
                <a:spcPct val="0"/>
              </a:spcBef>
            </a:pPr>
            <a:r>
              <a:rPr lang="hu-HU" dirty="0" smtClean="0"/>
              <a:t>A S. </a:t>
            </a:r>
            <a:r>
              <a:rPr lang="hu-HU" dirty="0" err="1" smtClean="0"/>
              <a:t>mutans</a:t>
            </a:r>
            <a:r>
              <a:rPr lang="hu-HU" dirty="0" smtClean="0"/>
              <a:t> tartják az elsődleges patogén korokozónak. Életünk nagyon korai szakaszában megjelenhet, de a tejfogak áttöréséig nem képez kolóniákat. Fogzás megelőzően a nyelv különböző részein, un. Ökológiai fészkekben („</a:t>
            </a:r>
            <a:r>
              <a:rPr lang="hu-HU" dirty="0" err="1" smtClean="0"/>
              <a:t>ecological</a:t>
            </a:r>
            <a:r>
              <a:rPr lang="hu-HU" dirty="0" smtClean="0"/>
              <a:t> </a:t>
            </a:r>
            <a:r>
              <a:rPr lang="hu-HU" dirty="0" err="1" smtClean="0"/>
              <a:t>niche</a:t>
            </a:r>
            <a:r>
              <a:rPr lang="hu-HU" dirty="0" smtClean="0"/>
              <a:t>”) tapadhat meg.</a:t>
            </a:r>
          </a:p>
          <a:p>
            <a:pPr eaLnBrk="1" hangingPunct="1">
              <a:spcBef>
                <a:spcPct val="0"/>
              </a:spcBef>
            </a:pPr>
            <a:r>
              <a:rPr lang="hu-HU" dirty="0" smtClean="0"/>
              <a:t>A korai S. </a:t>
            </a:r>
            <a:r>
              <a:rPr lang="hu-HU" dirty="0" err="1" smtClean="0"/>
              <a:t>mutans</a:t>
            </a:r>
            <a:r>
              <a:rPr lang="hu-HU" dirty="0" smtClean="0"/>
              <a:t> kolonizációt tarják a korai gyermekkori </a:t>
            </a:r>
            <a:r>
              <a:rPr lang="hu-HU" dirty="0" err="1" smtClean="0"/>
              <a:t>káriesz</a:t>
            </a:r>
            <a:r>
              <a:rPr lang="hu-HU" dirty="0" smtClean="0"/>
              <a:t> elsődleges </a:t>
            </a:r>
            <a:r>
              <a:rPr lang="hu-HU" dirty="0" err="1" smtClean="0"/>
              <a:t>rizikofaktorának</a:t>
            </a:r>
            <a:r>
              <a:rPr lang="hu-HU" dirty="0" smtClean="0"/>
              <a:t>. </a:t>
            </a:r>
          </a:p>
          <a:p>
            <a:pPr eaLnBrk="1" hangingPunct="1">
              <a:spcBef>
                <a:spcPct val="0"/>
              </a:spcBef>
            </a:pPr>
            <a:endParaRPr lang="hu-HU" dirty="0" smtClean="0"/>
          </a:p>
        </p:txBody>
      </p:sp>
      <p:sp>
        <p:nvSpPr>
          <p:cNvPr id="9626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966AF2C-D06E-40D4-8A6C-9190D676CAC8}" type="slidenum">
              <a:rPr lang="hu-HU">
                <a:solidFill>
                  <a:prstClr val="black"/>
                </a:solidFill>
                <a:latin typeface="Calibri" pitchFamily="34" charset="0"/>
              </a:rPr>
              <a:pPr eaLnBrk="1" hangingPunct="1"/>
              <a:t>36</a:t>
            </a:fld>
            <a:endParaRPr lang="hu-HU">
              <a:solidFill>
                <a:prstClr val="black"/>
              </a:solidFill>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u-HU" dirty="0" smtClean="0"/>
              <a:t>A „fogbarát” kategóriába tartozik a tejsavat lebontó </a:t>
            </a:r>
            <a:r>
              <a:rPr lang="hu-HU" dirty="0" err="1" smtClean="0"/>
              <a:t>Veillonella</a:t>
            </a:r>
            <a:r>
              <a:rPr lang="hu-HU" dirty="0" smtClean="0"/>
              <a:t> és a </a:t>
            </a:r>
            <a:r>
              <a:rPr lang="hu-HU" dirty="0" err="1" smtClean="0"/>
              <a:t>Streptococcus</a:t>
            </a:r>
            <a:r>
              <a:rPr lang="hu-HU" dirty="0" smtClean="0"/>
              <a:t> törzsből a S. </a:t>
            </a:r>
            <a:r>
              <a:rPr lang="hu-HU" dirty="0" err="1" smtClean="0"/>
              <a:t>salivarius</a:t>
            </a:r>
            <a:r>
              <a:rPr lang="hu-HU" dirty="0" smtClean="0"/>
              <a:t> és a S. </a:t>
            </a:r>
            <a:r>
              <a:rPr lang="hu-HU" dirty="0" err="1" smtClean="0"/>
              <a:t>sanguinis</a:t>
            </a:r>
            <a:r>
              <a:rPr lang="hu-HU" dirty="0" smtClean="0"/>
              <a:t>. Az utóbbiak </a:t>
            </a:r>
            <a:r>
              <a:rPr lang="hu-HU" dirty="0" err="1" smtClean="0"/>
              <a:t>argin</a:t>
            </a:r>
            <a:r>
              <a:rPr lang="hu-HU" dirty="0" smtClean="0"/>
              <a:t> </a:t>
            </a:r>
            <a:r>
              <a:rPr lang="hu-HU" dirty="0" err="1" smtClean="0"/>
              <a:t>deaminázt</a:t>
            </a:r>
            <a:r>
              <a:rPr lang="hu-HU" dirty="0" smtClean="0"/>
              <a:t> termelnek, ily módon az </a:t>
            </a:r>
            <a:r>
              <a:rPr lang="hu-HU" dirty="0" err="1" smtClean="0"/>
              <a:t>urea</a:t>
            </a:r>
            <a:r>
              <a:rPr lang="hu-HU" dirty="0" smtClean="0"/>
              <a:t> és ammónia részek segítségével növelik a </a:t>
            </a:r>
            <a:r>
              <a:rPr lang="hu-HU" dirty="0" err="1" smtClean="0"/>
              <a:t>biofilm</a:t>
            </a:r>
            <a:r>
              <a:rPr lang="hu-HU" dirty="0" smtClean="0"/>
              <a:t> pH értékét. </a:t>
            </a:r>
            <a:r>
              <a:rPr lang="hu-HU" dirty="0" err="1" smtClean="0"/>
              <a:t>Garcia-Godoy</a:t>
            </a:r>
            <a:r>
              <a:rPr lang="hu-HU" dirty="0" smtClean="0"/>
              <a:t> és </a:t>
            </a:r>
            <a:r>
              <a:rPr lang="hu-HU" dirty="0" err="1" smtClean="0"/>
              <a:t>Hicks</a:t>
            </a:r>
            <a:r>
              <a:rPr lang="hu-HU" dirty="0" smtClean="0"/>
              <a:t>, 2008.</a:t>
            </a:r>
          </a:p>
        </p:txBody>
      </p:sp>
      <p:sp>
        <p:nvSpPr>
          <p:cNvPr id="9728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1E1C45B-0D68-477D-AE80-43C93EBB10BC}" type="slidenum">
              <a:rPr lang="hu-HU">
                <a:solidFill>
                  <a:prstClr val="black"/>
                </a:solidFill>
                <a:latin typeface="Calibri" pitchFamily="34" charset="0"/>
              </a:rPr>
              <a:pPr eaLnBrk="1" hangingPunct="1"/>
              <a:t>37</a:t>
            </a:fld>
            <a:endParaRPr lang="hu-HU">
              <a:solidFill>
                <a:prstClr val="black"/>
              </a:solidFill>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a:spcBef>
                <a:spcPct val="0"/>
              </a:spcBef>
            </a:pPr>
            <a:r>
              <a:rPr lang="hu-HU" dirty="0" smtClean="0">
                <a:latin typeface="Times New Roman" pitchFamily="18" charset="0"/>
                <a:cs typeface="Times New Roman" pitchFamily="18" charset="0"/>
              </a:rPr>
              <a:t>Dinamikus folyamat</a:t>
            </a:r>
          </a:p>
          <a:p>
            <a:pPr>
              <a:spcBef>
                <a:spcPct val="0"/>
              </a:spcBef>
            </a:pPr>
            <a:r>
              <a:rPr lang="hu-HU" dirty="0" err="1" smtClean="0">
                <a:latin typeface="Times New Roman" pitchFamily="18" charset="0"/>
                <a:cs typeface="Times New Roman" pitchFamily="18" charset="0"/>
              </a:rPr>
              <a:t>Demineralizáció</a:t>
            </a:r>
            <a:r>
              <a:rPr lang="hu-HU" dirty="0" smtClean="0">
                <a:latin typeface="Times New Roman" pitchFamily="18" charset="0"/>
                <a:cs typeface="Times New Roman" pitchFamily="18" charset="0"/>
              </a:rPr>
              <a:t> reverzibilis!! Ezt használható ki a </a:t>
            </a:r>
            <a:r>
              <a:rPr lang="hu-HU" dirty="0" err="1" smtClean="0">
                <a:latin typeface="Times New Roman" pitchFamily="18" charset="0"/>
                <a:cs typeface="Times New Roman" pitchFamily="18" charset="0"/>
              </a:rPr>
              <a:t>non-invazív</a:t>
            </a:r>
            <a:r>
              <a:rPr lang="hu-HU" dirty="0" smtClean="0">
                <a:latin typeface="Times New Roman" pitchFamily="18" charset="0"/>
                <a:cs typeface="Times New Roman" pitchFamily="18" charset="0"/>
              </a:rPr>
              <a:t> eljárások során.</a:t>
            </a:r>
          </a:p>
          <a:p>
            <a:pPr>
              <a:spcBef>
                <a:spcPct val="0"/>
              </a:spcBef>
            </a:pPr>
            <a:r>
              <a:rPr lang="hu-HU" dirty="0" smtClean="0">
                <a:latin typeface="Times New Roman" pitchFamily="18" charset="0"/>
                <a:cs typeface="Times New Roman" pitchFamily="18" charset="0"/>
              </a:rPr>
              <a:t>Mivel tudjuk, hogy bizonyos körülmények között a dentális </a:t>
            </a:r>
            <a:r>
              <a:rPr lang="hu-HU" dirty="0" err="1" smtClean="0">
                <a:latin typeface="Times New Roman" pitchFamily="18" charset="0"/>
                <a:cs typeface="Times New Roman" pitchFamily="18" charset="0"/>
              </a:rPr>
              <a:t>biofilm</a:t>
            </a:r>
            <a:r>
              <a:rPr lang="hu-HU" dirty="0" smtClean="0">
                <a:latin typeface="Times New Roman" pitchFamily="18" charset="0"/>
                <a:cs typeface="Times New Roman" pitchFamily="18" charset="0"/>
              </a:rPr>
              <a:t> képes megőrizni a zománc integritását a </a:t>
            </a:r>
            <a:r>
              <a:rPr lang="hu-HU" dirty="0" err="1" smtClean="0">
                <a:latin typeface="Times New Roman" pitchFamily="18" charset="0"/>
                <a:cs typeface="Times New Roman" pitchFamily="18" charset="0"/>
              </a:rPr>
              <a:t>posteruptív</a:t>
            </a:r>
            <a:r>
              <a:rPr lang="hu-HU" dirty="0" smtClean="0">
                <a:latin typeface="Times New Roman" pitchFamily="18" charset="0"/>
                <a:cs typeface="Times New Roman" pitchFamily="18" charset="0"/>
              </a:rPr>
              <a:t> </a:t>
            </a:r>
            <a:r>
              <a:rPr lang="hu-HU" dirty="0" err="1" smtClean="0">
                <a:latin typeface="Times New Roman" pitchFamily="18" charset="0"/>
                <a:cs typeface="Times New Roman" pitchFamily="18" charset="0"/>
              </a:rPr>
              <a:t>maturáció</a:t>
            </a:r>
            <a:r>
              <a:rPr lang="hu-HU" dirty="0" smtClean="0">
                <a:latin typeface="Times New Roman" pitchFamily="18" charset="0"/>
                <a:cs typeface="Times New Roman" pitchFamily="18" charset="0"/>
              </a:rPr>
              <a:t> során, és azt is tudjuk, hogy a </a:t>
            </a:r>
            <a:r>
              <a:rPr lang="hu-HU" dirty="0" err="1" smtClean="0">
                <a:latin typeface="Times New Roman" pitchFamily="18" charset="0"/>
                <a:cs typeface="Times New Roman" pitchFamily="18" charset="0"/>
              </a:rPr>
              <a:t>káriesz</a:t>
            </a:r>
            <a:r>
              <a:rPr lang="hu-HU" dirty="0" smtClean="0">
                <a:latin typeface="Times New Roman" pitchFamily="18" charset="0"/>
                <a:cs typeface="Times New Roman" pitchFamily="18" charset="0"/>
              </a:rPr>
              <a:t> </a:t>
            </a:r>
            <a:r>
              <a:rPr lang="hu-HU" dirty="0" err="1" smtClean="0">
                <a:latin typeface="Times New Roman" pitchFamily="18" charset="0"/>
                <a:cs typeface="Times New Roman" pitchFamily="18" charset="0"/>
              </a:rPr>
              <a:t>a</a:t>
            </a:r>
            <a:r>
              <a:rPr lang="hu-HU" dirty="0" smtClean="0">
                <a:latin typeface="Times New Roman" pitchFamily="18" charset="0"/>
                <a:cs typeface="Times New Roman" pitchFamily="18" charset="0"/>
              </a:rPr>
              <a:t> </a:t>
            </a:r>
            <a:r>
              <a:rPr lang="hu-HU" dirty="0" err="1" smtClean="0">
                <a:latin typeface="Times New Roman" pitchFamily="18" charset="0"/>
                <a:cs typeface="Times New Roman" pitchFamily="18" charset="0"/>
              </a:rPr>
              <a:t>demineralizáció-reminerlizációs</a:t>
            </a:r>
            <a:r>
              <a:rPr lang="hu-HU" dirty="0" smtClean="0">
                <a:latin typeface="Times New Roman" pitchFamily="18" charset="0"/>
                <a:cs typeface="Times New Roman" pitchFamily="18" charset="0"/>
              </a:rPr>
              <a:t> egyensúly megbomlása és a </a:t>
            </a:r>
            <a:r>
              <a:rPr lang="hu-HU" dirty="0" err="1" smtClean="0">
                <a:latin typeface="Times New Roman" pitchFamily="18" charset="0"/>
                <a:cs typeface="Times New Roman" pitchFamily="18" charset="0"/>
              </a:rPr>
              <a:t>demineralizáció</a:t>
            </a:r>
            <a:r>
              <a:rPr lang="hu-HU" dirty="0" smtClean="0">
                <a:latin typeface="Times New Roman" pitchFamily="18" charset="0"/>
                <a:cs typeface="Times New Roman" pitchFamily="18" charset="0"/>
              </a:rPr>
              <a:t> irányába való eltolódása során keletkezik, lássuk milyen lehetőségeink vannak ennek az egyensúlynak a helyreállítására, ill. a folyamat megelőzésére. </a:t>
            </a:r>
          </a:p>
          <a:p>
            <a:pPr>
              <a:spcBef>
                <a:spcPct val="0"/>
              </a:spcBef>
            </a:pPr>
            <a:r>
              <a:rPr lang="hu-HU" dirty="0" smtClean="0">
                <a:latin typeface="Times New Roman" pitchFamily="18" charset="0"/>
                <a:cs typeface="Times New Roman" pitchFamily="18" charset="0"/>
              </a:rPr>
              <a:t>A hatékony prevenció alacsony kalcium, foszfát és fluor </a:t>
            </a:r>
            <a:r>
              <a:rPr lang="hu-HU" dirty="0" err="1" smtClean="0">
                <a:latin typeface="Times New Roman" pitchFamily="18" charset="0"/>
                <a:cs typeface="Times New Roman" pitchFamily="18" charset="0"/>
              </a:rPr>
              <a:t>koncetrációt</a:t>
            </a:r>
            <a:r>
              <a:rPr lang="hu-HU" dirty="0" smtClean="0">
                <a:latin typeface="Times New Roman" pitchFamily="18" charset="0"/>
                <a:cs typeface="Times New Roman" pitchFamily="18" charset="0"/>
              </a:rPr>
              <a:t> feltételez.</a:t>
            </a:r>
          </a:p>
          <a:p>
            <a:pPr>
              <a:spcBef>
                <a:spcPct val="0"/>
              </a:spcBef>
            </a:pPr>
            <a:r>
              <a:rPr lang="hu-HU" dirty="0" smtClean="0">
                <a:latin typeface="Times New Roman" pitchFamily="18" charset="0"/>
                <a:cs typeface="Times New Roman" pitchFamily="18" charset="0"/>
              </a:rPr>
              <a:t>Ennek a következő a magyarázata: egy magas ásványkoncentráció gyors precipitációt hoz létre, valósággal eltömi a pórusokat a zománcfelszínen és ily módon megakadályozza a felszín alatti mélyebb rétegek gyógyulását, ill. </a:t>
            </a:r>
            <a:r>
              <a:rPr lang="hu-HU" dirty="0" err="1" smtClean="0">
                <a:latin typeface="Times New Roman" pitchFamily="18" charset="0"/>
                <a:cs typeface="Times New Roman" pitchFamily="18" charset="0"/>
              </a:rPr>
              <a:t>remineralizációját</a:t>
            </a:r>
            <a:r>
              <a:rPr lang="hu-HU" dirty="0" smtClean="0">
                <a:latin typeface="Times New Roman" pitchFamily="18" charset="0"/>
                <a:cs typeface="Times New Roman" pitchFamily="18" charset="0"/>
              </a:rPr>
              <a:t>.</a:t>
            </a:r>
          </a:p>
          <a:p>
            <a:pPr>
              <a:spcBef>
                <a:spcPct val="0"/>
              </a:spcBef>
            </a:pPr>
            <a:r>
              <a:rPr lang="hu-HU" dirty="0" smtClean="0">
                <a:latin typeface="Times New Roman" pitchFamily="18" charset="0"/>
                <a:cs typeface="Times New Roman" pitchFamily="18" charset="0"/>
              </a:rPr>
              <a:t>A mélyebb rétegek </a:t>
            </a:r>
            <a:r>
              <a:rPr lang="hu-HU" dirty="0" err="1" smtClean="0">
                <a:latin typeface="Times New Roman" pitchFamily="18" charset="0"/>
                <a:cs typeface="Times New Roman" pitchFamily="18" charset="0"/>
              </a:rPr>
              <a:t>remineralizációjához</a:t>
            </a:r>
            <a:r>
              <a:rPr lang="hu-HU" dirty="0" smtClean="0">
                <a:latin typeface="Times New Roman" pitchFamily="18" charset="0"/>
                <a:cs typeface="Times New Roman" pitchFamily="18" charset="0"/>
              </a:rPr>
              <a:t> hosszabb idő szükséges. A zománc kalcium tartalma kb. 30 mol/l, a nyálban ez kb. 1mmol/l, egy optimális összetételű és koncentrációjú </a:t>
            </a:r>
            <a:r>
              <a:rPr lang="hu-HU" dirty="0" err="1" smtClean="0">
                <a:latin typeface="Times New Roman" pitchFamily="18" charset="0"/>
                <a:cs typeface="Times New Roman" pitchFamily="18" charset="0"/>
              </a:rPr>
              <a:t>remineralizációs</a:t>
            </a:r>
            <a:r>
              <a:rPr lang="hu-HU" dirty="0" smtClean="0">
                <a:latin typeface="Times New Roman" pitchFamily="18" charset="0"/>
                <a:cs typeface="Times New Roman" pitchFamily="18" charset="0"/>
              </a:rPr>
              <a:t> oldaté pedig 2mmol/l. Ezek szerint 10000 volumen egység nyálra lenne szükség 1 volumen egységnyi zománc helyreállításához. </a:t>
            </a:r>
          </a:p>
          <a:p>
            <a:endParaRPr lang="hu-HU" dirty="0"/>
          </a:p>
        </p:txBody>
      </p:sp>
      <p:sp>
        <p:nvSpPr>
          <p:cNvPr id="4" name="Dia számának helye 3"/>
          <p:cNvSpPr>
            <a:spLocks noGrp="1"/>
          </p:cNvSpPr>
          <p:nvPr>
            <p:ph type="sldNum" sz="quarter" idx="10"/>
          </p:nvPr>
        </p:nvSpPr>
        <p:spPr/>
        <p:txBody>
          <a:bodyPr/>
          <a:lstStyle/>
          <a:p>
            <a:fld id="{424AEA89-36EC-4B67-889A-2DD30555A2D6}" type="slidenum">
              <a:rPr lang="hu-HU" smtClean="0"/>
              <a:pPr/>
              <a:t>38</a:t>
            </a:fld>
            <a:endParaRPr lang="hu-H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u-HU" smtClean="0"/>
              <a:t>A továbbiakban nézzük meg, hogyan és milyen anyagokkal, ill. eljárásokkal lehet a biofilm és a nyál összetételét megváltoztatni.</a:t>
            </a:r>
          </a:p>
          <a:p>
            <a:pPr eaLnBrk="1" hangingPunct="1">
              <a:spcBef>
                <a:spcPct val="0"/>
              </a:spcBef>
            </a:pPr>
            <a:endParaRPr lang="hu-HU" smtClean="0"/>
          </a:p>
          <a:p>
            <a:pPr eaLnBrk="1" hangingPunct="1">
              <a:spcBef>
                <a:spcPct val="0"/>
              </a:spcBef>
            </a:pPr>
            <a:r>
              <a:rPr lang="hu-HU" smtClean="0"/>
              <a:t>Az amorf kalciumfoszfátot rágógumik és fogápolási termékek, főleg gélek szerkezetéhez adagolták. Hatását kalciumot és foszfátot felszabadítva fejti ki. Egy tejprotein, a kazeinfoszfopeptid stabilizálja az  ACP-t tartalmazó oldatokban a kalcium és foszfát ionokat és molekulánként 25 kalcium-, 15 foszfát-, és 5 fluoriont tud megkötni. A dentális biofilm felveszi a kazeifoszfopeptid-amorf kalciumfoszfát komplexumot, amely nanorészecske formában kötődik a zománcfelszínhez és itt fejti ki  karieszmegelőző hatását.</a:t>
            </a:r>
          </a:p>
          <a:p>
            <a:pPr eaLnBrk="1" hangingPunct="1">
              <a:spcBef>
                <a:spcPct val="0"/>
              </a:spcBef>
            </a:pPr>
            <a:r>
              <a:rPr lang="hu-HU" smtClean="0"/>
              <a:t>A komplexumot üvegionomer cementekhez is adagolták. Alkalmazásuk során csökkent a szekunder káriesz kialakulása.</a:t>
            </a:r>
          </a:p>
          <a:p>
            <a:pPr eaLnBrk="1" hangingPunct="1">
              <a:spcBef>
                <a:spcPct val="0"/>
              </a:spcBef>
            </a:pPr>
            <a:r>
              <a:rPr lang="hu-HU" smtClean="0"/>
              <a:t>Tejfehérje allergiában szenvedő gyerekeknél nem alkalmazható. Közkedvelt, csak orvosi javaslatra megvásárolható prevenciós gélek aktív tartozéka.</a:t>
            </a:r>
          </a:p>
          <a:p>
            <a:pPr eaLnBrk="1" hangingPunct="1">
              <a:spcBef>
                <a:spcPct val="0"/>
              </a:spcBef>
            </a:pPr>
            <a:endParaRPr lang="hu-HU" smtClean="0"/>
          </a:p>
        </p:txBody>
      </p:sp>
      <p:sp>
        <p:nvSpPr>
          <p:cNvPr id="10547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51A475A-E08D-4982-A858-FD5BBAB588CA}" type="slidenum">
              <a:rPr lang="hu-HU">
                <a:solidFill>
                  <a:prstClr val="black"/>
                </a:solidFill>
                <a:latin typeface="Calibri" pitchFamily="34" charset="0"/>
              </a:rPr>
              <a:pPr eaLnBrk="1" hangingPunct="1"/>
              <a:t>39</a:t>
            </a:fld>
            <a:endParaRPr lang="hu-HU">
              <a:solidFill>
                <a:prstClr val="black"/>
              </a:solidFill>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u-HU" smtClean="0"/>
              <a:t>A továbbiakban nézzük meg, hogyan és milyen anyagokkal, ill. eljárásokkal lehet a biofilm és a nyál összetételét megváltoztatni.</a:t>
            </a:r>
          </a:p>
          <a:p>
            <a:pPr eaLnBrk="1" hangingPunct="1">
              <a:spcBef>
                <a:spcPct val="0"/>
              </a:spcBef>
            </a:pPr>
            <a:endParaRPr lang="hu-HU" smtClean="0"/>
          </a:p>
          <a:p>
            <a:pPr eaLnBrk="1" hangingPunct="1">
              <a:spcBef>
                <a:spcPct val="0"/>
              </a:spcBef>
            </a:pPr>
            <a:r>
              <a:rPr lang="hu-HU" smtClean="0"/>
              <a:t>Az amorf kalciumfoszfátot rágógumik és fogápolási termékek, főleg gélek szerkezetéhez adagolták. Hatását kalciumot és foszfátot felszabadítva fejti ki. Egy tejprotein, a kazeinfoszfopeptid stabilizálja az  ACP-t tartalmazó oldatokban a kalcium és foszfát ionokat és molekulánként 25 kalcium-, 15 foszfát-, és 5 fluoriont tud megkötni. A dentális biofilm felveszi a kazeifoszfopeptid-amorf kalciumfoszfát komplexumot, amely nanorészecske formában kötődik a zománcfelszínhez és itt fejti ki  karieszmegelőző hatását.</a:t>
            </a:r>
          </a:p>
          <a:p>
            <a:pPr eaLnBrk="1" hangingPunct="1">
              <a:spcBef>
                <a:spcPct val="0"/>
              </a:spcBef>
            </a:pPr>
            <a:r>
              <a:rPr lang="hu-HU" smtClean="0"/>
              <a:t>A komplexumot üvegionomer cementekhez is adagolták. Alkalmazásuk során csökkent a szekunder káriesz kialakulása.</a:t>
            </a:r>
          </a:p>
          <a:p>
            <a:pPr eaLnBrk="1" hangingPunct="1">
              <a:spcBef>
                <a:spcPct val="0"/>
              </a:spcBef>
            </a:pPr>
            <a:r>
              <a:rPr lang="hu-HU" smtClean="0"/>
              <a:t>Tejfehérje allergiában szenvedő gyerekeknél nem alkalmazható. Közkedvelt, csak orvosi javaslatra megvásárolható prevenciós gélek aktív tartozéka.</a:t>
            </a:r>
          </a:p>
          <a:p>
            <a:pPr eaLnBrk="1" hangingPunct="1">
              <a:spcBef>
                <a:spcPct val="0"/>
              </a:spcBef>
            </a:pPr>
            <a:endParaRPr lang="hu-HU" smtClean="0"/>
          </a:p>
        </p:txBody>
      </p:sp>
      <p:sp>
        <p:nvSpPr>
          <p:cNvPr id="10547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51A475A-E08D-4982-A858-FD5BBAB588CA}" type="slidenum">
              <a:rPr lang="hu-HU">
                <a:solidFill>
                  <a:prstClr val="black"/>
                </a:solidFill>
                <a:latin typeface="Calibri" pitchFamily="34" charset="0"/>
              </a:rPr>
              <a:pPr eaLnBrk="1" hangingPunct="1"/>
              <a:t>40</a:t>
            </a:fld>
            <a:endParaRPr lang="hu-HU">
              <a:solidFill>
                <a:prstClr val="black"/>
              </a:solidFill>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u-HU" dirty="0" smtClean="0"/>
              <a:t>A továbbiakban nézzük meg, hogyan és milyen anyagokkal, ill. eljárásokkal lehet a </a:t>
            </a:r>
            <a:r>
              <a:rPr lang="hu-HU" dirty="0" err="1" smtClean="0"/>
              <a:t>biofilm</a:t>
            </a:r>
            <a:r>
              <a:rPr lang="hu-HU" dirty="0" smtClean="0"/>
              <a:t> és a nyál összetételét megváltoztatni.</a:t>
            </a:r>
          </a:p>
          <a:p>
            <a:pPr eaLnBrk="1" hangingPunct="1">
              <a:spcBef>
                <a:spcPct val="0"/>
              </a:spcBef>
            </a:pPr>
            <a:endParaRPr lang="hu-HU" dirty="0" smtClean="0"/>
          </a:p>
          <a:p>
            <a:pPr eaLnBrk="1" hangingPunct="1">
              <a:spcBef>
                <a:spcPct val="0"/>
              </a:spcBef>
            </a:pPr>
            <a:r>
              <a:rPr lang="hu-HU" dirty="0" smtClean="0"/>
              <a:t>Az amorf kalciumfoszfátot rágógumik és fogápolási termékek, főleg gélek szerkezetéhez adagolták. Hatását kalciumot és foszfátot felszabadítva fejti ki. Egy tejprotein, a </a:t>
            </a:r>
            <a:r>
              <a:rPr lang="hu-HU" dirty="0" err="1" smtClean="0"/>
              <a:t>kazeinfoszfopeptid</a:t>
            </a:r>
            <a:r>
              <a:rPr lang="hu-HU" dirty="0" smtClean="0"/>
              <a:t> stabilizálja az  </a:t>
            </a:r>
            <a:r>
              <a:rPr lang="hu-HU" dirty="0" err="1" smtClean="0"/>
              <a:t>ACP-t</a:t>
            </a:r>
            <a:r>
              <a:rPr lang="hu-HU" dirty="0" smtClean="0"/>
              <a:t> tartalmazó oldatokban a kalcium és foszfát ionokat és molekulánként 25 kalcium-, 15 foszfát-, és 5 fluoriont tud megkötni. A dentális </a:t>
            </a:r>
            <a:r>
              <a:rPr lang="hu-HU" dirty="0" err="1" smtClean="0"/>
              <a:t>biofilm</a:t>
            </a:r>
            <a:r>
              <a:rPr lang="hu-HU" dirty="0" smtClean="0"/>
              <a:t> felveszi a </a:t>
            </a:r>
            <a:r>
              <a:rPr lang="hu-HU" dirty="0" err="1" smtClean="0"/>
              <a:t>kazeifoszfopeptid-amorf</a:t>
            </a:r>
            <a:r>
              <a:rPr lang="hu-HU" dirty="0" smtClean="0"/>
              <a:t> kalciumfoszfát komplexumot, amely </a:t>
            </a:r>
            <a:r>
              <a:rPr lang="hu-HU" dirty="0" err="1" smtClean="0"/>
              <a:t>nanorészecske</a:t>
            </a:r>
            <a:r>
              <a:rPr lang="hu-HU" dirty="0" smtClean="0"/>
              <a:t> formában kötődik a zománcfelszínhez és itt fejti ki  </a:t>
            </a:r>
            <a:r>
              <a:rPr lang="hu-HU" dirty="0" err="1" smtClean="0"/>
              <a:t>karieszmegelőző</a:t>
            </a:r>
            <a:r>
              <a:rPr lang="hu-HU" dirty="0" smtClean="0"/>
              <a:t> hatását.</a:t>
            </a:r>
          </a:p>
          <a:p>
            <a:pPr eaLnBrk="1" hangingPunct="1">
              <a:spcBef>
                <a:spcPct val="0"/>
              </a:spcBef>
            </a:pPr>
            <a:r>
              <a:rPr lang="hu-HU" dirty="0" smtClean="0"/>
              <a:t>A komplexumot </a:t>
            </a:r>
            <a:r>
              <a:rPr lang="hu-HU" dirty="0" err="1" smtClean="0"/>
              <a:t>üvegionomer</a:t>
            </a:r>
            <a:r>
              <a:rPr lang="hu-HU" dirty="0" smtClean="0"/>
              <a:t> cementekhez is adagolták. Alkalmazásuk során csökkent a szekunder </a:t>
            </a:r>
            <a:r>
              <a:rPr lang="hu-HU" dirty="0" err="1" smtClean="0"/>
              <a:t>káriesz</a:t>
            </a:r>
            <a:r>
              <a:rPr lang="hu-HU" dirty="0" smtClean="0"/>
              <a:t> kialakulása.</a:t>
            </a:r>
          </a:p>
          <a:p>
            <a:pPr eaLnBrk="1" hangingPunct="1">
              <a:spcBef>
                <a:spcPct val="0"/>
              </a:spcBef>
            </a:pPr>
            <a:r>
              <a:rPr lang="hu-HU" dirty="0" smtClean="0"/>
              <a:t>Tejfehérje allergiában szenvedő gyerekeknél nem alkalmazható. Közkedvelt, csak orvosi javaslatra megvásárolható prevenciós gélek aktív tartozéka.</a:t>
            </a:r>
          </a:p>
          <a:p>
            <a:pPr eaLnBrk="1" hangingPunct="1">
              <a:spcBef>
                <a:spcPct val="0"/>
              </a:spcBef>
            </a:pPr>
            <a:endParaRPr lang="hu-HU" dirty="0" smtClean="0"/>
          </a:p>
        </p:txBody>
      </p:sp>
      <p:sp>
        <p:nvSpPr>
          <p:cNvPr id="10547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2669D54-99A7-4A25-B7BB-DC9FD22326D1}" type="slidenum">
              <a:rPr lang="hu-HU">
                <a:solidFill>
                  <a:prstClr val="black"/>
                </a:solidFill>
                <a:latin typeface="Calibri" pitchFamily="34" charset="0"/>
              </a:rPr>
              <a:pPr eaLnBrk="1" hangingPunct="1"/>
              <a:t>41</a:t>
            </a:fld>
            <a:endParaRPr lang="hu-HU">
              <a:solidFill>
                <a:prstClr val="black"/>
              </a:solidFill>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u-HU" dirty="0" smtClean="0"/>
              <a:t>A továbbiakban nézzük meg, hogyan és milyen anyagokkal, ill. eljárásokkal lehet a </a:t>
            </a:r>
            <a:r>
              <a:rPr lang="hu-HU" dirty="0" err="1" smtClean="0"/>
              <a:t>biofilm</a:t>
            </a:r>
            <a:r>
              <a:rPr lang="hu-HU" dirty="0" smtClean="0"/>
              <a:t> és a nyál összetételét megváltoztatni.</a:t>
            </a:r>
          </a:p>
          <a:p>
            <a:pPr eaLnBrk="1" hangingPunct="1">
              <a:spcBef>
                <a:spcPct val="0"/>
              </a:spcBef>
            </a:pPr>
            <a:endParaRPr lang="hu-HU" dirty="0" smtClean="0"/>
          </a:p>
          <a:p>
            <a:pPr eaLnBrk="1" hangingPunct="1">
              <a:spcBef>
                <a:spcPct val="0"/>
              </a:spcBef>
            </a:pPr>
            <a:r>
              <a:rPr lang="hu-HU" dirty="0" smtClean="0"/>
              <a:t>Az amorf kalciumfoszfátot rágógumik és fogápolási termékek, főleg gélek szerkezetéhez adagolták. Hatását kalciumot és foszfátot felszabadítva fejti ki. Egy tejprotein, a </a:t>
            </a:r>
            <a:r>
              <a:rPr lang="hu-HU" dirty="0" err="1" smtClean="0"/>
              <a:t>kazeinfoszfopeptid</a:t>
            </a:r>
            <a:r>
              <a:rPr lang="hu-HU" dirty="0" smtClean="0"/>
              <a:t> stabilizálja az  </a:t>
            </a:r>
            <a:r>
              <a:rPr lang="hu-HU" dirty="0" err="1" smtClean="0"/>
              <a:t>ACP-t</a:t>
            </a:r>
            <a:r>
              <a:rPr lang="hu-HU" dirty="0" smtClean="0"/>
              <a:t> tartalmazó oldatokban a kalcium és foszfát ionokat és molekulánként 25 kalcium-, 15 foszfát-, és 5 fluoriont tud megkötni. A dentális </a:t>
            </a:r>
            <a:r>
              <a:rPr lang="hu-HU" dirty="0" err="1" smtClean="0"/>
              <a:t>biofilm</a:t>
            </a:r>
            <a:r>
              <a:rPr lang="hu-HU" dirty="0" smtClean="0"/>
              <a:t> felveszi a </a:t>
            </a:r>
            <a:r>
              <a:rPr lang="hu-HU" dirty="0" err="1" smtClean="0"/>
              <a:t>kazeifoszfopeptid-amorf</a:t>
            </a:r>
            <a:r>
              <a:rPr lang="hu-HU" dirty="0" smtClean="0"/>
              <a:t> kalciumfoszfát komplexumot, amely </a:t>
            </a:r>
            <a:r>
              <a:rPr lang="hu-HU" dirty="0" err="1" smtClean="0"/>
              <a:t>nanorészecske</a:t>
            </a:r>
            <a:r>
              <a:rPr lang="hu-HU" dirty="0" smtClean="0"/>
              <a:t> formában kötődik a zománcfelszínhez és itt fejti ki  </a:t>
            </a:r>
            <a:r>
              <a:rPr lang="hu-HU" dirty="0" err="1" smtClean="0"/>
              <a:t>karieszmegelőző</a:t>
            </a:r>
            <a:r>
              <a:rPr lang="hu-HU" dirty="0" smtClean="0"/>
              <a:t> hatását.</a:t>
            </a:r>
          </a:p>
          <a:p>
            <a:pPr eaLnBrk="1" hangingPunct="1">
              <a:spcBef>
                <a:spcPct val="0"/>
              </a:spcBef>
            </a:pPr>
            <a:r>
              <a:rPr lang="hu-HU" dirty="0" smtClean="0"/>
              <a:t>A komplexumot </a:t>
            </a:r>
            <a:r>
              <a:rPr lang="hu-HU" dirty="0" err="1" smtClean="0"/>
              <a:t>üvegionomer</a:t>
            </a:r>
            <a:r>
              <a:rPr lang="hu-HU" dirty="0" smtClean="0"/>
              <a:t> cementekhez is adagolták. Alkalmazásuk során csökkent a szekunder </a:t>
            </a:r>
            <a:r>
              <a:rPr lang="hu-HU" dirty="0" err="1" smtClean="0"/>
              <a:t>káriesz</a:t>
            </a:r>
            <a:r>
              <a:rPr lang="hu-HU" dirty="0" smtClean="0"/>
              <a:t> kialakulása.</a:t>
            </a:r>
          </a:p>
          <a:p>
            <a:pPr eaLnBrk="1" hangingPunct="1">
              <a:spcBef>
                <a:spcPct val="0"/>
              </a:spcBef>
            </a:pPr>
            <a:r>
              <a:rPr lang="hu-HU" dirty="0" smtClean="0"/>
              <a:t>Tejfehérje allergiában szenvedő gyerekeknél nem alkalmazható. Közkedvelt, csak orvosi javaslatra megvásárolható prevenciós gélek aktív tartozéka.</a:t>
            </a:r>
          </a:p>
          <a:p>
            <a:pPr eaLnBrk="1" hangingPunct="1">
              <a:spcBef>
                <a:spcPct val="0"/>
              </a:spcBef>
            </a:pPr>
            <a:endParaRPr lang="hu-HU" dirty="0" smtClean="0"/>
          </a:p>
        </p:txBody>
      </p:sp>
      <p:sp>
        <p:nvSpPr>
          <p:cNvPr id="10547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2669D54-99A7-4A25-B7BB-DC9FD22326D1}" type="slidenum">
              <a:rPr lang="hu-HU">
                <a:solidFill>
                  <a:prstClr val="black"/>
                </a:solidFill>
                <a:latin typeface="Calibri" pitchFamily="34" charset="0"/>
              </a:rPr>
              <a:pPr eaLnBrk="1" hangingPunct="1"/>
              <a:t>42</a:t>
            </a:fld>
            <a:endParaRPr lang="hu-HU">
              <a:solidFill>
                <a:prstClr val="black"/>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smtClean="0">
                <a:latin typeface="Arial" pitchFamily="34" charset="0"/>
              </a:rPr>
              <a:t>Ha a kárieszkialakulás és a hozzátartozó megelőzés ill. kezelések folyamatábráját nézzük, jól látható, hogy prevenciós jelleggel bármelyik szinten beavatkozhatunk. Sőt, ha nem tesszük, az invazív terápia alkalmazásánál egy ördögi körbe jutunk, ebből az ismétlődő restaurációs ciklusból már nem tudunk szabadulni és ez idővel akár a fog elvesztéséhez is vezethet.</a:t>
            </a:r>
          </a:p>
          <a:p>
            <a:r>
              <a:rPr lang="hu-HU" smtClean="0">
                <a:latin typeface="Arial" pitchFamily="34" charset="0"/>
              </a:rPr>
              <a:t>Eddig főleg arról eset szó, hogy milyen új lehetőségek és próbálkozások vannak a primer és primer-primer prevenció terén. </a:t>
            </a:r>
          </a:p>
          <a:p>
            <a:r>
              <a:rPr lang="hu-HU" smtClean="0">
                <a:latin typeface="Arial" pitchFamily="34" charset="0"/>
              </a:rPr>
              <a:t>De az elhangzottakból az is nyilvánvalóvá vált, hogy egy hatékony prevenció és non-invazív, ill. minimálinvazív szemlélet jegyében, mint terápiás, mint prevenciós jelleggel fókuszálnunk kell az iniciálkárieszre.</a:t>
            </a:r>
            <a:endParaRPr lang="en-GB"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u-HU" dirty="0" smtClean="0"/>
              <a:t>A továbbiakban nézzük meg, hogyan és milyen anyagokkal, ill. eljárásokkal lehet a </a:t>
            </a:r>
            <a:r>
              <a:rPr lang="hu-HU" dirty="0" err="1" smtClean="0"/>
              <a:t>biofilm</a:t>
            </a:r>
            <a:r>
              <a:rPr lang="hu-HU" dirty="0" smtClean="0"/>
              <a:t> és a nyál összetételét megváltoztatni.</a:t>
            </a:r>
          </a:p>
          <a:p>
            <a:pPr eaLnBrk="1" hangingPunct="1">
              <a:spcBef>
                <a:spcPct val="0"/>
              </a:spcBef>
            </a:pPr>
            <a:endParaRPr lang="hu-HU" dirty="0" smtClean="0"/>
          </a:p>
          <a:p>
            <a:pPr eaLnBrk="1" hangingPunct="1">
              <a:spcBef>
                <a:spcPct val="0"/>
              </a:spcBef>
            </a:pPr>
            <a:r>
              <a:rPr lang="hu-HU" dirty="0" smtClean="0"/>
              <a:t>Az amorf kalciumfoszfátot rágógumik és fogápolási termékek, főleg gélek szerkezetéhez adagolták. Hatását kalciumot és foszfátot felszabadítva fejti ki. Egy tejprotein, a </a:t>
            </a:r>
            <a:r>
              <a:rPr lang="hu-HU" dirty="0" err="1" smtClean="0"/>
              <a:t>kazeinfoszfopeptid</a:t>
            </a:r>
            <a:r>
              <a:rPr lang="hu-HU" dirty="0" smtClean="0"/>
              <a:t> stabilizálja az  </a:t>
            </a:r>
            <a:r>
              <a:rPr lang="hu-HU" dirty="0" err="1" smtClean="0"/>
              <a:t>ACP-t</a:t>
            </a:r>
            <a:r>
              <a:rPr lang="hu-HU" dirty="0" smtClean="0"/>
              <a:t> tartalmazó oldatokban a kalcium és foszfát ionokat és molekulánként 25 kalcium-, 15 foszfát-, és 5 fluoriont tud megkötni. A dentális </a:t>
            </a:r>
            <a:r>
              <a:rPr lang="hu-HU" dirty="0" err="1" smtClean="0"/>
              <a:t>biofilm</a:t>
            </a:r>
            <a:r>
              <a:rPr lang="hu-HU" dirty="0" smtClean="0"/>
              <a:t> felveszi a </a:t>
            </a:r>
            <a:r>
              <a:rPr lang="hu-HU" dirty="0" err="1" smtClean="0"/>
              <a:t>kazeifoszfopeptid-amorf</a:t>
            </a:r>
            <a:r>
              <a:rPr lang="hu-HU" dirty="0" smtClean="0"/>
              <a:t> kalciumfoszfát komplexumot, amely </a:t>
            </a:r>
            <a:r>
              <a:rPr lang="hu-HU" dirty="0" err="1" smtClean="0"/>
              <a:t>nanorészecske</a:t>
            </a:r>
            <a:r>
              <a:rPr lang="hu-HU" dirty="0" smtClean="0"/>
              <a:t> formában kötődik a zománcfelszínhez és itt fejti ki  </a:t>
            </a:r>
            <a:r>
              <a:rPr lang="hu-HU" dirty="0" err="1" smtClean="0"/>
              <a:t>karieszmegelőző</a:t>
            </a:r>
            <a:r>
              <a:rPr lang="hu-HU" dirty="0" smtClean="0"/>
              <a:t> hatását.</a:t>
            </a:r>
          </a:p>
          <a:p>
            <a:pPr eaLnBrk="1" hangingPunct="1">
              <a:spcBef>
                <a:spcPct val="0"/>
              </a:spcBef>
            </a:pPr>
            <a:r>
              <a:rPr lang="hu-HU" dirty="0" smtClean="0"/>
              <a:t>A komplexumot </a:t>
            </a:r>
            <a:r>
              <a:rPr lang="hu-HU" dirty="0" err="1" smtClean="0"/>
              <a:t>üvegionomer</a:t>
            </a:r>
            <a:r>
              <a:rPr lang="hu-HU" dirty="0" smtClean="0"/>
              <a:t> cementekhez is adagolták. Alkalmazásuk során csökkent a szekunder </a:t>
            </a:r>
            <a:r>
              <a:rPr lang="hu-HU" dirty="0" err="1" smtClean="0"/>
              <a:t>káriesz</a:t>
            </a:r>
            <a:r>
              <a:rPr lang="hu-HU" dirty="0" smtClean="0"/>
              <a:t> kialakulása.</a:t>
            </a:r>
          </a:p>
          <a:p>
            <a:pPr eaLnBrk="1" hangingPunct="1">
              <a:spcBef>
                <a:spcPct val="0"/>
              </a:spcBef>
            </a:pPr>
            <a:r>
              <a:rPr lang="hu-HU" dirty="0" smtClean="0"/>
              <a:t>Tejfehérje allergiában szenvedő gyerekeknél nem alkalmazható. Közkedvelt, csak orvosi javaslatra megvásárolható prevenciós gélek aktív tartozéka.</a:t>
            </a:r>
          </a:p>
          <a:p>
            <a:pPr eaLnBrk="1" hangingPunct="1">
              <a:spcBef>
                <a:spcPct val="0"/>
              </a:spcBef>
            </a:pPr>
            <a:endParaRPr lang="hu-HU" dirty="0" smtClean="0"/>
          </a:p>
        </p:txBody>
      </p:sp>
      <p:sp>
        <p:nvSpPr>
          <p:cNvPr id="10547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2669D54-99A7-4A25-B7BB-DC9FD22326D1}" type="slidenum">
              <a:rPr lang="hu-HU">
                <a:solidFill>
                  <a:prstClr val="black"/>
                </a:solidFill>
                <a:latin typeface="Calibri" pitchFamily="34" charset="0"/>
              </a:rPr>
              <a:pPr eaLnBrk="1" hangingPunct="1"/>
              <a:t>43</a:t>
            </a:fld>
            <a:endParaRPr lang="hu-HU">
              <a:solidFill>
                <a:prstClr val="black"/>
              </a:solidFill>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2014 július</a:t>
            </a:r>
            <a:r>
              <a:rPr lang="hu-HU" baseline="0" dirty="0" smtClean="0"/>
              <a:t> 1én, 2014es </a:t>
            </a:r>
            <a:r>
              <a:rPr lang="hu-HU" baseline="0" dirty="0" err="1" smtClean="0"/>
              <a:t>Cape</a:t>
            </a:r>
            <a:r>
              <a:rPr lang="hu-HU" baseline="0" dirty="0" smtClean="0"/>
              <a:t> </a:t>
            </a:r>
            <a:r>
              <a:rPr lang="hu-HU" baseline="0" dirty="0" err="1" smtClean="0"/>
              <a:t>Town-i</a:t>
            </a:r>
            <a:r>
              <a:rPr lang="hu-HU" baseline="0" dirty="0" smtClean="0"/>
              <a:t> IADR kongresszuson mutatták be a termék hatékonyságát alátámasztó vizsgálatokat, ezek a publikációk a Journal of </a:t>
            </a:r>
            <a:r>
              <a:rPr lang="hu-HU" baseline="0" dirty="0" err="1" smtClean="0"/>
              <a:t>Dentistry</a:t>
            </a:r>
            <a:r>
              <a:rPr lang="hu-HU" baseline="0" dirty="0" smtClean="0"/>
              <a:t> egy különszámában jelentek meg.</a:t>
            </a:r>
            <a:endParaRPr lang="de-DE" dirty="0"/>
          </a:p>
        </p:txBody>
      </p:sp>
      <p:sp>
        <p:nvSpPr>
          <p:cNvPr id="4" name="Dia számának helye 3"/>
          <p:cNvSpPr>
            <a:spLocks noGrp="1"/>
          </p:cNvSpPr>
          <p:nvPr>
            <p:ph type="sldNum" sz="quarter" idx="10"/>
          </p:nvPr>
        </p:nvSpPr>
        <p:spPr/>
        <p:txBody>
          <a:bodyPr/>
          <a:lstStyle/>
          <a:p>
            <a:fld id="{CBC15DBD-08E4-4D3D-9263-631CF16DFA03}" type="slidenum">
              <a:rPr lang="de-DE" smtClean="0"/>
              <a:pPr/>
              <a:t>45</a:t>
            </a:fld>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de-DE" dirty="0"/>
          </a:p>
        </p:txBody>
      </p:sp>
      <p:sp>
        <p:nvSpPr>
          <p:cNvPr id="4" name="Dia számának helye 3"/>
          <p:cNvSpPr>
            <a:spLocks noGrp="1"/>
          </p:cNvSpPr>
          <p:nvPr>
            <p:ph type="sldNum" sz="quarter" idx="10"/>
          </p:nvPr>
        </p:nvSpPr>
        <p:spPr/>
        <p:txBody>
          <a:bodyPr/>
          <a:lstStyle/>
          <a:p>
            <a:fld id="{01509FF5-9976-41B5-84B2-7070269F212D}" type="slidenum">
              <a:rPr lang="hu-HU" smtClean="0">
                <a:solidFill>
                  <a:prstClr val="black"/>
                </a:solidFill>
              </a:rPr>
              <a:pPr/>
              <a:t>48</a:t>
            </a:fld>
            <a:endParaRPr lang="hu-HU">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smtClean="0">
                <a:latin typeface="Arial" pitchFamily="34" charset="0"/>
              </a:rPr>
              <a:t>A következő eset egy 10 éves lánybeteg, aki, ha hiszik ha nem, az ectópiás felső maradó szemfoga miatt jelentkezett kezelésre.</a:t>
            </a:r>
          </a:p>
          <a:p>
            <a:r>
              <a:rPr lang="hu-HU" smtClean="0">
                <a:latin typeface="Arial" pitchFamily="34" charset="0"/>
              </a:rPr>
              <a:t>Ahhoz, hogy a fogai állapotát egyáltalán megtudjuk ítélni, egy alapos depurálásra volt szükség.</a:t>
            </a:r>
          </a:p>
          <a:p>
            <a:r>
              <a:rPr lang="hu-HU" smtClean="0">
                <a:latin typeface="Arial" pitchFamily="34" charset="0"/>
              </a:rPr>
              <a:t>Több maradó foga is előtörőben volt már, de a homológ tejfogak nem estek ki, valószínűleg valamilyen gyökérfelszívódási zavar miatt. A bal felső képen a hatos foga látható, pontosabban nem látható az óriási mennyiségű plakktól.</a:t>
            </a:r>
            <a:endParaRPr lang="en-GB"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smtClean="0">
                <a:latin typeface="Arial" pitchFamily="34" charset="0"/>
              </a:rPr>
              <a:t>Ezek már a tisztítás utáni képek, itt jól látható a gingivitisz.</a:t>
            </a:r>
          </a:p>
          <a:p>
            <a:r>
              <a:rPr lang="hu-HU" smtClean="0">
                <a:latin typeface="Arial" pitchFamily="34" charset="0"/>
              </a:rPr>
              <a:t>Természetesen a további kezelése csak egy nagyon alapos és szigorú szájhigiénés felvilágosítás után folytatódott.</a:t>
            </a:r>
            <a:endParaRPr lang="en-GB"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noFill/>
          <a:ln>
            <a:solidFill>
              <a:srgbClr val="000000"/>
            </a:solidFill>
            <a:miter lim="800000"/>
            <a:headEnd/>
            <a:tailEnd/>
          </a:ln>
        </p:spPr>
      </p:sp>
      <p:sp>
        <p:nvSpPr>
          <p:cNvPr id="118787" name="Rectangle 3"/>
          <p:cNvSpPr>
            <a:spLocks noGrp="1"/>
          </p:cNvSpPr>
          <p:nvPr>
            <p:ph type="body" idx="1"/>
          </p:nvPr>
        </p:nvSpPr>
        <p:spPr bwMode="auto">
          <a:xfrm>
            <a:off x="914400" y="4343400"/>
            <a:ext cx="5029200" cy="4114800"/>
          </a:xfrm>
          <a:noFill/>
        </p:spPr>
        <p:txBody>
          <a:bodyPr wrap="square" numCol="1" anchor="t" anchorCtr="0" compatLnSpc="1">
            <a:prstTxWarp prst="textNoShape">
              <a:avLst/>
            </a:prstTxWarp>
          </a:bodyPr>
          <a:lstStyle/>
          <a:p>
            <a:endParaRPr lang="en-GB"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452808C-B498-4122-81BF-60A6D1800ED3}" type="slidenum">
              <a:rPr lang="hu-HU">
                <a:latin typeface="Calibri" pitchFamily="34" charset="0"/>
              </a:rPr>
              <a:pPr eaLnBrk="1" hangingPunct="1"/>
              <a:t>55</a:t>
            </a:fld>
            <a:endParaRPr lang="hu-HU">
              <a:latin typeface="Calibri" pitchFamily="34" charset="0"/>
            </a:endParaRPr>
          </a:p>
        </p:txBody>
      </p:sp>
      <p:sp>
        <p:nvSpPr>
          <p:cNvPr id="115715"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smtClean="0">
                <a:latin typeface="Arial" pitchFamily="34" charset="0"/>
              </a:rPr>
              <a:t>Az infiltráció jelenlegi alkalmazási területe egyrészt a proximális iniciál káriesz, főleg a még csak radiológiai utón kimutatható, klinikailag nem vagy csak nagyon nehezen diagnosztizálaható szuvasodás, tej- vagy maradó fogazatban, másrészt alkamazható a fehér foltok eltüntetésére vagy intenzitásuk csökkentésére is.</a:t>
            </a:r>
            <a:endParaRPr lang="pl-PL" smtClean="0"/>
          </a:p>
        </p:txBody>
      </p:sp>
      <p:sp>
        <p:nvSpPr>
          <p:cNvPr id="115717" name="Symbol zastępczy numeru slajd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9F55D94-79E3-4ACF-9ED0-C076637E064B}" type="slidenum">
              <a:rPr lang="en-GB" sz="1200"/>
              <a:pPr algn="r" eaLnBrk="1" hangingPunct="1"/>
              <a:t>55</a:t>
            </a:fld>
            <a:endParaRPr lang="en-GB" sz="1200"/>
          </a:p>
        </p:txBody>
      </p:sp>
    </p:spTree>
    <p:extLst>
      <p:ext uri="{BB962C8B-B14F-4D97-AF65-F5344CB8AC3E}">
        <p14:creationId xmlns:p14="http://schemas.microsoft.com/office/powerpoint/2010/main" val="20005439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Az ajánlások szerint a </a:t>
            </a:r>
            <a:r>
              <a:rPr lang="hu-HU" dirty="0" err="1" smtClean="0"/>
              <a:t>leasionál</a:t>
            </a:r>
            <a:r>
              <a:rPr lang="hu-HU" dirty="0" smtClean="0"/>
              <a:t> kb. 1-1,5 mm nagyobb területen kell savazni. Az eredeti protokoll szerint kötelező a </a:t>
            </a:r>
            <a:r>
              <a:rPr lang="hu-HU" dirty="0" err="1" smtClean="0"/>
              <a:t>kofferdam</a:t>
            </a:r>
            <a:r>
              <a:rPr lang="hu-HU" dirty="0" smtClean="0"/>
              <a:t> használata, nem is annyira a sósav okozta esetleges sérülések elkerülése végett, hanem a légzés következtében a fogon létrejött pára lecsapódás miatt az </a:t>
            </a:r>
            <a:r>
              <a:rPr lang="hu-HU" dirty="0" err="1" smtClean="0"/>
              <a:t>infiltráló</a:t>
            </a:r>
            <a:r>
              <a:rPr lang="hu-HU" dirty="0" smtClean="0"/>
              <a:t> anyag nem tud behatolni. Régebbi, intenzívebb fehér foltok esetében a savazás megismétlését is ajánlják. Minden applikáció után 30 másodpercig kell alaposan lemosni. </a:t>
            </a:r>
          </a:p>
          <a:p>
            <a:r>
              <a:rPr lang="hu-HU" dirty="0" smtClean="0"/>
              <a:t>Ezt követi az etanolos szárítás. Mivel az oldat közel 100%-os koncentrációjú, ez is okozhat ínysérülést, ha nem használunk kofferdámot.</a:t>
            </a:r>
            <a:endParaRPr lang="hu-HU" dirty="0"/>
          </a:p>
        </p:txBody>
      </p:sp>
      <p:sp>
        <p:nvSpPr>
          <p:cNvPr id="4" name="Dia számának helye 3"/>
          <p:cNvSpPr>
            <a:spLocks noGrp="1"/>
          </p:cNvSpPr>
          <p:nvPr>
            <p:ph type="sldNum" sz="quarter" idx="10"/>
          </p:nvPr>
        </p:nvSpPr>
        <p:spPr/>
        <p:txBody>
          <a:bodyPr/>
          <a:lstStyle/>
          <a:p>
            <a:fld id="{8F91B80B-3CBC-4B41-81A6-8DFFF2E6E8A4}" type="slidenum">
              <a:rPr lang="hu-HU" smtClean="0">
                <a:solidFill>
                  <a:prstClr val="black"/>
                </a:solidFill>
              </a:rPr>
              <a:pPr/>
              <a:t>56</a:t>
            </a:fld>
            <a:endParaRPr lang="hu-HU">
              <a:solidFill>
                <a:prstClr val="black"/>
              </a:solidFill>
            </a:endParaRPr>
          </a:p>
        </p:txBody>
      </p:sp>
    </p:spTree>
    <p:extLst>
      <p:ext uri="{BB962C8B-B14F-4D97-AF65-F5344CB8AC3E}">
        <p14:creationId xmlns:p14="http://schemas.microsoft.com/office/powerpoint/2010/main" val="30057559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Magát a műgyantát kétszer visszük fel, az első applikáció behatási ideje 3 perc, a második 1 perc, közben a minél egyenletesebb eloszlást segíthetjük folyamatos bedörzsöléssel. Mindkét applikációt 40 másodperces polimerizáció követi. Az </a:t>
            </a:r>
            <a:r>
              <a:rPr lang="hu-HU" dirty="0" err="1" smtClean="0"/>
              <a:t>infiltráló</a:t>
            </a:r>
            <a:r>
              <a:rPr lang="hu-HU" dirty="0" smtClean="0"/>
              <a:t> anyag felvitelénél ügyeljünk arra, hogy a kezelőegység lápjának fénye ne világítsa meg direkt módon a munkaterületünket, hasonlóan egyes rögzített fogszabályozó ragasztási technikákhoz. </a:t>
            </a:r>
            <a:endParaRPr lang="hu-HU" dirty="0"/>
          </a:p>
        </p:txBody>
      </p:sp>
      <p:sp>
        <p:nvSpPr>
          <p:cNvPr id="4" name="Dia számának helye 3"/>
          <p:cNvSpPr>
            <a:spLocks noGrp="1"/>
          </p:cNvSpPr>
          <p:nvPr>
            <p:ph type="sldNum" sz="quarter" idx="10"/>
          </p:nvPr>
        </p:nvSpPr>
        <p:spPr/>
        <p:txBody>
          <a:bodyPr/>
          <a:lstStyle/>
          <a:p>
            <a:fld id="{68EDCE73-036E-41A7-B4AC-913344FF0314}" type="slidenum">
              <a:rPr lang="hu-HU" smtClean="0"/>
              <a:pPr/>
              <a:t>57</a:t>
            </a:fld>
            <a:endParaRPr lang="hu-HU"/>
          </a:p>
        </p:txBody>
      </p:sp>
    </p:spTree>
    <p:extLst>
      <p:ext uri="{BB962C8B-B14F-4D97-AF65-F5344CB8AC3E}">
        <p14:creationId xmlns:p14="http://schemas.microsoft.com/office/powerpoint/2010/main" val="23072085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Itt látható a kidolgozás, </a:t>
            </a:r>
            <a:r>
              <a:rPr lang="hu-HU" dirty="0" err="1" smtClean="0"/>
              <a:t>finirozás</a:t>
            </a:r>
            <a:r>
              <a:rPr lang="hu-HU" dirty="0" smtClean="0"/>
              <a:t> utáni eredmény, nem tökéletes, de a gyerek és a szülők is nagyon örültek, és a kezelés folytatása mellett döntöttek.</a:t>
            </a:r>
            <a:endParaRPr lang="hu-HU" dirty="0"/>
          </a:p>
        </p:txBody>
      </p:sp>
      <p:sp>
        <p:nvSpPr>
          <p:cNvPr id="4" name="Dia számának helye 3"/>
          <p:cNvSpPr>
            <a:spLocks noGrp="1"/>
          </p:cNvSpPr>
          <p:nvPr>
            <p:ph type="sldNum" sz="quarter" idx="10"/>
          </p:nvPr>
        </p:nvSpPr>
        <p:spPr/>
        <p:txBody>
          <a:bodyPr/>
          <a:lstStyle/>
          <a:p>
            <a:fld id="{68EDCE73-036E-41A7-B4AC-913344FF0314}" type="slidenum">
              <a:rPr lang="hu-HU" smtClean="0"/>
              <a:pPr/>
              <a:t>58</a:t>
            </a:fld>
            <a:endParaRPr lang="hu-HU"/>
          </a:p>
        </p:txBody>
      </p:sp>
    </p:spTree>
    <p:extLst>
      <p:ext uri="{BB962C8B-B14F-4D97-AF65-F5344CB8AC3E}">
        <p14:creationId xmlns:p14="http://schemas.microsoft.com/office/powerpoint/2010/main" val="3644079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C0CA041-76BF-4204-B773-3E859CC9DAA3}" type="slidenum">
              <a:rPr lang="hu-HU">
                <a:solidFill>
                  <a:prstClr val="black"/>
                </a:solidFill>
                <a:latin typeface="Calibri" pitchFamily="34" charset="0"/>
              </a:rPr>
              <a:pPr eaLnBrk="1" hangingPunct="1"/>
              <a:t>10</a:t>
            </a:fld>
            <a:endParaRPr lang="hu-HU">
              <a:solidFill>
                <a:prstClr val="black"/>
              </a:solidFill>
              <a:latin typeface="Calibri" pitchFamily="34" charset="0"/>
            </a:endParaRPr>
          </a:p>
        </p:txBody>
      </p:sp>
      <p:sp>
        <p:nvSpPr>
          <p:cNvPr id="139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smtClean="0"/>
              <a:t>És itt még hadd térjek ki röviden egy a szakmában sűrűn vitatott kérdésre, a 6-os extrakcióra.  Sajnos nagyon gyakran szembesülünk olyan esetekkel, ahol már korai vegyes fogazatú gyermekeknél első maradó moláris eltávolítása javasolt. Ezeknél az eseteknél nagyon fontos a helyes indikáción kívül, az időpont  amikor még komolyabb következmények nélkül el tudjuk végezni az extrakciót. Azt azonban miden esetben figyelembe kell venni, hogy a 7-es aplasiától eltekintve, a mélyharapás és a Angle II. osztályba tartozó anomáliák esetében kerülendő a 6-os extrakció, mert mindkét esetben, főleg ha alsó 6-t kényszerülünk eltávolítani, a rendellenesség súlyosbodni fog.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de-DE" sz="1400" dirty="0">
              <a:latin typeface="Times New Roman" pitchFamily="18" charset="0"/>
              <a:cs typeface="Times New Roman" pitchFamily="18" charset="0"/>
            </a:endParaRPr>
          </a:p>
        </p:txBody>
      </p:sp>
      <p:sp>
        <p:nvSpPr>
          <p:cNvPr id="4" name="Dia számának helye 3"/>
          <p:cNvSpPr>
            <a:spLocks noGrp="1"/>
          </p:cNvSpPr>
          <p:nvPr>
            <p:ph type="sldNum" sz="quarter" idx="10"/>
          </p:nvPr>
        </p:nvSpPr>
        <p:spPr/>
        <p:txBody>
          <a:bodyPr/>
          <a:lstStyle/>
          <a:p>
            <a:fld id="{508EFE77-A504-4E25-B334-B86767663E3B}" type="slidenum">
              <a:rPr lang="de-DE" smtClean="0">
                <a:solidFill>
                  <a:prstClr val="black"/>
                </a:solidFill>
              </a:rPr>
              <a:pPr/>
              <a:t>67</a:t>
            </a:fld>
            <a:endParaRPr lang="de-DE">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400" dirty="0" smtClean="0">
                <a:latin typeface="Times New Roman" pitchFamily="18" charset="0"/>
                <a:cs typeface="Times New Roman" pitchFamily="18" charset="0"/>
              </a:rPr>
              <a:t>A</a:t>
            </a:r>
            <a:r>
              <a:rPr lang="hu-HU" sz="1400" baseline="0" dirty="0" smtClean="0">
                <a:latin typeface="Times New Roman" pitchFamily="18" charset="0"/>
                <a:cs typeface="Times New Roman" pitchFamily="18" charset="0"/>
              </a:rPr>
              <a:t> preventív törekvések célja az egészséges állapot megőrzése. A fogászati prevenció célja általában az orális egészség megtartása, fejlesztése, a szájüreg és a fogazat betegségeinek megőrzése, kifejlődésük meggátlása.</a:t>
            </a:r>
            <a:endParaRPr lang="en-GB" sz="1400" dirty="0">
              <a:latin typeface="Times New Roman" pitchFamily="18" charset="0"/>
              <a:cs typeface="Times New Roman" pitchFamily="18" charset="0"/>
            </a:endParaRPr>
          </a:p>
        </p:txBody>
      </p:sp>
      <p:sp>
        <p:nvSpPr>
          <p:cNvPr id="4" name="Dia számának helye 3"/>
          <p:cNvSpPr>
            <a:spLocks noGrp="1"/>
          </p:cNvSpPr>
          <p:nvPr>
            <p:ph type="sldNum" sz="quarter" idx="10"/>
          </p:nvPr>
        </p:nvSpPr>
        <p:spPr/>
        <p:txBody>
          <a:bodyPr/>
          <a:lstStyle/>
          <a:p>
            <a:fld id="{F5CF23AA-9A10-468A-9169-CA0F43697CAC}" type="slidenum">
              <a:rPr lang="hu-HU" smtClean="0"/>
              <a:pPr/>
              <a:t>11</a:t>
            </a:fld>
            <a:endParaRPr lang="hu-H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fogászati prevenció is három szintet különböztet meg: a primer, szekunder, ill. tercier prevenciót. A gyermekfogászat és a fogszabályozás sajátosságait tekintve, és figyelembe véve azt a tényt, hogy különböző korcsoportú gyerekekből, ill. fiatal felnőttekből áll a pácienskörünk, ezeknél a szakterületeknél a hangsúly a primer és a szekunder prevenciós beavatkozásokon van.</a:t>
            </a:r>
            <a:endParaRPr lang="de-DE" dirty="0"/>
          </a:p>
        </p:txBody>
      </p:sp>
      <p:sp>
        <p:nvSpPr>
          <p:cNvPr id="4" name="Dia számának helye 3"/>
          <p:cNvSpPr>
            <a:spLocks noGrp="1"/>
          </p:cNvSpPr>
          <p:nvPr>
            <p:ph type="sldNum" sz="quarter" idx="10"/>
          </p:nvPr>
        </p:nvSpPr>
        <p:spPr/>
        <p:txBody>
          <a:bodyPr/>
          <a:lstStyle/>
          <a:p>
            <a:pPr>
              <a:defRPr/>
            </a:pPr>
            <a:fld id="{2AD800CD-9EA5-4B8D-ABAA-6243DDC8BEF3}" type="slidenum">
              <a:rPr lang="hu-HU" smtClean="0"/>
              <a:pPr>
                <a:defRPr/>
              </a:pPr>
              <a:t>12</a:t>
            </a:fld>
            <a:endParaRPr lang="hu-H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6D6F86-230D-4668-AA51-F79874E211D4}" type="slidenum">
              <a:rPr lang="hu-HU"/>
              <a:pPr/>
              <a:t>13</a:t>
            </a:fld>
            <a:endParaRPr lang="hu-HU"/>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hu-H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smtClean="0"/>
              <a:t>A  mindenkori prevenciós módszereinkkel két célt követünk: egyrészt a diszpozíciós profilaxis keretében szeretnénk ha gyermekeink foga ellenállóbb lenne a fogszuvasodással szemben és jól fejlett állcsontokkal rendelkezne. Az expozíciós profilaxissal pedig a kariogén környezetet szeretnénk csökkenteni. Természetesen vannak olyan profilaktikus eljárások amelyek mindkét irányban alkalmazhatóak.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u-HU" smtClean="0"/>
              <a:t>	Az utóbbi években tapasztalt </a:t>
            </a:r>
            <a:r>
              <a:rPr lang="hu-HU" smtClean="0">
                <a:latin typeface="Arial" pitchFamily="34" charset="0"/>
              </a:rPr>
              <a:t>tudományos</a:t>
            </a:r>
            <a:r>
              <a:rPr lang="hu-HU" smtClean="0"/>
              <a:t> </a:t>
            </a:r>
            <a:r>
              <a:rPr lang="hu-HU" smtClean="0">
                <a:latin typeface="Arial" pitchFamily="34" charset="0"/>
              </a:rPr>
              <a:t>fejlődés</a:t>
            </a:r>
            <a:r>
              <a:rPr lang="hu-HU" smtClean="0"/>
              <a:t> a </a:t>
            </a:r>
            <a:r>
              <a:rPr lang="hu-HU" smtClean="0">
                <a:latin typeface="Arial" pitchFamily="34" charset="0"/>
              </a:rPr>
              <a:t>fogászat</a:t>
            </a:r>
            <a:r>
              <a:rPr lang="hu-HU" smtClean="0"/>
              <a:t>  terén mára jelentős szemléletváltáshoz vezettek a </a:t>
            </a:r>
            <a:r>
              <a:rPr lang="hu-HU" smtClean="0">
                <a:latin typeface="Arial" pitchFamily="34" charset="0"/>
              </a:rPr>
              <a:t>fog- és szájbetegségek</a:t>
            </a:r>
            <a:r>
              <a:rPr lang="hu-HU" smtClean="0"/>
              <a:t> ellátását</a:t>
            </a:r>
            <a:r>
              <a:rPr lang="hu-HU" smtClean="0">
                <a:latin typeface="Arial" pitchFamily="34" charset="0"/>
              </a:rPr>
              <a:t> és </a:t>
            </a:r>
            <a:r>
              <a:rPr lang="hu-HU" smtClean="0"/>
              <a:t>megelőzés</a:t>
            </a:r>
            <a:r>
              <a:rPr lang="hu-HU" smtClean="0">
                <a:latin typeface="Arial" pitchFamily="34" charset="0"/>
              </a:rPr>
              <a:t>é</a:t>
            </a:r>
            <a:r>
              <a:rPr lang="hu-HU" smtClean="0"/>
              <a:t>t tekintve. </a:t>
            </a:r>
            <a:endParaRPr lang="hu-HU" smtClean="0">
              <a:latin typeface="Arial" pitchFamily="34" charset="0"/>
            </a:endParaRPr>
          </a:p>
          <a:p>
            <a:pPr eaLnBrk="1" hangingPunct="1">
              <a:spcBef>
                <a:spcPct val="0"/>
              </a:spcBef>
            </a:pPr>
            <a:r>
              <a:rPr lang="hu-HU" smtClean="0">
                <a:latin typeface="Arial" pitchFamily="34" charset="0"/>
              </a:rPr>
              <a:t>De Markley-t idézve, őt tartják ugyanis a fogászati prevenció atyjának, láthatjuk, hogy a múlt évszázad közepe óta a preventív célok nem változtak, és már akkor előtérbe került a non-invazív, ill. minimál-invazív szemlélet, ha még nem is használták konkrétan a ma oly divatos terminusokat.</a:t>
            </a:r>
          </a:p>
        </p:txBody>
      </p:sp>
      <p:sp>
        <p:nvSpPr>
          <p:cNvPr id="8192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00DD295-B0D8-4045-A664-FDA6B631C8F9}" type="slidenum">
              <a:rPr lang="hu-HU">
                <a:solidFill>
                  <a:prstClr val="black"/>
                </a:solidFill>
                <a:latin typeface="Calibri" pitchFamily="34" charset="0"/>
              </a:rPr>
              <a:pPr eaLnBrk="1" hangingPunct="1"/>
              <a:t>15</a:t>
            </a:fld>
            <a:endParaRPr lang="hu-HU">
              <a:solidFill>
                <a:prstClr val="black"/>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9" name="Tartalom helye 8"/>
          <p:cNvSpPr>
            <a:spLocks noGrp="1"/>
          </p:cNvSpPr>
          <p:nvPr>
            <p:ph idx="1"/>
          </p:nvPr>
        </p:nvSpPr>
        <p:spPr>
          <a:xfrm>
            <a:off x="457200" y="1524000"/>
            <a:ext cx="8229600" cy="45720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17" name="Cím 16"/>
          <p:cNvSpPr>
            <a:spLocks noGrp="1"/>
          </p:cNvSpPr>
          <p:nvPr>
            <p:ph type="title"/>
          </p:nvPr>
        </p:nvSpPr>
        <p:spPr/>
        <p:txBody>
          <a:bodyPr rtlCol="0"/>
          <a:lstStyle/>
          <a:p>
            <a:r>
              <a:rPr lang="hu-HU" smtClean="0"/>
              <a:t>Mintacím szerkesztése</a:t>
            </a:r>
            <a:endParaRPr lang="en-US"/>
          </a:p>
        </p:txBody>
      </p:sp>
      <p:sp>
        <p:nvSpPr>
          <p:cNvPr id="4" name="Dátum helye 23"/>
          <p:cNvSpPr>
            <a:spLocks noGrp="1"/>
          </p:cNvSpPr>
          <p:nvPr>
            <p:ph type="dt" sz="half" idx="10"/>
          </p:nvPr>
        </p:nvSpPr>
        <p:spPr/>
        <p:txBody>
          <a:bodyPr/>
          <a:lstStyle>
            <a:lvl1pPr>
              <a:defRPr/>
            </a:lvl1pPr>
          </a:lstStyle>
          <a:p>
            <a:fld id="{1E498DF4-676E-4AAA-9DD7-D35F62C9DF04}" type="datetimeFigureOut">
              <a:rPr lang="hu-HU">
                <a:solidFill>
                  <a:srgbClr val="FEFAC9"/>
                </a:solidFill>
              </a:rPr>
              <a:pPr/>
              <a:t>2019.11.21.</a:t>
            </a:fld>
            <a:endParaRPr lang="hu-HU">
              <a:solidFill>
                <a:srgbClr val="FEFAC9"/>
              </a:solidFill>
            </a:endParaRPr>
          </a:p>
        </p:txBody>
      </p:sp>
      <p:sp>
        <p:nvSpPr>
          <p:cNvPr id="5"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6" name="Dia számának helye 21"/>
          <p:cNvSpPr>
            <a:spLocks noGrp="1"/>
          </p:cNvSpPr>
          <p:nvPr>
            <p:ph type="sldNum" sz="quarter" idx="12"/>
          </p:nvPr>
        </p:nvSpPr>
        <p:spPr/>
        <p:txBody>
          <a:bodyPr/>
          <a:lstStyle>
            <a:lvl1pPr>
              <a:defRPr/>
            </a:lvl1pPr>
          </a:lstStyle>
          <a:p>
            <a:fld id="{07B4CB61-7F39-4649-82BE-37747F2D398B}"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3394277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Dátum helye 23"/>
          <p:cNvSpPr>
            <a:spLocks noGrp="1"/>
          </p:cNvSpPr>
          <p:nvPr>
            <p:ph type="dt" sz="half" idx="10"/>
          </p:nvPr>
        </p:nvSpPr>
        <p:spPr/>
        <p:txBody>
          <a:bodyPr/>
          <a:lstStyle>
            <a:lvl1pPr>
              <a:defRPr/>
            </a:lvl1pPr>
          </a:lstStyle>
          <a:p>
            <a:fld id="{6B85A9FE-716E-484D-8A4A-C2E54F0277E8}" type="datetimeFigureOut">
              <a:rPr lang="hu-HU"/>
              <a:pPr/>
              <a:t>2019.11.21.</a:t>
            </a:fld>
            <a:endParaRPr lang="hu-HU"/>
          </a:p>
        </p:txBody>
      </p:sp>
      <p:sp>
        <p:nvSpPr>
          <p:cNvPr id="4" name="Élőláb helye 9"/>
          <p:cNvSpPr>
            <a:spLocks noGrp="1"/>
          </p:cNvSpPr>
          <p:nvPr>
            <p:ph type="ftr" sz="quarter" idx="11"/>
          </p:nvPr>
        </p:nvSpPr>
        <p:spPr/>
        <p:txBody>
          <a:bodyPr/>
          <a:lstStyle>
            <a:lvl1pPr>
              <a:defRPr/>
            </a:lvl1pPr>
          </a:lstStyle>
          <a:p>
            <a:endParaRPr lang="en-GB"/>
          </a:p>
        </p:txBody>
      </p:sp>
      <p:sp>
        <p:nvSpPr>
          <p:cNvPr id="5" name="Dia számának helye 21"/>
          <p:cNvSpPr>
            <a:spLocks noGrp="1"/>
          </p:cNvSpPr>
          <p:nvPr>
            <p:ph type="sldNum" sz="quarter" idx="12"/>
          </p:nvPr>
        </p:nvSpPr>
        <p:spPr/>
        <p:txBody>
          <a:bodyPr/>
          <a:lstStyle>
            <a:lvl1pPr>
              <a:defRPr/>
            </a:lvl1pPr>
          </a:lstStyle>
          <a:p>
            <a:fld id="{CD771558-8DB6-443D-B023-1396C0E8AB98}" type="slidenum">
              <a:rPr lang="hu-HU"/>
              <a:pPr/>
              <a:t>‹#›</a:t>
            </a:fld>
            <a:endParaRPr lang="hu-HU"/>
          </a:p>
        </p:txBody>
      </p:sp>
    </p:spTree>
    <p:extLst>
      <p:ext uri="{BB962C8B-B14F-4D97-AF65-F5344CB8AC3E}">
        <p14:creationId xmlns:p14="http://schemas.microsoft.com/office/powerpoint/2010/main" val="2514270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Rectangle 35"/>
          <p:cNvSpPr>
            <a:spLocks noGrp="1" noChangeArrowheads="1"/>
          </p:cNvSpPr>
          <p:nvPr>
            <p:ph type="dt" sz="half" idx="10"/>
          </p:nvPr>
        </p:nvSpPr>
        <p:spPr>
          <a:ln/>
        </p:spPr>
        <p:txBody>
          <a:bodyPr/>
          <a:lstStyle>
            <a:lvl1pPr>
              <a:defRPr/>
            </a:lvl1pPr>
          </a:lstStyle>
          <a:p>
            <a:pPr>
              <a:defRPr/>
            </a:pPr>
            <a:endParaRPr lang="hu-HU">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hu-HU">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3FC82E8C-CEC0-4A40-B966-0EC17333500F}" type="slidenum">
              <a:rPr lang="hu-HU">
                <a:solidFill>
                  <a:srgbClr val="FFFFFF"/>
                </a:solidFill>
              </a:rPr>
              <a:pPr>
                <a:defRPr/>
              </a:pPr>
              <a:t>‹#›</a:t>
            </a:fld>
            <a:endParaRPr lang="hu-HU">
              <a:solidFill>
                <a:srgbClr val="FFFFFF"/>
              </a:solidFill>
            </a:endParaRPr>
          </a:p>
        </p:txBody>
      </p:sp>
    </p:spTree>
    <p:extLst>
      <p:ext uri="{BB962C8B-B14F-4D97-AF65-F5344CB8AC3E}">
        <p14:creationId xmlns:p14="http://schemas.microsoft.com/office/powerpoint/2010/main" val="2133012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Rectangle 35"/>
          <p:cNvSpPr>
            <a:spLocks noGrp="1" noChangeArrowheads="1"/>
          </p:cNvSpPr>
          <p:nvPr>
            <p:ph type="dt" sz="half" idx="10"/>
          </p:nvPr>
        </p:nvSpPr>
        <p:spPr>
          <a:ln/>
        </p:spPr>
        <p:txBody>
          <a:bodyPr/>
          <a:lstStyle>
            <a:lvl1pPr>
              <a:defRPr/>
            </a:lvl1pPr>
          </a:lstStyle>
          <a:p>
            <a:pPr>
              <a:defRPr/>
            </a:pPr>
            <a:endParaRPr lang="hu-HU"/>
          </a:p>
        </p:txBody>
      </p:sp>
      <p:sp>
        <p:nvSpPr>
          <p:cNvPr id="5" name="Rectangle 36"/>
          <p:cNvSpPr>
            <a:spLocks noGrp="1" noChangeArrowheads="1"/>
          </p:cNvSpPr>
          <p:nvPr>
            <p:ph type="ftr" sz="quarter" idx="11"/>
          </p:nvPr>
        </p:nvSpPr>
        <p:spPr>
          <a:ln/>
        </p:spPr>
        <p:txBody>
          <a:bodyPr/>
          <a:lstStyle>
            <a:lvl1pPr>
              <a:defRPr/>
            </a:lvl1pPr>
          </a:lstStyle>
          <a:p>
            <a:pPr>
              <a:defRPr/>
            </a:pPr>
            <a:endParaRPr lang="hu-HU"/>
          </a:p>
        </p:txBody>
      </p:sp>
      <p:sp>
        <p:nvSpPr>
          <p:cNvPr id="6" name="Rectangle 37"/>
          <p:cNvSpPr>
            <a:spLocks noGrp="1" noChangeArrowheads="1"/>
          </p:cNvSpPr>
          <p:nvPr>
            <p:ph type="sldNum" sz="quarter" idx="12"/>
          </p:nvPr>
        </p:nvSpPr>
        <p:spPr>
          <a:ln/>
        </p:spPr>
        <p:txBody>
          <a:bodyPr/>
          <a:lstStyle>
            <a:lvl1pPr>
              <a:defRPr/>
            </a:lvl1pPr>
          </a:lstStyle>
          <a:p>
            <a:pPr>
              <a:defRPr/>
            </a:pPr>
            <a:fld id="{1279DD18-5950-4F9D-AF34-6CDC2D0E1113}" type="slidenum">
              <a:rPr lang="hu-HU"/>
              <a:pPr>
                <a:defRPr/>
              </a:pPr>
              <a:t>‹#›</a:t>
            </a:fld>
            <a:endParaRPr lang="hu-HU"/>
          </a:p>
        </p:txBody>
      </p:sp>
    </p:spTree>
    <p:extLst>
      <p:ext uri="{BB962C8B-B14F-4D97-AF65-F5344CB8AC3E}">
        <p14:creationId xmlns:p14="http://schemas.microsoft.com/office/powerpoint/2010/main" val="4275263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9" name="Tartalom helye 8"/>
          <p:cNvSpPr>
            <a:spLocks noGrp="1"/>
          </p:cNvSpPr>
          <p:nvPr>
            <p:ph idx="1"/>
          </p:nvPr>
        </p:nvSpPr>
        <p:spPr>
          <a:xfrm>
            <a:off x="457200" y="1524000"/>
            <a:ext cx="8229600" cy="45720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17" name="Cím 16"/>
          <p:cNvSpPr>
            <a:spLocks noGrp="1"/>
          </p:cNvSpPr>
          <p:nvPr>
            <p:ph type="title"/>
          </p:nvPr>
        </p:nvSpPr>
        <p:spPr/>
        <p:txBody>
          <a:bodyPr rtlCol="0"/>
          <a:lstStyle/>
          <a:p>
            <a:r>
              <a:rPr lang="hu-HU" smtClean="0"/>
              <a:t>Mintacím szerkesztése</a:t>
            </a:r>
            <a:endParaRPr lang="en-US"/>
          </a:p>
        </p:txBody>
      </p:sp>
      <p:sp>
        <p:nvSpPr>
          <p:cNvPr id="4" name="Dátum helye 23"/>
          <p:cNvSpPr>
            <a:spLocks noGrp="1"/>
          </p:cNvSpPr>
          <p:nvPr>
            <p:ph type="dt" sz="half" idx="10"/>
          </p:nvPr>
        </p:nvSpPr>
        <p:spPr/>
        <p:txBody>
          <a:bodyPr/>
          <a:lstStyle>
            <a:lvl1pPr>
              <a:defRPr/>
            </a:lvl1pPr>
          </a:lstStyle>
          <a:p>
            <a:fld id="{1E498DF4-676E-4AAA-9DD7-D35F62C9DF04}" type="datetimeFigureOut">
              <a:rPr lang="hu-HU">
                <a:solidFill>
                  <a:srgbClr val="FEFAC9"/>
                </a:solidFill>
              </a:rPr>
              <a:pPr/>
              <a:t>2019.11.21.</a:t>
            </a:fld>
            <a:endParaRPr lang="hu-HU">
              <a:solidFill>
                <a:srgbClr val="FEFAC9"/>
              </a:solidFill>
            </a:endParaRPr>
          </a:p>
        </p:txBody>
      </p:sp>
      <p:sp>
        <p:nvSpPr>
          <p:cNvPr id="5"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6" name="Dia számának helye 21"/>
          <p:cNvSpPr>
            <a:spLocks noGrp="1"/>
          </p:cNvSpPr>
          <p:nvPr>
            <p:ph type="sldNum" sz="quarter" idx="12"/>
          </p:nvPr>
        </p:nvSpPr>
        <p:spPr/>
        <p:txBody>
          <a:bodyPr/>
          <a:lstStyle>
            <a:lvl1pPr>
              <a:defRPr/>
            </a:lvl1pPr>
          </a:lstStyle>
          <a:p>
            <a:fld id="{07B4CB61-7F39-4649-82BE-37747F2D398B}"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3394277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sp>
        <p:nvSpPr>
          <p:cNvPr id="2" name="Dátum helye 23"/>
          <p:cNvSpPr>
            <a:spLocks noGrp="1"/>
          </p:cNvSpPr>
          <p:nvPr>
            <p:ph type="dt" sz="half" idx="10"/>
          </p:nvPr>
        </p:nvSpPr>
        <p:spPr/>
        <p:txBody>
          <a:bodyPr/>
          <a:lstStyle>
            <a:lvl1pPr>
              <a:defRPr/>
            </a:lvl1pPr>
          </a:lstStyle>
          <a:p>
            <a:fld id="{F6F722D3-9782-4732-AE29-0AD381D602A1}" type="datetimeFigureOut">
              <a:rPr lang="hu-HU">
                <a:solidFill>
                  <a:srgbClr val="FEFAC9"/>
                </a:solidFill>
              </a:rPr>
              <a:pPr/>
              <a:t>2019.11.21.</a:t>
            </a:fld>
            <a:endParaRPr lang="hu-HU">
              <a:solidFill>
                <a:srgbClr val="FEFAC9"/>
              </a:solidFill>
            </a:endParaRPr>
          </a:p>
        </p:txBody>
      </p:sp>
      <p:sp>
        <p:nvSpPr>
          <p:cNvPr id="3"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4" name="Dia számának helye 21"/>
          <p:cNvSpPr>
            <a:spLocks noGrp="1"/>
          </p:cNvSpPr>
          <p:nvPr>
            <p:ph type="sldNum" sz="quarter" idx="12"/>
          </p:nvPr>
        </p:nvSpPr>
        <p:spPr/>
        <p:txBody>
          <a:bodyPr/>
          <a:lstStyle>
            <a:lvl1pPr>
              <a:defRPr/>
            </a:lvl1pPr>
          </a:lstStyle>
          <a:p>
            <a:fld id="{40F746EA-0BD9-4EBE-8DA3-46E6E7245411}"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871571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11" name="Tartalom helye 10"/>
          <p:cNvSpPr>
            <a:spLocks noGrp="1"/>
          </p:cNvSpPr>
          <p:nvPr>
            <p:ph sz="half" idx="1"/>
          </p:nvPr>
        </p:nvSpPr>
        <p:spPr>
          <a:xfrm>
            <a:off x="457200" y="1524000"/>
            <a:ext cx="4059936" cy="45720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13" name="Tartalom helye 12"/>
          <p:cNvSpPr>
            <a:spLocks noGrp="1"/>
          </p:cNvSpPr>
          <p:nvPr>
            <p:ph sz="half" idx="2"/>
          </p:nvPr>
        </p:nvSpPr>
        <p:spPr>
          <a:xfrm>
            <a:off x="4648200" y="1524000"/>
            <a:ext cx="4059936" cy="45720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átum helye 23"/>
          <p:cNvSpPr>
            <a:spLocks noGrp="1"/>
          </p:cNvSpPr>
          <p:nvPr>
            <p:ph type="dt" sz="half" idx="10"/>
          </p:nvPr>
        </p:nvSpPr>
        <p:spPr/>
        <p:txBody>
          <a:bodyPr/>
          <a:lstStyle>
            <a:lvl1pPr>
              <a:defRPr/>
            </a:lvl1pPr>
          </a:lstStyle>
          <a:p>
            <a:fld id="{F831E9CC-0190-4E64-81AD-688E91CE75B6}" type="datetimeFigureOut">
              <a:rPr lang="hu-HU">
                <a:solidFill>
                  <a:srgbClr val="FEFAC9"/>
                </a:solidFill>
              </a:rPr>
              <a:pPr/>
              <a:t>2019.11.21.</a:t>
            </a:fld>
            <a:endParaRPr lang="hu-HU">
              <a:solidFill>
                <a:srgbClr val="FEFAC9"/>
              </a:solidFill>
            </a:endParaRPr>
          </a:p>
        </p:txBody>
      </p:sp>
      <p:sp>
        <p:nvSpPr>
          <p:cNvPr id="6"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7" name="Dia számának helye 21"/>
          <p:cNvSpPr>
            <a:spLocks noGrp="1"/>
          </p:cNvSpPr>
          <p:nvPr>
            <p:ph type="sldNum" sz="quarter" idx="12"/>
          </p:nvPr>
        </p:nvSpPr>
        <p:spPr/>
        <p:txBody>
          <a:bodyPr/>
          <a:lstStyle>
            <a:lvl1pPr>
              <a:defRPr/>
            </a:lvl1pPr>
          </a:lstStyle>
          <a:p>
            <a:fld id="{A04FAC46-9A5F-4516-81C4-21FDB381FB8F}"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638157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Dátum helye 23"/>
          <p:cNvSpPr>
            <a:spLocks noGrp="1"/>
          </p:cNvSpPr>
          <p:nvPr>
            <p:ph type="dt" sz="half" idx="10"/>
          </p:nvPr>
        </p:nvSpPr>
        <p:spPr/>
        <p:txBody>
          <a:bodyPr/>
          <a:lstStyle>
            <a:lvl1pPr>
              <a:defRPr/>
            </a:lvl1pPr>
          </a:lstStyle>
          <a:p>
            <a:fld id="{6B85A9FE-716E-484D-8A4A-C2E54F0277E8}" type="datetimeFigureOut">
              <a:rPr lang="hu-HU">
                <a:solidFill>
                  <a:srgbClr val="FEFAC9"/>
                </a:solidFill>
              </a:rPr>
              <a:pPr/>
              <a:t>2019.11.21.</a:t>
            </a:fld>
            <a:endParaRPr lang="hu-HU">
              <a:solidFill>
                <a:srgbClr val="FEFAC9"/>
              </a:solidFill>
            </a:endParaRPr>
          </a:p>
        </p:txBody>
      </p:sp>
      <p:sp>
        <p:nvSpPr>
          <p:cNvPr id="4"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5" name="Dia számának helye 21"/>
          <p:cNvSpPr>
            <a:spLocks noGrp="1"/>
          </p:cNvSpPr>
          <p:nvPr>
            <p:ph type="sldNum" sz="quarter" idx="12"/>
          </p:nvPr>
        </p:nvSpPr>
        <p:spPr/>
        <p:txBody>
          <a:bodyPr/>
          <a:lstStyle>
            <a:lvl1pPr>
              <a:defRPr/>
            </a:lvl1pPr>
          </a:lstStyle>
          <a:p>
            <a:fld id="{CD771558-8DB6-443D-B023-1396C0E8AB98}"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2514270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9" name="Tartalom helye 8"/>
          <p:cNvSpPr>
            <a:spLocks noGrp="1"/>
          </p:cNvSpPr>
          <p:nvPr>
            <p:ph idx="1"/>
          </p:nvPr>
        </p:nvSpPr>
        <p:spPr>
          <a:xfrm>
            <a:off x="457200" y="1524000"/>
            <a:ext cx="8229600" cy="45720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17" name="Cím 16"/>
          <p:cNvSpPr>
            <a:spLocks noGrp="1"/>
          </p:cNvSpPr>
          <p:nvPr>
            <p:ph type="title"/>
          </p:nvPr>
        </p:nvSpPr>
        <p:spPr/>
        <p:txBody>
          <a:bodyPr rtlCol="0"/>
          <a:lstStyle/>
          <a:p>
            <a:r>
              <a:rPr lang="hu-HU" smtClean="0"/>
              <a:t>Mintacím szerkesztése</a:t>
            </a:r>
            <a:endParaRPr lang="en-US"/>
          </a:p>
        </p:txBody>
      </p:sp>
      <p:sp>
        <p:nvSpPr>
          <p:cNvPr id="4" name="Dátum helye 23"/>
          <p:cNvSpPr>
            <a:spLocks noGrp="1"/>
          </p:cNvSpPr>
          <p:nvPr>
            <p:ph type="dt" sz="half" idx="10"/>
          </p:nvPr>
        </p:nvSpPr>
        <p:spPr/>
        <p:txBody>
          <a:bodyPr/>
          <a:lstStyle>
            <a:lvl1pPr>
              <a:defRPr/>
            </a:lvl1pPr>
          </a:lstStyle>
          <a:p>
            <a:fld id="{1E498DF4-676E-4AAA-9DD7-D35F62C9DF04}" type="datetimeFigureOut">
              <a:rPr lang="hu-HU">
                <a:solidFill>
                  <a:srgbClr val="FEFAC9"/>
                </a:solidFill>
              </a:rPr>
              <a:pPr/>
              <a:t>2019.11.21.</a:t>
            </a:fld>
            <a:endParaRPr lang="hu-HU">
              <a:solidFill>
                <a:srgbClr val="FEFAC9"/>
              </a:solidFill>
            </a:endParaRPr>
          </a:p>
        </p:txBody>
      </p:sp>
      <p:sp>
        <p:nvSpPr>
          <p:cNvPr id="5"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6" name="Dia számának helye 21"/>
          <p:cNvSpPr>
            <a:spLocks noGrp="1"/>
          </p:cNvSpPr>
          <p:nvPr>
            <p:ph type="sldNum" sz="quarter" idx="12"/>
          </p:nvPr>
        </p:nvSpPr>
        <p:spPr/>
        <p:txBody>
          <a:bodyPr/>
          <a:lstStyle>
            <a:lvl1pPr>
              <a:defRPr/>
            </a:lvl1pPr>
          </a:lstStyle>
          <a:p>
            <a:fld id="{07B4CB61-7F39-4649-82BE-37747F2D398B}"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3394277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sp>
        <p:nvSpPr>
          <p:cNvPr id="2" name="Dátum helye 23"/>
          <p:cNvSpPr>
            <a:spLocks noGrp="1"/>
          </p:cNvSpPr>
          <p:nvPr>
            <p:ph type="dt" sz="half" idx="10"/>
          </p:nvPr>
        </p:nvSpPr>
        <p:spPr/>
        <p:txBody>
          <a:bodyPr/>
          <a:lstStyle>
            <a:lvl1pPr>
              <a:defRPr/>
            </a:lvl1pPr>
          </a:lstStyle>
          <a:p>
            <a:fld id="{F6F722D3-9782-4732-AE29-0AD381D602A1}" type="datetimeFigureOut">
              <a:rPr lang="hu-HU">
                <a:solidFill>
                  <a:srgbClr val="FEFAC9"/>
                </a:solidFill>
              </a:rPr>
              <a:pPr/>
              <a:t>2019.11.21.</a:t>
            </a:fld>
            <a:endParaRPr lang="hu-HU">
              <a:solidFill>
                <a:srgbClr val="FEFAC9"/>
              </a:solidFill>
            </a:endParaRPr>
          </a:p>
        </p:txBody>
      </p:sp>
      <p:sp>
        <p:nvSpPr>
          <p:cNvPr id="3"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4" name="Dia számának helye 21"/>
          <p:cNvSpPr>
            <a:spLocks noGrp="1"/>
          </p:cNvSpPr>
          <p:nvPr>
            <p:ph type="sldNum" sz="quarter" idx="12"/>
          </p:nvPr>
        </p:nvSpPr>
        <p:spPr/>
        <p:txBody>
          <a:bodyPr/>
          <a:lstStyle>
            <a:lvl1pPr>
              <a:defRPr/>
            </a:lvl1pPr>
          </a:lstStyle>
          <a:p>
            <a:fld id="{40F746EA-0BD9-4EBE-8DA3-46E6E7245411}"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871571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sp>
        <p:nvSpPr>
          <p:cNvPr id="2" name="Dátum helye 23"/>
          <p:cNvSpPr>
            <a:spLocks noGrp="1"/>
          </p:cNvSpPr>
          <p:nvPr>
            <p:ph type="dt" sz="half" idx="10"/>
          </p:nvPr>
        </p:nvSpPr>
        <p:spPr/>
        <p:txBody>
          <a:bodyPr/>
          <a:lstStyle>
            <a:lvl1pPr>
              <a:defRPr/>
            </a:lvl1pPr>
          </a:lstStyle>
          <a:p>
            <a:fld id="{F6F722D3-9782-4732-AE29-0AD381D602A1}" type="datetimeFigureOut">
              <a:rPr lang="hu-HU">
                <a:solidFill>
                  <a:srgbClr val="FEFAC9"/>
                </a:solidFill>
              </a:rPr>
              <a:pPr/>
              <a:t>2019.11.21.</a:t>
            </a:fld>
            <a:endParaRPr lang="hu-HU">
              <a:solidFill>
                <a:srgbClr val="FEFAC9"/>
              </a:solidFill>
            </a:endParaRPr>
          </a:p>
        </p:txBody>
      </p:sp>
      <p:sp>
        <p:nvSpPr>
          <p:cNvPr id="3"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4" name="Dia számának helye 21"/>
          <p:cNvSpPr>
            <a:spLocks noGrp="1"/>
          </p:cNvSpPr>
          <p:nvPr>
            <p:ph type="sldNum" sz="quarter" idx="12"/>
          </p:nvPr>
        </p:nvSpPr>
        <p:spPr/>
        <p:txBody>
          <a:bodyPr/>
          <a:lstStyle>
            <a:lvl1pPr>
              <a:defRPr/>
            </a:lvl1pPr>
          </a:lstStyle>
          <a:p>
            <a:fld id="{40F746EA-0BD9-4EBE-8DA3-46E6E7245411}"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871571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Dátum helye 2"/>
          <p:cNvSpPr>
            <a:spLocks noGrp="1"/>
          </p:cNvSpPr>
          <p:nvPr>
            <p:ph type="dt" sz="half" idx="10"/>
          </p:nvPr>
        </p:nvSpPr>
        <p:spPr/>
        <p:txBody>
          <a:bodyPr/>
          <a:lstStyle/>
          <a:p>
            <a:fld id="{DBCE9F21-AE40-4AD5-8C71-9562EDF10FB9}" type="datetimeFigureOut">
              <a:rPr lang="de-DE" smtClean="0"/>
              <a:pPr/>
              <a:t>21.11.2019</a:t>
            </a:fld>
            <a:endParaRPr lang="de-DE"/>
          </a:p>
        </p:txBody>
      </p:sp>
      <p:sp>
        <p:nvSpPr>
          <p:cNvPr id="4" name="Élőláb helye 3"/>
          <p:cNvSpPr>
            <a:spLocks noGrp="1"/>
          </p:cNvSpPr>
          <p:nvPr>
            <p:ph type="ftr" sz="quarter" idx="11"/>
          </p:nvPr>
        </p:nvSpPr>
        <p:spPr/>
        <p:txBody>
          <a:bodyPr/>
          <a:lstStyle/>
          <a:p>
            <a:endParaRPr lang="de-DE"/>
          </a:p>
        </p:txBody>
      </p:sp>
      <p:sp>
        <p:nvSpPr>
          <p:cNvPr id="5" name="Dia számának helye 4"/>
          <p:cNvSpPr>
            <a:spLocks noGrp="1"/>
          </p:cNvSpPr>
          <p:nvPr>
            <p:ph type="sldNum" sz="quarter" idx="12"/>
          </p:nvPr>
        </p:nvSpPr>
        <p:spPr/>
        <p:txBody>
          <a:bodyPr/>
          <a:lstStyle/>
          <a:p>
            <a:fld id="{95712997-A8A6-40F5-9E7D-16FBE1D91674}" type="slidenum">
              <a:rPr lang="de-DE" smtClean="0"/>
              <a:pPr/>
              <a:t>‹#›</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457200" y="152400"/>
            <a:ext cx="8229600" cy="12192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447800"/>
            <a:ext cx="8229600" cy="4678363"/>
          </a:xfrm>
        </p:spPr>
        <p:txBody>
          <a:bodyPr/>
          <a:lstStyle/>
          <a:p>
            <a:pPr lvl="0"/>
            <a:endParaRPr lang="hu-HU" noProof="0"/>
          </a:p>
        </p:txBody>
      </p:sp>
      <p:sp>
        <p:nvSpPr>
          <p:cNvPr id="4" name="Dátum helye 23"/>
          <p:cNvSpPr>
            <a:spLocks noGrp="1"/>
          </p:cNvSpPr>
          <p:nvPr>
            <p:ph type="dt" sz="half" idx="10"/>
          </p:nvPr>
        </p:nvSpPr>
        <p:spPr/>
        <p:txBody>
          <a:bodyPr/>
          <a:lstStyle>
            <a:lvl1pPr>
              <a:defRPr/>
            </a:lvl1pPr>
          </a:lstStyle>
          <a:p>
            <a:fld id="{D8DBCC3A-5237-4A51-B703-635F0F40C5F0}" type="datetimeFigureOut">
              <a:rPr lang="hu-HU">
                <a:solidFill>
                  <a:srgbClr val="FEFAC9"/>
                </a:solidFill>
              </a:rPr>
              <a:pPr/>
              <a:t>2019.11.21.</a:t>
            </a:fld>
            <a:endParaRPr lang="hu-HU">
              <a:solidFill>
                <a:srgbClr val="FEFAC9"/>
              </a:solidFill>
            </a:endParaRPr>
          </a:p>
        </p:txBody>
      </p:sp>
      <p:sp>
        <p:nvSpPr>
          <p:cNvPr id="5"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6" name="Dia számának helye 21"/>
          <p:cNvSpPr>
            <a:spLocks noGrp="1"/>
          </p:cNvSpPr>
          <p:nvPr>
            <p:ph type="sldNum" sz="quarter" idx="12"/>
          </p:nvPr>
        </p:nvSpPr>
        <p:spPr/>
        <p:txBody>
          <a:bodyPr/>
          <a:lstStyle>
            <a:lvl1pPr>
              <a:defRPr/>
            </a:lvl1pPr>
          </a:lstStyle>
          <a:p>
            <a:fld id="{D0F8E3CE-B3EF-4C87-9247-20CAD6CBBB25}"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3195613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ímdia">
    <p:spTree>
      <p:nvGrpSpPr>
        <p:cNvPr id="1" name=""/>
        <p:cNvGrpSpPr/>
        <p:nvPr/>
      </p:nvGrpSpPr>
      <p:grpSpPr>
        <a:xfrm>
          <a:off x="0" y="0"/>
          <a:ext cx="0" cy="0"/>
          <a:chOff x="0" y="0"/>
          <a:chExt cx="0" cy="0"/>
        </a:xfrm>
      </p:grpSpPr>
      <p:sp>
        <p:nvSpPr>
          <p:cNvPr id="27" name="Szöveg helye 2"/>
          <p:cNvSpPr>
            <a:spLocks noGrp="1"/>
          </p:cNvSpPr>
          <p:nvPr>
            <p:ph type="body" idx="10" hasCustomPrompt="1"/>
          </p:nvPr>
        </p:nvSpPr>
        <p:spPr>
          <a:xfrm>
            <a:off x="2339752" y="3212976"/>
            <a:ext cx="6408712" cy="648072"/>
          </a:xfrm>
        </p:spPr>
        <p:txBody>
          <a:bodyPr anchor="ctr" anchorCtr="0">
            <a:normAutofit/>
          </a:bodyPr>
          <a:lstStyle>
            <a:lvl1pPr marL="0" indent="0" algn="ctr">
              <a:buNone/>
              <a:defRPr sz="3200" baseline="0">
                <a:solidFill>
                  <a:srgbClr val="264796"/>
                </a:solidFill>
                <a:latin typeface="Franklin Gothic Book" panose="020B05030201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dirty="0" smtClean="0"/>
              <a:t>Előadó neve</a:t>
            </a:r>
          </a:p>
        </p:txBody>
      </p:sp>
      <p:sp>
        <p:nvSpPr>
          <p:cNvPr id="29" name="Szöveg helye 2"/>
          <p:cNvSpPr>
            <a:spLocks noGrp="1"/>
          </p:cNvSpPr>
          <p:nvPr>
            <p:ph type="body" idx="11" hasCustomPrompt="1"/>
          </p:nvPr>
        </p:nvSpPr>
        <p:spPr>
          <a:xfrm>
            <a:off x="2339752" y="3933056"/>
            <a:ext cx="6408712" cy="504056"/>
          </a:xfrm>
        </p:spPr>
        <p:txBody>
          <a:bodyPr anchor="ctr" anchorCtr="0">
            <a:noAutofit/>
          </a:bodyPr>
          <a:lstStyle>
            <a:lvl1pPr marL="0" indent="0" algn="ctr">
              <a:buNone/>
              <a:defRPr sz="2400" baseline="0">
                <a:solidFill>
                  <a:srgbClr val="264796"/>
                </a:solidFill>
                <a:latin typeface="Franklin Gothic Book" panose="020B05030201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dirty="0" smtClean="0"/>
              <a:t>SZERVEZETI EGYSÉG</a:t>
            </a:r>
          </a:p>
        </p:txBody>
      </p:sp>
      <p:sp>
        <p:nvSpPr>
          <p:cNvPr id="20" name="Cím 19"/>
          <p:cNvSpPr>
            <a:spLocks noGrp="1"/>
          </p:cNvSpPr>
          <p:nvPr>
            <p:ph type="title" hasCustomPrompt="1"/>
          </p:nvPr>
        </p:nvSpPr>
        <p:spPr>
          <a:xfrm>
            <a:off x="2339752" y="908720"/>
            <a:ext cx="6408712" cy="1143000"/>
          </a:xfrm>
        </p:spPr>
        <p:txBody>
          <a:bodyPr/>
          <a:lstStyle>
            <a:lvl1pPr>
              <a:defRPr baseline="0"/>
            </a:lvl1pPr>
          </a:lstStyle>
          <a:p>
            <a:r>
              <a:rPr lang="hu-HU" dirty="0" smtClean="0"/>
              <a:t>ELŐADÁS CÍME</a:t>
            </a:r>
            <a:endParaRPr lang="hu-HU" dirty="0"/>
          </a:p>
        </p:txBody>
      </p:sp>
      <p:sp>
        <p:nvSpPr>
          <p:cNvPr id="30" name="Szöveg helye 2"/>
          <p:cNvSpPr>
            <a:spLocks noGrp="1"/>
          </p:cNvSpPr>
          <p:nvPr>
            <p:ph type="body" idx="14" hasCustomPrompt="1"/>
          </p:nvPr>
        </p:nvSpPr>
        <p:spPr>
          <a:xfrm>
            <a:off x="2339752" y="2060848"/>
            <a:ext cx="6408712" cy="648072"/>
          </a:xfrm>
        </p:spPr>
        <p:txBody>
          <a:bodyPr anchor="ctr" anchorCtr="0">
            <a:normAutofit/>
          </a:bodyPr>
          <a:lstStyle>
            <a:lvl1pPr marL="0" indent="0" algn="ctr">
              <a:buNone/>
              <a:defRPr sz="2800" i="1">
                <a:solidFill>
                  <a:srgbClr val="264796"/>
                </a:solidFill>
                <a:latin typeface="Franklin Gothic Book" panose="020B05030201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dirty="0" smtClean="0"/>
              <a:t>Előadás Alcíme</a:t>
            </a:r>
          </a:p>
        </p:txBody>
      </p:sp>
      <p:sp>
        <p:nvSpPr>
          <p:cNvPr id="36" name="Szöveg helye 35"/>
          <p:cNvSpPr>
            <a:spLocks noGrp="1"/>
          </p:cNvSpPr>
          <p:nvPr>
            <p:ph type="body" sz="quarter" idx="15" hasCustomPrompt="1"/>
          </p:nvPr>
        </p:nvSpPr>
        <p:spPr>
          <a:xfrm>
            <a:off x="4644008" y="5013325"/>
            <a:ext cx="4104705" cy="647923"/>
          </a:xfrm>
        </p:spPr>
        <p:txBody>
          <a:bodyPr>
            <a:normAutofit/>
          </a:bodyPr>
          <a:lstStyle>
            <a:lvl1pPr marL="0" indent="0" algn="r">
              <a:buNone/>
              <a:defRPr sz="1800" i="1"/>
            </a:lvl1pPr>
            <a:lvl2pPr marL="457200" indent="0">
              <a:buNone/>
              <a:defRPr/>
            </a:lvl2pPr>
            <a:lvl3pPr marL="914400" indent="0">
              <a:buNone/>
              <a:defRPr/>
            </a:lvl3pPr>
            <a:lvl4pPr marL="1371600" indent="0">
              <a:buNone/>
              <a:defRPr/>
            </a:lvl4pPr>
            <a:lvl5pPr marL="1828800" indent="0">
              <a:buNone/>
              <a:defRPr/>
            </a:lvl5pPr>
          </a:lstStyle>
          <a:p>
            <a:pPr lvl="0"/>
            <a:r>
              <a:rPr lang="hu-HU" dirty="0" smtClean="0"/>
              <a:t>Konferencia címe</a:t>
            </a:r>
            <a:endParaRPr lang="hu-HU" dirty="0"/>
          </a:p>
        </p:txBody>
      </p:sp>
      <p:sp>
        <p:nvSpPr>
          <p:cNvPr id="38" name="Szöveg helye 37"/>
          <p:cNvSpPr>
            <a:spLocks noGrp="1"/>
          </p:cNvSpPr>
          <p:nvPr>
            <p:ph type="body" sz="quarter" idx="16" hasCustomPrompt="1"/>
          </p:nvPr>
        </p:nvSpPr>
        <p:spPr>
          <a:xfrm>
            <a:off x="6227763" y="5661025"/>
            <a:ext cx="2520950" cy="288925"/>
          </a:xfrm>
        </p:spPr>
        <p:txBody>
          <a:bodyPr>
            <a:noAutofit/>
          </a:bodyPr>
          <a:lstStyle>
            <a:lvl1pPr marL="0" indent="0" algn="r">
              <a:buNone/>
              <a:defRPr sz="1400" i="1"/>
            </a:lvl1pPr>
            <a:lvl2pPr marL="457200" indent="0">
              <a:buNone/>
              <a:defRPr/>
            </a:lvl2pPr>
            <a:lvl3pPr marL="914400" indent="0">
              <a:buNone/>
              <a:defRPr/>
            </a:lvl3pPr>
            <a:lvl4pPr marL="1371600" indent="0">
              <a:buNone/>
              <a:defRPr/>
            </a:lvl4pPr>
            <a:lvl5pPr marL="1828800" indent="0">
              <a:buNone/>
              <a:defRPr/>
            </a:lvl5pPr>
          </a:lstStyle>
          <a:p>
            <a:pPr lvl="0"/>
            <a:r>
              <a:rPr lang="hu-HU" sz="1400" dirty="0" smtClean="0"/>
              <a:t>Dátum</a:t>
            </a:r>
            <a:endParaRPr lang="hu-HU" dirty="0"/>
          </a:p>
        </p:txBody>
      </p:sp>
    </p:spTree>
    <p:extLst>
      <p:ext uri="{BB962C8B-B14F-4D97-AF65-F5344CB8AC3E}">
        <p14:creationId xmlns:p14="http://schemas.microsoft.com/office/powerpoint/2010/main" val="1480313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9" name="Tartalom helye 8"/>
          <p:cNvSpPr>
            <a:spLocks noGrp="1"/>
          </p:cNvSpPr>
          <p:nvPr>
            <p:ph idx="1"/>
          </p:nvPr>
        </p:nvSpPr>
        <p:spPr>
          <a:xfrm>
            <a:off x="457200" y="1524000"/>
            <a:ext cx="8229600" cy="45720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17" name="Cím 16"/>
          <p:cNvSpPr>
            <a:spLocks noGrp="1"/>
          </p:cNvSpPr>
          <p:nvPr>
            <p:ph type="title"/>
          </p:nvPr>
        </p:nvSpPr>
        <p:spPr/>
        <p:txBody>
          <a:bodyPr rtlCol="0"/>
          <a:lstStyle/>
          <a:p>
            <a:r>
              <a:rPr lang="hu-HU" smtClean="0"/>
              <a:t>Mintacím szerkesztése</a:t>
            </a:r>
            <a:endParaRPr lang="en-US"/>
          </a:p>
        </p:txBody>
      </p:sp>
      <p:sp>
        <p:nvSpPr>
          <p:cNvPr id="4" name="Dátum helye 23"/>
          <p:cNvSpPr>
            <a:spLocks noGrp="1"/>
          </p:cNvSpPr>
          <p:nvPr>
            <p:ph type="dt" sz="half" idx="10"/>
          </p:nvPr>
        </p:nvSpPr>
        <p:spPr/>
        <p:txBody>
          <a:bodyPr/>
          <a:lstStyle>
            <a:lvl1pPr>
              <a:defRPr/>
            </a:lvl1pPr>
          </a:lstStyle>
          <a:p>
            <a:fld id="{1E498DF4-676E-4AAA-9DD7-D35F62C9DF04}" type="datetimeFigureOut">
              <a:rPr lang="hu-HU">
                <a:solidFill>
                  <a:srgbClr val="FEFAC9"/>
                </a:solidFill>
              </a:rPr>
              <a:pPr/>
              <a:t>2019.11.21.</a:t>
            </a:fld>
            <a:endParaRPr lang="hu-HU">
              <a:solidFill>
                <a:srgbClr val="FEFAC9"/>
              </a:solidFill>
            </a:endParaRPr>
          </a:p>
        </p:txBody>
      </p:sp>
      <p:sp>
        <p:nvSpPr>
          <p:cNvPr id="5"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6" name="Dia számának helye 21"/>
          <p:cNvSpPr>
            <a:spLocks noGrp="1"/>
          </p:cNvSpPr>
          <p:nvPr>
            <p:ph type="sldNum" sz="quarter" idx="12"/>
          </p:nvPr>
        </p:nvSpPr>
        <p:spPr/>
        <p:txBody>
          <a:bodyPr/>
          <a:lstStyle>
            <a:lvl1pPr>
              <a:defRPr/>
            </a:lvl1pPr>
          </a:lstStyle>
          <a:p>
            <a:fld id="{07B4CB61-7F39-4649-82BE-37747F2D398B}"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598325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9" name="Tartalom helye 8"/>
          <p:cNvSpPr>
            <a:spLocks noGrp="1"/>
          </p:cNvSpPr>
          <p:nvPr>
            <p:ph idx="1"/>
          </p:nvPr>
        </p:nvSpPr>
        <p:spPr>
          <a:xfrm>
            <a:off x="457200" y="1524000"/>
            <a:ext cx="8229600" cy="45720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17" name="Cím 16"/>
          <p:cNvSpPr>
            <a:spLocks noGrp="1"/>
          </p:cNvSpPr>
          <p:nvPr>
            <p:ph type="title"/>
          </p:nvPr>
        </p:nvSpPr>
        <p:spPr/>
        <p:txBody>
          <a:bodyPr rtlCol="0"/>
          <a:lstStyle/>
          <a:p>
            <a:r>
              <a:rPr lang="hu-HU" smtClean="0"/>
              <a:t>Mintacím szerkesztése</a:t>
            </a:r>
            <a:endParaRPr lang="en-US"/>
          </a:p>
        </p:txBody>
      </p:sp>
      <p:sp>
        <p:nvSpPr>
          <p:cNvPr id="4" name="Dátum helye 23"/>
          <p:cNvSpPr>
            <a:spLocks noGrp="1"/>
          </p:cNvSpPr>
          <p:nvPr>
            <p:ph type="dt" sz="half" idx="10"/>
          </p:nvPr>
        </p:nvSpPr>
        <p:spPr/>
        <p:txBody>
          <a:bodyPr/>
          <a:lstStyle>
            <a:lvl1pPr>
              <a:defRPr/>
            </a:lvl1pPr>
          </a:lstStyle>
          <a:p>
            <a:fld id="{1E498DF4-676E-4AAA-9DD7-D35F62C9DF04}" type="datetimeFigureOut">
              <a:rPr lang="hu-HU">
                <a:solidFill>
                  <a:srgbClr val="FEFAC9"/>
                </a:solidFill>
              </a:rPr>
              <a:pPr/>
              <a:t>2019.11.21.</a:t>
            </a:fld>
            <a:endParaRPr lang="hu-HU">
              <a:solidFill>
                <a:srgbClr val="FEFAC9"/>
              </a:solidFill>
            </a:endParaRPr>
          </a:p>
        </p:txBody>
      </p:sp>
      <p:sp>
        <p:nvSpPr>
          <p:cNvPr id="5"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6" name="Dia számának helye 21"/>
          <p:cNvSpPr>
            <a:spLocks noGrp="1"/>
          </p:cNvSpPr>
          <p:nvPr>
            <p:ph type="sldNum" sz="quarter" idx="12"/>
          </p:nvPr>
        </p:nvSpPr>
        <p:spPr/>
        <p:txBody>
          <a:bodyPr/>
          <a:lstStyle>
            <a:lvl1pPr>
              <a:defRPr/>
            </a:lvl1pPr>
          </a:lstStyle>
          <a:p>
            <a:fld id="{07B4CB61-7F39-4649-82BE-37747F2D398B}"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3394277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9" name="Tartalom helye 8"/>
          <p:cNvSpPr>
            <a:spLocks noGrp="1"/>
          </p:cNvSpPr>
          <p:nvPr>
            <p:ph idx="1"/>
          </p:nvPr>
        </p:nvSpPr>
        <p:spPr>
          <a:xfrm>
            <a:off x="457200" y="1524000"/>
            <a:ext cx="8229600" cy="45720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17" name="Cím 16"/>
          <p:cNvSpPr>
            <a:spLocks noGrp="1"/>
          </p:cNvSpPr>
          <p:nvPr>
            <p:ph type="title"/>
          </p:nvPr>
        </p:nvSpPr>
        <p:spPr/>
        <p:txBody>
          <a:bodyPr rtlCol="0"/>
          <a:lstStyle/>
          <a:p>
            <a:r>
              <a:rPr lang="hu-HU" smtClean="0"/>
              <a:t>Mintacím szerkesztése</a:t>
            </a:r>
            <a:endParaRPr lang="en-US"/>
          </a:p>
        </p:txBody>
      </p:sp>
      <p:sp>
        <p:nvSpPr>
          <p:cNvPr id="4" name="Dátum helye 23"/>
          <p:cNvSpPr>
            <a:spLocks noGrp="1"/>
          </p:cNvSpPr>
          <p:nvPr>
            <p:ph type="dt" sz="half" idx="10"/>
          </p:nvPr>
        </p:nvSpPr>
        <p:spPr/>
        <p:txBody>
          <a:bodyPr/>
          <a:lstStyle>
            <a:lvl1pPr>
              <a:defRPr/>
            </a:lvl1pPr>
          </a:lstStyle>
          <a:p>
            <a:fld id="{1E498DF4-676E-4AAA-9DD7-D35F62C9DF04}" type="datetimeFigureOut">
              <a:rPr lang="hu-HU">
                <a:solidFill>
                  <a:srgbClr val="FEFAC9"/>
                </a:solidFill>
              </a:rPr>
              <a:pPr/>
              <a:t>2019.11.21.</a:t>
            </a:fld>
            <a:endParaRPr lang="hu-HU">
              <a:solidFill>
                <a:srgbClr val="FEFAC9"/>
              </a:solidFill>
            </a:endParaRPr>
          </a:p>
        </p:txBody>
      </p:sp>
      <p:sp>
        <p:nvSpPr>
          <p:cNvPr id="5"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6" name="Dia számának helye 21"/>
          <p:cNvSpPr>
            <a:spLocks noGrp="1"/>
          </p:cNvSpPr>
          <p:nvPr>
            <p:ph type="sldNum" sz="quarter" idx="12"/>
          </p:nvPr>
        </p:nvSpPr>
        <p:spPr/>
        <p:txBody>
          <a:bodyPr/>
          <a:lstStyle>
            <a:lvl1pPr>
              <a:defRPr/>
            </a:lvl1pPr>
          </a:lstStyle>
          <a:p>
            <a:fld id="{07B4CB61-7F39-4649-82BE-37747F2D398B}"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3394277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4AA52DD9-59D4-4D78-993C-E72B674394B0}" type="datetimeFigureOut">
              <a:rPr lang="hu-HU" smtClean="0"/>
              <a:pPr/>
              <a:t>2019.11.21.</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85AF43A7-02D2-47E0-A34C-C18C64B64545}" type="slidenum">
              <a:rPr lang="hu-HU" smtClean="0"/>
              <a:pPr/>
              <a:t>‹#›</a:t>
            </a:fld>
            <a:endParaRPr lang="hu-H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9" name="Tartalom helye 8"/>
          <p:cNvSpPr>
            <a:spLocks noGrp="1"/>
          </p:cNvSpPr>
          <p:nvPr>
            <p:ph idx="1"/>
          </p:nvPr>
        </p:nvSpPr>
        <p:spPr>
          <a:xfrm>
            <a:off x="457200" y="1524000"/>
            <a:ext cx="8229600" cy="45720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17" name="Cím 16"/>
          <p:cNvSpPr>
            <a:spLocks noGrp="1"/>
          </p:cNvSpPr>
          <p:nvPr>
            <p:ph type="title"/>
          </p:nvPr>
        </p:nvSpPr>
        <p:spPr/>
        <p:txBody>
          <a:bodyPr rtlCol="0"/>
          <a:lstStyle/>
          <a:p>
            <a:r>
              <a:rPr lang="hu-HU" smtClean="0"/>
              <a:t>Mintacím szerkesztése</a:t>
            </a:r>
            <a:endParaRPr lang="en-US"/>
          </a:p>
        </p:txBody>
      </p:sp>
      <p:sp>
        <p:nvSpPr>
          <p:cNvPr id="4" name="Dátum helye 23"/>
          <p:cNvSpPr>
            <a:spLocks noGrp="1"/>
          </p:cNvSpPr>
          <p:nvPr>
            <p:ph type="dt" sz="half" idx="10"/>
          </p:nvPr>
        </p:nvSpPr>
        <p:spPr/>
        <p:txBody>
          <a:bodyPr/>
          <a:lstStyle>
            <a:lvl1pPr>
              <a:defRPr/>
            </a:lvl1pPr>
          </a:lstStyle>
          <a:p>
            <a:fld id="{1E498DF4-676E-4AAA-9DD7-D35F62C9DF04}" type="datetimeFigureOut">
              <a:rPr lang="hu-HU">
                <a:solidFill>
                  <a:srgbClr val="FEFAC9"/>
                </a:solidFill>
              </a:rPr>
              <a:pPr/>
              <a:t>2019.11.21.</a:t>
            </a:fld>
            <a:endParaRPr lang="hu-HU">
              <a:solidFill>
                <a:srgbClr val="FEFAC9"/>
              </a:solidFill>
            </a:endParaRPr>
          </a:p>
        </p:txBody>
      </p:sp>
      <p:sp>
        <p:nvSpPr>
          <p:cNvPr id="5"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6" name="Dia számának helye 21"/>
          <p:cNvSpPr>
            <a:spLocks noGrp="1"/>
          </p:cNvSpPr>
          <p:nvPr>
            <p:ph type="sldNum" sz="quarter" idx="12"/>
          </p:nvPr>
        </p:nvSpPr>
        <p:spPr/>
        <p:txBody>
          <a:bodyPr/>
          <a:lstStyle>
            <a:lvl1pPr>
              <a:defRPr/>
            </a:lvl1pPr>
          </a:lstStyle>
          <a:p>
            <a:fld id="{07B4CB61-7F39-4649-82BE-37747F2D398B}"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33942772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9" name="Tartalom helye 8"/>
          <p:cNvSpPr>
            <a:spLocks noGrp="1"/>
          </p:cNvSpPr>
          <p:nvPr>
            <p:ph idx="1"/>
          </p:nvPr>
        </p:nvSpPr>
        <p:spPr>
          <a:xfrm>
            <a:off x="457200" y="1524000"/>
            <a:ext cx="8229600" cy="45720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17" name="Cím 16"/>
          <p:cNvSpPr>
            <a:spLocks noGrp="1"/>
          </p:cNvSpPr>
          <p:nvPr>
            <p:ph type="title"/>
          </p:nvPr>
        </p:nvSpPr>
        <p:spPr/>
        <p:txBody>
          <a:bodyPr rtlCol="0"/>
          <a:lstStyle/>
          <a:p>
            <a:r>
              <a:rPr lang="hu-HU" smtClean="0"/>
              <a:t>Mintacím szerkesztése</a:t>
            </a:r>
            <a:endParaRPr lang="en-US"/>
          </a:p>
        </p:txBody>
      </p:sp>
      <p:sp>
        <p:nvSpPr>
          <p:cNvPr id="4" name="Dátum helye 23"/>
          <p:cNvSpPr>
            <a:spLocks noGrp="1"/>
          </p:cNvSpPr>
          <p:nvPr>
            <p:ph type="dt" sz="half" idx="10"/>
          </p:nvPr>
        </p:nvSpPr>
        <p:spPr/>
        <p:txBody>
          <a:bodyPr/>
          <a:lstStyle>
            <a:lvl1pPr>
              <a:defRPr/>
            </a:lvl1pPr>
          </a:lstStyle>
          <a:p>
            <a:fld id="{1E498DF4-676E-4AAA-9DD7-D35F62C9DF04}" type="datetimeFigureOut">
              <a:rPr lang="hu-HU">
                <a:solidFill>
                  <a:srgbClr val="FEFAC9"/>
                </a:solidFill>
              </a:rPr>
              <a:pPr/>
              <a:t>2019.11.21.</a:t>
            </a:fld>
            <a:endParaRPr lang="hu-HU">
              <a:solidFill>
                <a:srgbClr val="FEFAC9"/>
              </a:solidFill>
            </a:endParaRPr>
          </a:p>
        </p:txBody>
      </p:sp>
      <p:sp>
        <p:nvSpPr>
          <p:cNvPr id="5"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6" name="Dia számának helye 21"/>
          <p:cNvSpPr>
            <a:spLocks noGrp="1"/>
          </p:cNvSpPr>
          <p:nvPr>
            <p:ph type="sldNum" sz="quarter" idx="12"/>
          </p:nvPr>
        </p:nvSpPr>
        <p:spPr/>
        <p:txBody>
          <a:bodyPr/>
          <a:lstStyle>
            <a:lvl1pPr>
              <a:defRPr/>
            </a:lvl1pPr>
          </a:lstStyle>
          <a:p>
            <a:fld id="{07B4CB61-7F39-4649-82BE-37747F2D398B}"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3394277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9" name="Tartalom helye 8"/>
          <p:cNvSpPr>
            <a:spLocks noGrp="1"/>
          </p:cNvSpPr>
          <p:nvPr>
            <p:ph idx="1"/>
          </p:nvPr>
        </p:nvSpPr>
        <p:spPr>
          <a:xfrm>
            <a:off x="457200" y="1524000"/>
            <a:ext cx="8229600" cy="45720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17" name="Cím 16"/>
          <p:cNvSpPr>
            <a:spLocks noGrp="1"/>
          </p:cNvSpPr>
          <p:nvPr>
            <p:ph type="title"/>
          </p:nvPr>
        </p:nvSpPr>
        <p:spPr/>
        <p:txBody>
          <a:bodyPr rtlCol="0"/>
          <a:lstStyle/>
          <a:p>
            <a:r>
              <a:rPr lang="hu-HU" smtClean="0"/>
              <a:t>Mintacím szerkesztése</a:t>
            </a:r>
            <a:endParaRPr lang="en-US"/>
          </a:p>
        </p:txBody>
      </p:sp>
      <p:sp>
        <p:nvSpPr>
          <p:cNvPr id="4" name="Dátum helye 23"/>
          <p:cNvSpPr>
            <a:spLocks noGrp="1"/>
          </p:cNvSpPr>
          <p:nvPr>
            <p:ph type="dt" sz="half" idx="10"/>
          </p:nvPr>
        </p:nvSpPr>
        <p:spPr/>
        <p:txBody>
          <a:bodyPr/>
          <a:lstStyle>
            <a:lvl1pPr>
              <a:defRPr/>
            </a:lvl1pPr>
          </a:lstStyle>
          <a:p>
            <a:fld id="{1E498DF4-676E-4AAA-9DD7-D35F62C9DF04}" type="datetimeFigureOut">
              <a:rPr lang="hu-HU">
                <a:solidFill>
                  <a:srgbClr val="FEFAC9"/>
                </a:solidFill>
              </a:rPr>
              <a:pPr/>
              <a:t>2019.11.21.</a:t>
            </a:fld>
            <a:endParaRPr lang="hu-HU">
              <a:solidFill>
                <a:srgbClr val="FEFAC9"/>
              </a:solidFill>
            </a:endParaRPr>
          </a:p>
        </p:txBody>
      </p:sp>
      <p:sp>
        <p:nvSpPr>
          <p:cNvPr id="5"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6" name="Dia számának helye 21"/>
          <p:cNvSpPr>
            <a:spLocks noGrp="1"/>
          </p:cNvSpPr>
          <p:nvPr>
            <p:ph type="sldNum" sz="quarter" idx="12"/>
          </p:nvPr>
        </p:nvSpPr>
        <p:spPr/>
        <p:txBody>
          <a:bodyPr/>
          <a:lstStyle>
            <a:lvl1pPr>
              <a:defRPr/>
            </a:lvl1pPr>
          </a:lstStyle>
          <a:p>
            <a:fld id="{07B4CB61-7F39-4649-82BE-37747F2D398B}"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33942772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sp>
        <p:nvSpPr>
          <p:cNvPr id="2" name="Dátum helye 23"/>
          <p:cNvSpPr>
            <a:spLocks noGrp="1"/>
          </p:cNvSpPr>
          <p:nvPr>
            <p:ph type="dt" sz="half" idx="10"/>
          </p:nvPr>
        </p:nvSpPr>
        <p:spPr/>
        <p:txBody>
          <a:bodyPr/>
          <a:lstStyle>
            <a:lvl1pPr>
              <a:defRPr/>
            </a:lvl1pPr>
          </a:lstStyle>
          <a:p>
            <a:fld id="{F6F722D3-9782-4732-AE29-0AD381D602A1}" type="datetimeFigureOut">
              <a:rPr lang="hu-HU">
                <a:solidFill>
                  <a:srgbClr val="FEFAC9"/>
                </a:solidFill>
              </a:rPr>
              <a:pPr/>
              <a:t>2019.11.21.</a:t>
            </a:fld>
            <a:endParaRPr lang="hu-HU">
              <a:solidFill>
                <a:srgbClr val="FEFAC9"/>
              </a:solidFill>
            </a:endParaRPr>
          </a:p>
        </p:txBody>
      </p:sp>
      <p:sp>
        <p:nvSpPr>
          <p:cNvPr id="3"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4" name="Dia számának helye 21"/>
          <p:cNvSpPr>
            <a:spLocks noGrp="1"/>
          </p:cNvSpPr>
          <p:nvPr>
            <p:ph type="sldNum" sz="quarter" idx="12"/>
          </p:nvPr>
        </p:nvSpPr>
        <p:spPr/>
        <p:txBody>
          <a:bodyPr/>
          <a:lstStyle>
            <a:lvl1pPr>
              <a:defRPr/>
            </a:lvl1pPr>
          </a:lstStyle>
          <a:p>
            <a:fld id="{40F746EA-0BD9-4EBE-8DA3-46E6E7245411}"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871571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DBCE9F21-AE40-4AD5-8C71-9562EDF10FB9}" type="datetimeFigureOut">
              <a:rPr lang="de-DE" smtClean="0"/>
              <a:pPr/>
              <a:t>21.11.2019</a:t>
            </a:fld>
            <a:endParaRPr lang="de-DE"/>
          </a:p>
        </p:txBody>
      </p:sp>
      <p:sp>
        <p:nvSpPr>
          <p:cNvPr id="3" name="Élőláb helye 2"/>
          <p:cNvSpPr>
            <a:spLocks noGrp="1"/>
          </p:cNvSpPr>
          <p:nvPr>
            <p:ph type="ftr" sz="quarter" idx="11"/>
          </p:nvPr>
        </p:nvSpPr>
        <p:spPr/>
        <p:txBody>
          <a:bodyPr/>
          <a:lstStyle/>
          <a:p>
            <a:endParaRPr lang="de-DE"/>
          </a:p>
        </p:txBody>
      </p:sp>
      <p:sp>
        <p:nvSpPr>
          <p:cNvPr id="4" name="Dia számának helye 3"/>
          <p:cNvSpPr>
            <a:spLocks noGrp="1"/>
          </p:cNvSpPr>
          <p:nvPr>
            <p:ph type="sldNum" sz="quarter" idx="12"/>
          </p:nvPr>
        </p:nvSpPr>
        <p:spPr/>
        <p:txBody>
          <a:bodyPr/>
          <a:lstStyle/>
          <a:p>
            <a:fld id="{95712997-A8A6-40F5-9E7D-16FBE1D91674}" type="slidenum">
              <a:rPr lang="de-DE" smtClean="0"/>
              <a:pPr/>
              <a:t>‹#›</a:t>
            </a:fld>
            <a:endParaRPr lang="de-D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sp>
        <p:nvSpPr>
          <p:cNvPr id="2" name="Dátum helye 23"/>
          <p:cNvSpPr>
            <a:spLocks noGrp="1"/>
          </p:cNvSpPr>
          <p:nvPr>
            <p:ph type="dt" sz="half" idx="10"/>
          </p:nvPr>
        </p:nvSpPr>
        <p:spPr/>
        <p:txBody>
          <a:bodyPr/>
          <a:lstStyle>
            <a:lvl1pPr>
              <a:defRPr/>
            </a:lvl1pPr>
          </a:lstStyle>
          <a:p>
            <a:fld id="{F6F722D3-9782-4732-AE29-0AD381D602A1}" type="datetimeFigureOut">
              <a:rPr lang="hu-HU">
                <a:solidFill>
                  <a:srgbClr val="FEFAC9"/>
                </a:solidFill>
              </a:rPr>
              <a:pPr/>
              <a:t>2019.11.21.</a:t>
            </a:fld>
            <a:endParaRPr lang="hu-HU">
              <a:solidFill>
                <a:srgbClr val="FEFAC9"/>
              </a:solidFill>
            </a:endParaRPr>
          </a:p>
        </p:txBody>
      </p:sp>
      <p:sp>
        <p:nvSpPr>
          <p:cNvPr id="3"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4" name="Dia számának helye 21"/>
          <p:cNvSpPr>
            <a:spLocks noGrp="1"/>
          </p:cNvSpPr>
          <p:nvPr>
            <p:ph type="sldNum" sz="quarter" idx="12"/>
          </p:nvPr>
        </p:nvSpPr>
        <p:spPr/>
        <p:txBody>
          <a:bodyPr/>
          <a:lstStyle>
            <a:lvl1pPr>
              <a:defRPr/>
            </a:lvl1pPr>
          </a:lstStyle>
          <a:p>
            <a:fld id="{40F746EA-0BD9-4EBE-8DA3-46E6E7245411}"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871571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sp>
        <p:nvSpPr>
          <p:cNvPr id="2" name="Dátum helye 23"/>
          <p:cNvSpPr>
            <a:spLocks noGrp="1"/>
          </p:cNvSpPr>
          <p:nvPr>
            <p:ph type="dt" sz="half" idx="10"/>
          </p:nvPr>
        </p:nvSpPr>
        <p:spPr/>
        <p:txBody>
          <a:bodyPr/>
          <a:lstStyle>
            <a:lvl1pPr>
              <a:defRPr/>
            </a:lvl1pPr>
          </a:lstStyle>
          <a:p>
            <a:fld id="{F6F722D3-9782-4732-AE29-0AD381D602A1}" type="datetimeFigureOut">
              <a:rPr lang="hu-HU">
                <a:solidFill>
                  <a:srgbClr val="FEFAC9"/>
                </a:solidFill>
              </a:rPr>
              <a:pPr/>
              <a:t>2019.11.21.</a:t>
            </a:fld>
            <a:endParaRPr lang="hu-HU">
              <a:solidFill>
                <a:srgbClr val="FEFAC9"/>
              </a:solidFill>
            </a:endParaRPr>
          </a:p>
        </p:txBody>
      </p:sp>
      <p:sp>
        <p:nvSpPr>
          <p:cNvPr id="3"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4" name="Dia számának helye 21"/>
          <p:cNvSpPr>
            <a:spLocks noGrp="1"/>
          </p:cNvSpPr>
          <p:nvPr>
            <p:ph type="sldNum" sz="quarter" idx="12"/>
          </p:nvPr>
        </p:nvSpPr>
        <p:spPr/>
        <p:txBody>
          <a:bodyPr/>
          <a:lstStyle>
            <a:lvl1pPr>
              <a:defRPr/>
            </a:lvl1pPr>
          </a:lstStyle>
          <a:p>
            <a:fld id="{40F746EA-0BD9-4EBE-8DA3-46E6E7245411}"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871571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sp>
        <p:nvSpPr>
          <p:cNvPr id="2" name="Dátum helye 23"/>
          <p:cNvSpPr>
            <a:spLocks noGrp="1"/>
          </p:cNvSpPr>
          <p:nvPr>
            <p:ph type="dt" sz="half" idx="10"/>
          </p:nvPr>
        </p:nvSpPr>
        <p:spPr/>
        <p:txBody>
          <a:bodyPr/>
          <a:lstStyle>
            <a:lvl1pPr>
              <a:defRPr/>
            </a:lvl1pPr>
          </a:lstStyle>
          <a:p>
            <a:fld id="{F6F722D3-9782-4732-AE29-0AD381D602A1}" type="datetimeFigureOut">
              <a:rPr lang="hu-HU">
                <a:solidFill>
                  <a:srgbClr val="FEFAC9"/>
                </a:solidFill>
              </a:rPr>
              <a:pPr/>
              <a:t>2019.11.21.</a:t>
            </a:fld>
            <a:endParaRPr lang="hu-HU">
              <a:solidFill>
                <a:srgbClr val="FEFAC9"/>
              </a:solidFill>
            </a:endParaRPr>
          </a:p>
        </p:txBody>
      </p:sp>
      <p:sp>
        <p:nvSpPr>
          <p:cNvPr id="3"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4" name="Dia számának helye 21"/>
          <p:cNvSpPr>
            <a:spLocks noGrp="1"/>
          </p:cNvSpPr>
          <p:nvPr>
            <p:ph type="sldNum" sz="quarter" idx="12"/>
          </p:nvPr>
        </p:nvSpPr>
        <p:spPr/>
        <p:txBody>
          <a:bodyPr/>
          <a:lstStyle>
            <a:lvl1pPr>
              <a:defRPr/>
            </a:lvl1pPr>
          </a:lstStyle>
          <a:p>
            <a:fld id="{40F746EA-0BD9-4EBE-8DA3-46E6E7245411}"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8715719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9" name="Tartalom helye 8"/>
          <p:cNvSpPr>
            <a:spLocks noGrp="1"/>
          </p:cNvSpPr>
          <p:nvPr>
            <p:ph idx="1"/>
          </p:nvPr>
        </p:nvSpPr>
        <p:spPr>
          <a:xfrm>
            <a:off x="457200" y="1524000"/>
            <a:ext cx="8229600" cy="45720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17" name="Cím 16"/>
          <p:cNvSpPr>
            <a:spLocks noGrp="1"/>
          </p:cNvSpPr>
          <p:nvPr>
            <p:ph type="title"/>
          </p:nvPr>
        </p:nvSpPr>
        <p:spPr/>
        <p:txBody>
          <a:bodyPr rtlCol="0"/>
          <a:lstStyle/>
          <a:p>
            <a:r>
              <a:rPr lang="hu-HU" smtClean="0"/>
              <a:t>Mintacím szerkesztése</a:t>
            </a:r>
            <a:endParaRPr lang="en-US"/>
          </a:p>
        </p:txBody>
      </p:sp>
      <p:sp>
        <p:nvSpPr>
          <p:cNvPr id="4" name="Dátum helye 23"/>
          <p:cNvSpPr>
            <a:spLocks noGrp="1"/>
          </p:cNvSpPr>
          <p:nvPr>
            <p:ph type="dt" sz="half" idx="10"/>
          </p:nvPr>
        </p:nvSpPr>
        <p:spPr/>
        <p:txBody>
          <a:bodyPr/>
          <a:lstStyle>
            <a:lvl1pPr>
              <a:defRPr/>
            </a:lvl1pPr>
          </a:lstStyle>
          <a:p>
            <a:fld id="{1E498DF4-676E-4AAA-9DD7-D35F62C9DF04}" type="datetimeFigureOut">
              <a:rPr lang="hu-HU">
                <a:solidFill>
                  <a:srgbClr val="FEFAC9"/>
                </a:solidFill>
              </a:rPr>
              <a:pPr/>
              <a:t>2019.11.21.</a:t>
            </a:fld>
            <a:endParaRPr lang="hu-HU">
              <a:solidFill>
                <a:srgbClr val="FEFAC9"/>
              </a:solidFill>
            </a:endParaRPr>
          </a:p>
        </p:txBody>
      </p:sp>
      <p:sp>
        <p:nvSpPr>
          <p:cNvPr id="5"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6" name="Dia számának helye 21"/>
          <p:cNvSpPr>
            <a:spLocks noGrp="1"/>
          </p:cNvSpPr>
          <p:nvPr>
            <p:ph type="sldNum" sz="quarter" idx="12"/>
          </p:nvPr>
        </p:nvSpPr>
        <p:spPr/>
        <p:txBody>
          <a:bodyPr/>
          <a:lstStyle>
            <a:lvl1pPr>
              <a:defRPr/>
            </a:lvl1pPr>
          </a:lstStyle>
          <a:p>
            <a:fld id="{07B4CB61-7F39-4649-82BE-37747F2D398B}"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33942772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Dátum helye 23"/>
          <p:cNvSpPr>
            <a:spLocks noGrp="1"/>
          </p:cNvSpPr>
          <p:nvPr>
            <p:ph type="dt" sz="half" idx="10"/>
          </p:nvPr>
        </p:nvSpPr>
        <p:spPr/>
        <p:txBody>
          <a:bodyPr/>
          <a:lstStyle>
            <a:lvl1pPr>
              <a:defRPr/>
            </a:lvl1pPr>
          </a:lstStyle>
          <a:p>
            <a:fld id="{6B85A9FE-716E-484D-8A4A-C2E54F0277E8}" type="datetimeFigureOut">
              <a:rPr lang="hu-HU">
                <a:solidFill>
                  <a:srgbClr val="FEFAC9"/>
                </a:solidFill>
              </a:rPr>
              <a:pPr/>
              <a:t>2019.11.21.</a:t>
            </a:fld>
            <a:endParaRPr lang="hu-HU">
              <a:solidFill>
                <a:srgbClr val="FEFAC9"/>
              </a:solidFill>
            </a:endParaRPr>
          </a:p>
        </p:txBody>
      </p:sp>
      <p:sp>
        <p:nvSpPr>
          <p:cNvPr id="4"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5" name="Dia számának helye 21"/>
          <p:cNvSpPr>
            <a:spLocks noGrp="1"/>
          </p:cNvSpPr>
          <p:nvPr>
            <p:ph type="sldNum" sz="quarter" idx="12"/>
          </p:nvPr>
        </p:nvSpPr>
        <p:spPr/>
        <p:txBody>
          <a:bodyPr/>
          <a:lstStyle>
            <a:lvl1pPr>
              <a:defRPr/>
            </a:lvl1pPr>
          </a:lstStyle>
          <a:p>
            <a:fld id="{CD771558-8DB6-443D-B023-1396C0E8AB98}"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25142709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Dátum helye 23"/>
          <p:cNvSpPr>
            <a:spLocks noGrp="1"/>
          </p:cNvSpPr>
          <p:nvPr>
            <p:ph type="dt" sz="half" idx="10"/>
          </p:nvPr>
        </p:nvSpPr>
        <p:spPr/>
        <p:txBody>
          <a:bodyPr/>
          <a:lstStyle>
            <a:lvl1pPr>
              <a:defRPr/>
            </a:lvl1pPr>
          </a:lstStyle>
          <a:p>
            <a:fld id="{6B85A9FE-716E-484D-8A4A-C2E54F0277E8}" type="datetimeFigureOut">
              <a:rPr lang="hu-HU">
                <a:solidFill>
                  <a:srgbClr val="FEFAC9"/>
                </a:solidFill>
              </a:rPr>
              <a:pPr/>
              <a:t>2019.11.21.</a:t>
            </a:fld>
            <a:endParaRPr lang="hu-HU">
              <a:solidFill>
                <a:srgbClr val="FEFAC9"/>
              </a:solidFill>
            </a:endParaRPr>
          </a:p>
        </p:txBody>
      </p:sp>
      <p:sp>
        <p:nvSpPr>
          <p:cNvPr id="4"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5" name="Dia számának helye 21"/>
          <p:cNvSpPr>
            <a:spLocks noGrp="1"/>
          </p:cNvSpPr>
          <p:nvPr>
            <p:ph type="sldNum" sz="quarter" idx="12"/>
          </p:nvPr>
        </p:nvSpPr>
        <p:spPr/>
        <p:txBody>
          <a:bodyPr/>
          <a:lstStyle>
            <a:lvl1pPr>
              <a:defRPr/>
            </a:lvl1pPr>
          </a:lstStyle>
          <a:p>
            <a:fld id="{CD771558-8DB6-443D-B023-1396C0E8AB98}"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25142709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Dátum helye 23"/>
          <p:cNvSpPr>
            <a:spLocks noGrp="1"/>
          </p:cNvSpPr>
          <p:nvPr>
            <p:ph type="dt" sz="half" idx="10"/>
          </p:nvPr>
        </p:nvSpPr>
        <p:spPr/>
        <p:txBody>
          <a:bodyPr/>
          <a:lstStyle>
            <a:lvl1pPr>
              <a:defRPr/>
            </a:lvl1pPr>
          </a:lstStyle>
          <a:p>
            <a:fld id="{6B85A9FE-716E-484D-8A4A-C2E54F0277E8}" type="datetimeFigureOut">
              <a:rPr lang="hu-HU">
                <a:solidFill>
                  <a:srgbClr val="FEFAC9"/>
                </a:solidFill>
              </a:rPr>
              <a:pPr/>
              <a:t>2019.11.21.</a:t>
            </a:fld>
            <a:endParaRPr lang="hu-HU">
              <a:solidFill>
                <a:srgbClr val="FEFAC9"/>
              </a:solidFill>
            </a:endParaRPr>
          </a:p>
        </p:txBody>
      </p:sp>
      <p:sp>
        <p:nvSpPr>
          <p:cNvPr id="4"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5" name="Dia számának helye 21"/>
          <p:cNvSpPr>
            <a:spLocks noGrp="1"/>
          </p:cNvSpPr>
          <p:nvPr>
            <p:ph type="sldNum" sz="quarter" idx="12"/>
          </p:nvPr>
        </p:nvSpPr>
        <p:spPr/>
        <p:txBody>
          <a:bodyPr/>
          <a:lstStyle>
            <a:lvl1pPr>
              <a:defRPr/>
            </a:lvl1pPr>
          </a:lstStyle>
          <a:p>
            <a:fld id="{CD771558-8DB6-443D-B023-1396C0E8AB98}"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25142709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sp>
        <p:nvSpPr>
          <p:cNvPr id="2" name="Dátum helye 23"/>
          <p:cNvSpPr>
            <a:spLocks noGrp="1"/>
          </p:cNvSpPr>
          <p:nvPr>
            <p:ph type="dt" sz="half" idx="10"/>
          </p:nvPr>
        </p:nvSpPr>
        <p:spPr/>
        <p:txBody>
          <a:bodyPr/>
          <a:lstStyle>
            <a:lvl1pPr>
              <a:defRPr/>
            </a:lvl1pPr>
          </a:lstStyle>
          <a:p>
            <a:fld id="{F6F722D3-9782-4732-AE29-0AD381D602A1}" type="datetimeFigureOut">
              <a:rPr lang="hu-HU">
                <a:solidFill>
                  <a:srgbClr val="FEFAC9"/>
                </a:solidFill>
              </a:rPr>
              <a:pPr/>
              <a:t>2019.11.21.</a:t>
            </a:fld>
            <a:endParaRPr lang="hu-HU">
              <a:solidFill>
                <a:srgbClr val="FEFAC9"/>
              </a:solidFill>
            </a:endParaRPr>
          </a:p>
        </p:txBody>
      </p:sp>
      <p:sp>
        <p:nvSpPr>
          <p:cNvPr id="3"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4" name="Dia számának helye 21"/>
          <p:cNvSpPr>
            <a:spLocks noGrp="1"/>
          </p:cNvSpPr>
          <p:nvPr>
            <p:ph type="sldNum" sz="quarter" idx="12"/>
          </p:nvPr>
        </p:nvSpPr>
        <p:spPr/>
        <p:txBody>
          <a:bodyPr/>
          <a:lstStyle>
            <a:lvl1pPr>
              <a:defRPr/>
            </a:lvl1pPr>
          </a:lstStyle>
          <a:p>
            <a:fld id="{40F746EA-0BD9-4EBE-8DA3-46E6E7245411}"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871571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1BE704-ACBB-4A01-B4B4-6A7521EBCD1C}"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21.11.2019</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Élőláb helye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Dia számának hely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3C7F23-7C4D-440E-B672-E8706AB15457}"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15473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9" name="Tartalom helye 8"/>
          <p:cNvSpPr>
            <a:spLocks noGrp="1"/>
          </p:cNvSpPr>
          <p:nvPr>
            <p:ph idx="1"/>
          </p:nvPr>
        </p:nvSpPr>
        <p:spPr>
          <a:xfrm>
            <a:off x="457200" y="1524000"/>
            <a:ext cx="8229600" cy="45720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17" name="Cím 16"/>
          <p:cNvSpPr>
            <a:spLocks noGrp="1"/>
          </p:cNvSpPr>
          <p:nvPr>
            <p:ph type="title"/>
          </p:nvPr>
        </p:nvSpPr>
        <p:spPr/>
        <p:txBody>
          <a:bodyPr rtlCol="0"/>
          <a:lstStyle/>
          <a:p>
            <a:r>
              <a:rPr lang="hu-HU" smtClean="0"/>
              <a:t>Mintacím szerkesztése</a:t>
            </a:r>
            <a:endParaRPr lang="en-US"/>
          </a:p>
        </p:txBody>
      </p:sp>
      <p:sp>
        <p:nvSpPr>
          <p:cNvPr id="4" name="Dátum helye 23"/>
          <p:cNvSpPr>
            <a:spLocks noGrp="1"/>
          </p:cNvSpPr>
          <p:nvPr>
            <p:ph type="dt" sz="half" idx="10"/>
          </p:nvPr>
        </p:nvSpPr>
        <p:spPr/>
        <p:txBody>
          <a:bodyPr/>
          <a:lstStyle>
            <a:lvl1pPr>
              <a:defRPr/>
            </a:lvl1pPr>
          </a:lstStyle>
          <a:p>
            <a:fld id="{1E498DF4-676E-4AAA-9DD7-D35F62C9DF04}" type="datetimeFigureOut">
              <a:rPr lang="hu-HU">
                <a:solidFill>
                  <a:srgbClr val="FEFAC9"/>
                </a:solidFill>
              </a:rPr>
              <a:pPr/>
              <a:t>2019.11.21.</a:t>
            </a:fld>
            <a:endParaRPr lang="hu-HU">
              <a:solidFill>
                <a:srgbClr val="FEFAC9"/>
              </a:solidFill>
            </a:endParaRPr>
          </a:p>
        </p:txBody>
      </p:sp>
      <p:sp>
        <p:nvSpPr>
          <p:cNvPr id="5"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6" name="Dia számának helye 21"/>
          <p:cNvSpPr>
            <a:spLocks noGrp="1"/>
          </p:cNvSpPr>
          <p:nvPr>
            <p:ph type="sldNum" sz="quarter" idx="12"/>
          </p:nvPr>
        </p:nvSpPr>
        <p:spPr/>
        <p:txBody>
          <a:bodyPr/>
          <a:lstStyle>
            <a:lvl1pPr>
              <a:defRPr/>
            </a:lvl1pPr>
          </a:lstStyle>
          <a:p>
            <a:fld id="{07B4CB61-7F39-4649-82BE-37747F2D398B}"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3394277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sp>
        <p:nvSpPr>
          <p:cNvPr id="2" name="Dátum helye 23"/>
          <p:cNvSpPr>
            <a:spLocks noGrp="1"/>
          </p:cNvSpPr>
          <p:nvPr>
            <p:ph type="dt" sz="half" idx="10"/>
          </p:nvPr>
        </p:nvSpPr>
        <p:spPr/>
        <p:txBody>
          <a:bodyPr/>
          <a:lstStyle>
            <a:lvl1pPr>
              <a:defRPr/>
            </a:lvl1pPr>
          </a:lstStyle>
          <a:p>
            <a:fld id="{F6F722D3-9782-4732-AE29-0AD381D602A1}" type="datetimeFigureOut">
              <a:rPr lang="hu-HU">
                <a:solidFill>
                  <a:srgbClr val="FEFAC9"/>
                </a:solidFill>
              </a:rPr>
              <a:pPr/>
              <a:t>2019.11.21.</a:t>
            </a:fld>
            <a:endParaRPr lang="hu-HU">
              <a:solidFill>
                <a:srgbClr val="FEFAC9"/>
              </a:solidFill>
            </a:endParaRPr>
          </a:p>
        </p:txBody>
      </p:sp>
      <p:sp>
        <p:nvSpPr>
          <p:cNvPr id="3"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4" name="Dia számának helye 21"/>
          <p:cNvSpPr>
            <a:spLocks noGrp="1"/>
          </p:cNvSpPr>
          <p:nvPr>
            <p:ph type="sldNum" sz="quarter" idx="12"/>
          </p:nvPr>
        </p:nvSpPr>
        <p:spPr/>
        <p:txBody>
          <a:bodyPr/>
          <a:lstStyle>
            <a:lvl1pPr>
              <a:defRPr/>
            </a:lvl1pPr>
          </a:lstStyle>
          <a:p>
            <a:fld id="{40F746EA-0BD9-4EBE-8DA3-46E6E7245411}"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8715719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BDFBDB52-8DC9-4585-A439-75241C2E149B}" type="datetimeFigureOut">
              <a:rPr lang="de-DE" smtClean="0"/>
              <a:pPr/>
              <a:t>21.11.2019</a:t>
            </a:fld>
            <a:endParaRPr lang="de-DE"/>
          </a:p>
        </p:txBody>
      </p:sp>
      <p:sp>
        <p:nvSpPr>
          <p:cNvPr id="3" name="Élőláb helye 2"/>
          <p:cNvSpPr>
            <a:spLocks noGrp="1"/>
          </p:cNvSpPr>
          <p:nvPr>
            <p:ph type="ftr" sz="quarter" idx="11"/>
          </p:nvPr>
        </p:nvSpPr>
        <p:spPr/>
        <p:txBody>
          <a:bodyPr/>
          <a:lstStyle/>
          <a:p>
            <a:endParaRPr lang="de-DE"/>
          </a:p>
        </p:txBody>
      </p:sp>
      <p:sp>
        <p:nvSpPr>
          <p:cNvPr id="4" name="Dia számának helye 3"/>
          <p:cNvSpPr>
            <a:spLocks noGrp="1"/>
          </p:cNvSpPr>
          <p:nvPr>
            <p:ph type="sldNum" sz="quarter" idx="12"/>
          </p:nvPr>
        </p:nvSpPr>
        <p:spPr/>
        <p:txBody>
          <a:bodyPr/>
          <a:lstStyle/>
          <a:p>
            <a:fld id="{347E5D50-0110-4F20-B4F5-101D47DD6574}" type="slidenum">
              <a:rPr lang="de-DE" smtClean="0"/>
              <a:pPr/>
              <a:t>‹#›</a:t>
            </a:fld>
            <a:endParaRPr lang="de-DE"/>
          </a:p>
        </p:txBody>
      </p:sp>
    </p:spTree>
    <p:extLst>
      <p:ext uri="{BB962C8B-B14F-4D97-AF65-F5344CB8AC3E}">
        <p14:creationId xmlns:p14="http://schemas.microsoft.com/office/powerpoint/2010/main" val="10380661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Dátum helye 2"/>
          <p:cNvSpPr>
            <a:spLocks noGrp="1"/>
          </p:cNvSpPr>
          <p:nvPr>
            <p:ph type="dt" sz="half" idx="10"/>
          </p:nvPr>
        </p:nvSpPr>
        <p:spPr/>
        <p:txBody>
          <a:bodyPr/>
          <a:lstStyle/>
          <a:p>
            <a:fld id="{DBCE9F21-AE40-4AD5-8C71-9562EDF10FB9}" type="datetimeFigureOut">
              <a:rPr lang="de-DE" smtClean="0"/>
              <a:pPr/>
              <a:t>21.11.2019</a:t>
            </a:fld>
            <a:endParaRPr lang="de-DE"/>
          </a:p>
        </p:txBody>
      </p:sp>
      <p:sp>
        <p:nvSpPr>
          <p:cNvPr id="4" name="Élőláb helye 3"/>
          <p:cNvSpPr>
            <a:spLocks noGrp="1"/>
          </p:cNvSpPr>
          <p:nvPr>
            <p:ph type="ftr" sz="quarter" idx="11"/>
          </p:nvPr>
        </p:nvSpPr>
        <p:spPr/>
        <p:txBody>
          <a:bodyPr/>
          <a:lstStyle/>
          <a:p>
            <a:endParaRPr lang="de-DE"/>
          </a:p>
        </p:txBody>
      </p:sp>
      <p:sp>
        <p:nvSpPr>
          <p:cNvPr id="5" name="Dia számának helye 4"/>
          <p:cNvSpPr>
            <a:spLocks noGrp="1"/>
          </p:cNvSpPr>
          <p:nvPr>
            <p:ph type="sldNum" sz="quarter" idx="12"/>
          </p:nvPr>
        </p:nvSpPr>
        <p:spPr/>
        <p:txBody>
          <a:bodyPr/>
          <a:lstStyle/>
          <a:p>
            <a:fld id="{95712997-A8A6-40F5-9E7D-16FBE1D91674}" type="slidenum">
              <a:rPr lang="de-DE" smtClean="0"/>
              <a:pPr/>
              <a:t>‹#›</a:t>
            </a:fld>
            <a:endParaRPr lang="de-DE"/>
          </a:p>
        </p:txBody>
      </p:sp>
    </p:spTree>
    <p:extLst>
      <p:ext uri="{BB962C8B-B14F-4D97-AF65-F5344CB8AC3E}">
        <p14:creationId xmlns:p14="http://schemas.microsoft.com/office/powerpoint/2010/main" val="40174729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8" name="Text Placeholder 3"/>
          <p:cNvSpPr>
            <a:spLocks noGrp="1"/>
          </p:cNvSpPr>
          <p:nvPr>
            <p:ph type="body" sz="half" idx="2"/>
          </p:nvPr>
        </p:nvSpPr>
        <p:spPr>
          <a:xfrm>
            <a:off x="352426" y="1463040"/>
            <a:ext cx="3886200" cy="509587"/>
          </a:xfrm>
        </p:spPr>
        <p:txBody>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8" name="Date Placeholder 19"/>
          <p:cNvSpPr>
            <a:spLocks noGrp="1"/>
          </p:cNvSpPr>
          <p:nvPr>
            <p:ph type="dt" sz="half" idx="16"/>
          </p:nvPr>
        </p:nvSpPr>
        <p:spPr/>
        <p:txBody>
          <a:bodyPr/>
          <a:lstStyle>
            <a:lvl1pPr>
              <a:defRPr/>
            </a:lvl1pPr>
          </a:lstStyle>
          <a:p>
            <a:pPr>
              <a:defRPr/>
            </a:pPr>
            <a:fld id="{5D28A2CB-DA98-4F29-9A36-6E5EA0C9A62C}" type="datetimeFigureOut">
              <a:rPr lang="hu-HU">
                <a:solidFill>
                  <a:srgbClr val="FFFFFF">
                    <a:alpha val="65000"/>
                  </a:srgbClr>
                </a:solidFill>
              </a:rPr>
              <a:pPr>
                <a:defRPr/>
              </a:pPr>
              <a:t>2019.11.21.</a:t>
            </a:fld>
            <a:endParaRPr lang="hu-HU">
              <a:solidFill>
                <a:srgbClr val="FFFFFF">
                  <a:alpha val="65000"/>
                </a:srgbClr>
              </a:solidFill>
            </a:endParaRPr>
          </a:p>
        </p:txBody>
      </p:sp>
      <p:sp>
        <p:nvSpPr>
          <p:cNvPr id="9" name="Slide Number Placeholder 23"/>
          <p:cNvSpPr>
            <a:spLocks noGrp="1"/>
          </p:cNvSpPr>
          <p:nvPr>
            <p:ph type="sldNum" sz="quarter" idx="17"/>
          </p:nvPr>
        </p:nvSpPr>
        <p:spPr/>
        <p:txBody>
          <a:bodyPr/>
          <a:lstStyle>
            <a:lvl1pPr>
              <a:defRPr/>
            </a:lvl1pPr>
          </a:lstStyle>
          <a:p>
            <a:pPr>
              <a:defRPr/>
            </a:pPr>
            <a:fld id="{3E0818F8-3630-4C5A-BE14-BFEB34B6FD6E}" type="slidenum">
              <a:rPr lang="hu-HU">
                <a:solidFill>
                  <a:srgbClr val="FFFFFF">
                    <a:alpha val="65000"/>
                  </a:srgbClr>
                </a:solidFill>
              </a:rPr>
              <a:pPr>
                <a:defRPr/>
              </a:pPr>
              <a:t>‹#›</a:t>
            </a:fld>
            <a:endParaRPr lang="hu-HU">
              <a:solidFill>
                <a:srgbClr val="FFFFFF">
                  <a:alpha val="65000"/>
                </a:srgbClr>
              </a:solidFill>
            </a:endParaRPr>
          </a:p>
        </p:txBody>
      </p:sp>
      <p:sp>
        <p:nvSpPr>
          <p:cNvPr id="10" name="Footer Placeholder 28"/>
          <p:cNvSpPr>
            <a:spLocks noGrp="1"/>
          </p:cNvSpPr>
          <p:nvPr>
            <p:ph type="ftr" sz="quarter" idx="18"/>
          </p:nvPr>
        </p:nvSpPr>
        <p:spPr/>
        <p:txBody>
          <a:bodyPr/>
          <a:lstStyle>
            <a:lvl1pPr>
              <a:defRPr/>
            </a:lvl1pPr>
          </a:lstStyle>
          <a:p>
            <a:pPr>
              <a:defRPr/>
            </a:pPr>
            <a:endParaRPr lang="hu-HU">
              <a:solidFill>
                <a:srgbClr val="FFFFFF">
                  <a:alpha val="65000"/>
                </a:srgbClr>
              </a:solidFill>
            </a:endParaRPr>
          </a:p>
        </p:txBody>
      </p:sp>
    </p:spTree>
    <p:extLst>
      <p:ext uri="{BB962C8B-B14F-4D97-AF65-F5344CB8AC3E}">
        <p14:creationId xmlns:p14="http://schemas.microsoft.com/office/powerpoint/2010/main" val="26061108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D0C141-8D0F-4399-969C-BEFD2153108A}" type="datetimeFigureOut">
              <a:rPr kumimoji="0" lang="hu-HU"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2019.11.21.</a:t>
            </a:fld>
            <a:endParaRPr kumimoji="0" lang="hu-HU"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Élőláb helye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Dia számának helye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C74D74-4075-4138-AA54-AE07EA6CF58F}" type="slidenum">
              <a:rPr kumimoji="0" lang="hu-HU"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hu-HU"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32250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ímdia">
    <p:spTree>
      <p:nvGrpSpPr>
        <p:cNvPr id="1" name=""/>
        <p:cNvGrpSpPr/>
        <p:nvPr/>
      </p:nvGrpSpPr>
      <p:grpSpPr>
        <a:xfrm>
          <a:off x="0" y="0"/>
          <a:ext cx="0" cy="0"/>
          <a:chOff x="0" y="0"/>
          <a:chExt cx="0" cy="0"/>
        </a:xfrm>
      </p:grpSpPr>
      <p:sp>
        <p:nvSpPr>
          <p:cNvPr id="27" name="Szöveg helye 2"/>
          <p:cNvSpPr>
            <a:spLocks noGrp="1"/>
          </p:cNvSpPr>
          <p:nvPr>
            <p:ph type="body" idx="10" hasCustomPrompt="1"/>
          </p:nvPr>
        </p:nvSpPr>
        <p:spPr>
          <a:xfrm>
            <a:off x="2339752" y="3212976"/>
            <a:ext cx="6408712" cy="648072"/>
          </a:xfrm>
        </p:spPr>
        <p:txBody>
          <a:bodyPr anchor="ctr" anchorCtr="0">
            <a:normAutofit/>
          </a:bodyPr>
          <a:lstStyle>
            <a:lvl1pPr marL="0" indent="0" algn="ctr">
              <a:buNone/>
              <a:defRPr sz="3200" baseline="0">
                <a:solidFill>
                  <a:srgbClr val="264796"/>
                </a:solidFill>
                <a:latin typeface="Franklin Gothic Book" panose="020B05030201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dirty="0" smtClean="0"/>
              <a:t>Előadó neve</a:t>
            </a:r>
          </a:p>
        </p:txBody>
      </p:sp>
      <p:sp>
        <p:nvSpPr>
          <p:cNvPr id="29" name="Szöveg helye 2"/>
          <p:cNvSpPr>
            <a:spLocks noGrp="1"/>
          </p:cNvSpPr>
          <p:nvPr>
            <p:ph type="body" idx="11" hasCustomPrompt="1"/>
          </p:nvPr>
        </p:nvSpPr>
        <p:spPr>
          <a:xfrm>
            <a:off x="2339752" y="3933056"/>
            <a:ext cx="6408712" cy="504056"/>
          </a:xfrm>
        </p:spPr>
        <p:txBody>
          <a:bodyPr anchor="ctr" anchorCtr="0">
            <a:noAutofit/>
          </a:bodyPr>
          <a:lstStyle>
            <a:lvl1pPr marL="0" indent="0" algn="ctr">
              <a:buNone/>
              <a:defRPr sz="2400" baseline="0">
                <a:solidFill>
                  <a:srgbClr val="264796"/>
                </a:solidFill>
                <a:latin typeface="Franklin Gothic Book" panose="020B05030201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dirty="0" smtClean="0"/>
              <a:t>SZERVEZETI EGYSÉG</a:t>
            </a:r>
          </a:p>
        </p:txBody>
      </p:sp>
      <p:sp>
        <p:nvSpPr>
          <p:cNvPr id="20" name="Cím 19"/>
          <p:cNvSpPr>
            <a:spLocks noGrp="1"/>
          </p:cNvSpPr>
          <p:nvPr>
            <p:ph type="title" hasCustomPrompt="1"/>
          </p:nvPr>
        </p:nvSpPr>
        <p:spPr>
          <a:xfrm>
            <a:off x="2339752" y="908720"/>
            <a:ext cx="6408712" cy="1143000"/>
          </a:xfrm>
        </p:spPr>
        <p:txBody>
          <a:bodyPr/>
          <a:lstStyle>
            <a:lvl1pPr>
              <a:defRPr baseline="0"/>
            </a:lvl1pPr>
          </a:lstStyle>
          <a:p>
            <a:r>
              <a:rPr lang="hu-HU" dirty="0" smtClean="0"/>
              <a:t>ELŐADÁS CÍME</a:t>
            </a:r>
            <a:endParaRPr lang="hu-HU" dirty="0"/>
          </a:p>
        </p:txBody>
      </p:sp>
      <p:sp>
        <p:nvSpPr>
          <p:cNvPr id="30" name="Szöveg helye 2"/>
          <p:cNvSpPr>
            <a:spLocks noGrp="1"/>
          </p:cNvSpPr>
          <p:nvPr>
            <p:ph type="body" idx="14" hasCustomPrompt="1"/>
          </p:nvPr>
        </p:nvSpPr>
        <p:spPr>
          <a:xfrm>
            <a:off x="2339752" y="2060848"/>
            <a:ext cx="6408712" cy="648072"/>
          </a:xfrm>
        </p:spPr>
        <p:txBody>
          <a:bodyPr anchor="ctr" anchorCtr="0">
            <a:normAutofit/>
          </a:bodyPr>
          <a:lstStyle>
            <a:lvl1pPr marL="0" indent="0" algn="ctr">
              <a:buNone/>
              <a:defRPr sz="2800" i="1">
                <a:solidFill>
                  <a:srgbClr val="264796"/>
                </a:solidFill>
                <a:latin typeface="Franklin Gothic Book" panose="020B05030201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dirty="0" smtClean="0"/>
              <a:t>Előadás Alcíme</a:t>
            </a:r>
          </a:p>
        </p:txBody>
      </p:sp>
      <p:sp>
        <p:nvSpPr>
          <p:cNvPr id="36" name="Szöveg helye 35"/>
          <p:cNvSpPr>
            <a:spLocks noGrp="1"/>
          </p:cNvSpPr>
          <p:nvPr>
            <p:ph type="body" sz="quarter" idx="15" hasCustomPrompt="1"/>
          </p:nvPr>
        </p:nvSpPr>
        <p:spPr>
          <a:xfrm>
            <a:off x="4644008" y="5013325"/>
            <a:ext cx="4104705" cy="647923"/>
          </a:xfrm>
        </p:spPr>
        <p:txBody>
          <a:bodyPr>
            <a:normAutofit/>
          </a:bodyPr>
          <a:lstStyle>
            <a:lvl1pPr marL="0" indent="0" algn="r">
              <a:buNone/>
              <a:defRPr sz="1800" i="1"/>
            </a:lvl1pPr>
            <a:lvl2pPr marL="457200" indent="0">
              <a:buNone/>
              <a:defRPr/>
            </a:lvl2pPr>
            <a:lvl3pPr marL="914400" indent="0">
              <a:buNone/>
              <a:defRPr/>
            </a:lvl3pPr>
            <a:lvl4pPr marL="1371600" indent="0">
              <a:buNone/>
              <a:defRPr/>
            </a:lvl4pPr>
            <a:lvl5pPr marL="1828800" indent="0">
              <a:buNone/>
              <a:defRPr/>
            </a:lvl5pPr>
          </a:lstStyle>
          <a:p>
            <a:pPr lvl="0"/>
            <a:r>
              <a:rPr lang="hu-HU" dirty="0" smtClean="0"/>
              <a:t>Konferencia címe</a:t>
            </a:r>
            <a:endParaRPr lang="hu-HU" dirty="0"/>
          </a:p>
        </p:txBody>
      </p:sp>
      <p:sp>
        <p:nvSpPr>
          <p:cNvPr id="38" name="Szöveg helye 37"/>
          <p:cNvSpPr>
            <a:spLocks noGrp="1"/>
          </p:cNvSpPr>
          <p:nvPr>
            <p:ph type="body" sz="quarter" idx="16" hasCustomPrompt="1"/>
          </p:nvPr>
        </p:nvSpPr>
        <p:spPr>
          <a:xfrm>
            <a:off x="6227763" y="5661025"/>
            <a:ext cx="2520950" cy="288925"/>
          </a:xfrm>
        </p:spPr>
        <p:txBody>
          <a:bodyPr>
            <a:noAutofit/>
          </a:bodyPr>
          <a:lstStyle>
            <a:lvl1pPr marL="0" indent="0" algn="r">
              <a:buNone/>
              <a:defRPr sz="1400" i="1"/>
            </a:lvl1pPr>
            <a:lvl2pPr marL="457200" indent="0">
              <a:buNone/>
              <a:defRPr/>
            </a:lvl2pPr>
            <a:lvl3pPr marL="914400" indent="0">
              <a:buNone/>
              <a:defRPr/>
            </a:lvl3pPr>
            <a:lvl4pPr marL="1371600" indent="0">
              <a:buNone/>
              <a:defRPr/>
            </a:lvl4pPr>
            <a:lvl5pPr marL="1828800" indent="0">
              <a:buNone/>
              <a:defRPr/>
            </a:lvl5pPr>
          </a:lstStyle>
          <a:p>
            <a:pPr lvl="0"/>
            <a:r>
              <a:rPr lang="hu-HU" sz="1400" dirty="0" smtClean="0"/>
              <a:t>Dátum</a:t>
            </a:r>
            <a:endParaRPr lang="hu-HU" dirty="0"/>
          </a:p>
        </p:txBody>
      </p:sp>
    </p:spTree>
    <p:extLst>
      <p:ext uri="{BB962C8B-B14F-4D97-AF65-F5344CB8AC3E}">
        <p14:creationId xmlns:p14="http://schemas.microsoft.com/office/powerpoint/2010/main" val="3322604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BDB52-8DC9-4585-A439-75241C2E149B}"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21.11.2019</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Élőláb helye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Dia számának hely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E5D50-0110-4F20-B4F5-101D47DD6574}"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1373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BDB52-8DC9-4585-A439-75241C2E149B}"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21.11.2019</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Élőláb helye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Dia számának hely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E5D50-0110-4F20-B4F5-101D47DD6574}"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35607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BDB52-8DC9-4585-A439-75241C2E149B}"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21.11.2019</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E5D50-0110-4F20-B4F5-101D47DD6574}"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97512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de-DE"/>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de-DE"/>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BDB52-8DC9-4585-A439-75241C2E149B}"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21.11.2019</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E5D50-0110-4F20-B4F5-101D47DD6574}"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66942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BDB52-8DC9-4585-A439-75241C2E149B}"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21.11.2019</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E5D50-0110-4F20-B4F5-101D47DD6574}"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7663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Dátum helye 23"/>
          <p:cNvSpPr>
            <a:spLocks noGrp="1"/>
          </p:cNvSpPr>
          <p:nvPr>
            <p:ph type="dt" sz="half" idx="10"/>
          </p:nvPr>
        </p:nvSpPr>
        <p:spPr/>
        <p:txBody>
          <a:bodyPr/>
          <a:lstStyle>
            <a:lvl1pPr>
              <a:defRPr/>
            </a:lvl1pPr>
          </a:lstStyle>
          <a:p>
            <a:fld id="{6B85A9FE-716E-484D-8A4A-C2E54F0277E8}" type="datetimeFigureOut">
              <a:rPr lang="hu-HU">
                <a:solidFill>
                  <a:srgbClr val="FEFAC9"/>
                </a:solidFill>
              </a:rPr>
              <a:pPr/>
              <a:t>2019.11.21.</a:t>
            </a:fld>
            <a:endParaRPr lang="hu-HU">
              <a:solidFill>
                <a:srgbClr val="FEFAC9"/>
              </a:solidFill>
            </a:endParaRPr>
          </a:p>
        </p:txBody>
      </p:sp>
      <p:sp>
        <p:nvSpPr>
          <p:cNvPr id="4"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5" name="Dia számának helye 21"/>
          <p:cNvSpPr>
            <a:spLocks noGrp="1"/>
          </p:cNvSpPr>
          <p:nvPr>
            <p:ph type="sldNum" sz="quarter" idx="12"/>
          </p:nvPr>
        </p:nvSpPr>
        <p:spPr/>
        <p:txBody>
          <a:bodyPr/>
          <a:lstStyle>
            <a:lvl1pPr>
              <a:defRPr/>
            </a:lvl1pPr>
          </a:lstStyle>
          <a:p>
            <a:fld id="{CD771558-8DB6-443D-B023-1396C0E8AB98}"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2514270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sp>
        <p:nvSpPr>
          <p:cNvPr id="2" name="Dátum helye 23"/>
          <p:cNvSpPr>
            <a:spLocks noGrp="1"/>
          </p:cNvSpPr>
          <p:nvPr>
            <p:ph type="dt" sz="half" idx="10"/>
          </p:nvPr>
        </p:nvSpPr>
        <p:spPr/>
        <p:txBody>
          <a:bodyPr/>
          <a:lstStyle>
            <a:lvl1pPr>
              <a:defRPr/>
            </a:lvl1pPr>
          </a:lstStyle>
          <a:p>
            <a:fld id="{F6F722D3-9782-4732-AE29-0AD381D602A1}" type="datetimeFigureOut">
              <a:rPr lang="hu-HU">
                <a:solidFill>
                  <a:srgbClr val="FEFAC9"/>
                </a:solidFill>
              </a:rPr>
              <a:pPr/>
              <a:t>2019.11.21.</a:t>
            </a:fld>
            <a:endParaRPr lang="hu-HU">
              <a:solidFill>
                <a:srgbClr val="FEFAC9"/>
              </a:solidFill>
            </a:endParaRPr>
          </a:p>
        </p:txBody>
      </p:sp>
      <p:sp>
        <p:nvSpPr>
          <p:cNvPr id="3"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4" name="Dia számának helye 21"/>
          <p:cNvSpPr>
            <a:spLocks noGrp="1"/>
          </p:cNvSpPr>
          <p:nvPr>
            <p:ph type="sldNum" sz="quarter" idx="12"/>
          </p:nvPr>
        </p:nvSpPr>
        <p:spPr/>
        <p:txBody>
          <a:bodyPr/>
          <a:lstStyle>
            <a:lvl1pPr>
              <a:defRPr/>
            </a:lvl1pPr>
          </a:lstStyle>
          <a:p>
            <a:fld id="{40F746EA-0BD9-4EBE-8DA3-46E6E7245411}"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871571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9" name="Tartalom helye 8"/>
          <p:cNvSpPr>
            <a:spLocks noGrp="1"/>
          </p:cNvSpPr>
          <p:nvPr>
            <p:ph idx="1"/>
          </p:nvPr>
        </p:nvSpPr>
        <p:spPr>
          <a:xfrm>
            <a:off x="457200" y="1524000"/>
            <a:ext cx="8229600" cy="45720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17" name="Cím 16"/>
          <p:cNvSpPr>
            <a:spLocks noGrp="1"/>
          </p:cNvSpPr>
          <p:nvPr>
            <p:ph type="title"/>
          </p:nvPr>
        </p:nvSpPr>
        <p:spPr/>
        <p:txBody>
          <a:bodyPr rtlCol="0"/>
          <a:lstStyle/>
          <a:p>
            <a:r>
              <a:rPr lang="hu-HU" smtClean="0"/>
              <a:t>Mintacím szerkesztése</a:t>
            </a:r>
            <a:endParaRPr lang="en-US"/>
          </a:p>
        </p:txBody>
      </p:sp>
      <p:sp>
        <p:nvSpPr>
          <p:cNvPr id="4" name="Dátum helye 23"/>
          <p:cNvSpPr>
            <a:spLocks noGrp="1"/>
          </p:cNvSpPr>
          <p:nvPr>
            <p:ph type="dt" sz="half" idx="10"/>
          </p:nvPr>
        </p:nvSpPr>
        <p:spPr/>
        <p:txBody>
          <a:bodyPr/>
          <a:lstStyle>
            <a:lvl1pPr>
              <a:defRPr/>
            </a:lvl1pPr>
          </a:lstStyle>
          <a:p>
            <a:fld id="{1E498DF4-676E-4AAA-9DD7-D35F62C9DF04}" type="datetimeFigureOut">
              <a:rPr lang="hu-HU">
                <a:solidFill>
                  <a:srgbClr val="FEFAC9"/>
                </a:solidFill>
              </a:rPr>
              <a:pPr/>
              <a:t>2019.11.21.</a:t>
            </a:fld>
            <a:endParaRPr lang="hu-HU">
              <a:solidFill>
                <a:srgbClr val="FEFAC9"/>
              </a:solidFill>
            </a:endParaRPr>
          </a:p>
        </p:txBody>
      </p:sp>
      <p:sp>
        <p:nvSpPr>
          <p:cNvPr id="5" name="Élőláb helye 9"/>
          <p:cNvSpPr>
            <a:spLocks noGrp="1"/>
          </p:cNvSpPr>
          <p:nvPr>
            <p:ph type="ftr" sz="quarter" idx="11"/>
          </p:nvPr>
        </p:nvSpPr>
        <p:spPr/>
        <p:txBody>
          <a:bodyPr/>
          <a:lstStyle>
            <a:lvl1pPr>
              <a:defRPr/>
            </a:lvl1pPr>
          </a:lstStyle>
          <a:p>
            <a:endParaRPr lang="en-GB">
              <a:solidFill>
                <a:srgbClr val="FEFAC9"/>
              </a:solidFill>
            </a:endParaRPr>
          </a:p>
        </p:txBody>
      </p:sp>
      <p:sp>
        <p:nvSpPr>
          <p:cNvPr id="6" name="Dia számának helye 21"/>
          <p:cNvSpPr>
            <a:spLocks noGrp="1"/>
          </p:cNvSpPr>
          <p:nvPr>
            <p:ph type="sldNum" sz="quarter" idx="12"/>
          </p:nvPr>
        </p:nvSpPr>
        <p:spPr/>
        <p:txBody>
          <a:bodyPr/>
          <a:lstStyle>
            <a:lvl1pPr>
              <a:defRPr/>
            </a:lvl1pPr>
          </a:lstStyle>
          <a:p>
            <a:fld id="{07B4CB61-7F39-4649-82BE-37747F2D398B}" type="slidenum">
              <a:rPr lang="hu-HU">
                <a:solidFill>
                  <a:srgbClr val="FEFAC9"/>
                </a:solidFill>
              </a:rPr>
              <a:pPr/>
              <a:t>‹#›</a:t>
            </a:fld>
            <a:endParaRPr lang="hu-HU">
              <a:solidFill>
                <a:srgbClr val="FEFAC9"/>
              </a:solidFill>
            </a:endParaRPr>
          </a:p>
        </p:txBody>
      </p:sp>
    </p:spTree>
    <p:extLst>
      <p:ext uri="{BB962C8B-B14F-4D97-AF65-F5344CB8AC3E}">
        <p14:creationId xmlns:p14="http://schemas.microsoft.com/office/powerpoint/2010/main" val="3394277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sp>
        <p:nvSpPr>
          <p:cNvPr id="2" name="Dátum helye 23"/>
          <p:cNvSpPr>
            <a:spLocks noGrp="1"/>
          </p:cNvSpPr>
          <p:nvPr>
            <p:ph type="dt" sz="half" idx="10"/>
          </p:nvPr>
        </p:nvSpPr>
        <p:spPr/>
        <p:txBody>
          <a:bodyPr/>
          <a:lstStyle>
            <a:lvl1pPr>
              <a:defRPr/>
            </a:lvl1pPr>
          </a:lstStyle>
          <a:p>
            <a:fld id="{F6F722D3-9782-4732-AE29-0AD381D602A1}" type="datetimeFigureOut">
              <a:rPr lang="hu-HU"/>
              <a:pPr/>
              <a:t>2019.11.21.</a:t>
            </a:fld>
            <a:endParaRPr lang="hu-HU"/>
          </a:p>
        </p:txBody>
      </p:sp>
      <p:sp>
        <p:nvSpPr>
          <p:cNvPr id="3" name="Élőláb helye 9"/>
          <p:cNvSpPr>
            <a:spLocks noGrp="1"/>
          </p:cNvSpPr>
          <p:nvPr>
            <p:ph type="ftr" sz="quarter" idx="11"/>
          </p:nvPr>
        </p:nvSpPr>
        <p:spPr/>
        <p:txBody>
          <a:bodyPr/>
          <a:lstStyle>
            <a:lvl1pPr>
              <a:defRPr/>
            </a:lvl1pPr>
          </a:lstStyle>
          <a:p>
            <a:endParaRPr lang="en-GB"/>
          </a:p>
        </p:txBody>
      </p:sp>
      <p:sp>
        <p:nvSpPr>
          <p:cNvPr id="4" name="Dia számának helye 21"/>
          <p:cNvSpPr>
            <a:spLocks noGrp="1"/>
          </p:cNvSpPr>
          <p:nvPr>
            <p:ph type="sldNum" sz="quarter" idx="12"/>
          </p:nvPr>
        </p:nvSpPr>
        <p:spPr/>
        <p:txBody>
          <a:bodyPr/>
          <a:lstStyle>
            <a:lvl1pPr>
              <a:defRPr/>
            </a:lvl1pPr>
          </a:lstStyle>
          <a:p>
            <a:fld id="{40F746EA-0BD9-4EBE-8DA3-46E6E7245411}" type="slidenum">
              <a:rPr lang="hu-HU"/>
              <a:pPr/>
              <a:t>‹#›</a:t>
            </a:fld>
            <a:endParaRPr lang="hu-HU"/>
          </a:p>
        </p:txBody>
      </p:sp>
    </p:spTree>
    <p:extLst>
      <p:ext uri="{BB962C8B-B14F-4D97-AF65-F5344CB8AC3E}">
        <p14:creationId xmlns:p14="http://schemas.microsoft.com/office/powerpoint/2010/main" val="871571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dgm">
  <p:cSld name="Cím és szerkezeti vagy szervezeti diagram">
    <p:spTree>
      <p:nvGrpSpPr>
        <p:cNvPr id="1" name=""/>
        <p:cNvGrpSpPr/>
        <p:nvPr/>
      </p:nvGrpSpPr>
      <p:grpSpPr>
        <a:xfrm>
          <a:off x="0" y="0"/>
          <a:ext cx="0" cy="0"/>
          <a:chOff x="0" y="0"/>
          <a:chExt cx="0" cy="0"/>
        </a:xfrm>
      </p:grpSpPr>
      <p:sp>
        <p:nvSpPr>
          <p:cNvPr id="2" name="Cím 1"/>
          <p:cNvSpPr>
            <a:spLocks noGrp="1"/>
          </p:cNvSpPr>
          <p:nvPr>
            <p:ph type="title"/>
          </p:nvPr>
        </p:nvSpPr>
        <p:spPr>
          <a:xfrm>
            <a:off x="533400" y="868363"/>
            <a:ext cx="7924800" cy="1311275"/>
          </a:xfrm>
        </p:spPr>
        <p:txBody>
          <a:bodyPr/>
          <a:lstStyle/>
          <a:p>
            <a:r>
              <a:rPr lang="hu-HU" smtClean="0"/>
              <a:t>Mintacím szerkesztése</a:t>
            </a:r>
            <a:endParaRPr lang="hu-HU"/>
          </a:p>
        </p:txBody>
      </p:sp>
      <p:sp>
        <p:nvSpPr>
          <p:cNvPr id="3" name="SmartArt-ábra helye 2"/>
          <p:cNvSpPr>
            <a:spLocks noGrp="1"/>
          </p:cNvSpPr>
          <p:nvPr>
            <p:ph type="dgm" idx="1"/>
          </p:nvPr>
        </p:nvSpPr>
        <p:spPr>
          <a:xfrm>
            <a:off x="533400" y="2209800"/>
            <a:ext cx="7924800" cy="3810000"/>
          </a:xfrm>
        </p:spPr>
        <p:txBody>
          <a:bodyPr/>
          <a:lstStyle/>
          <a:p>
            <a:endParaRPr lang="hu-HU"/>
          </a:p>
        </p:txBody>
      </p:sp>
      <p:sp>
        <p:nvSpPr>
          <p:cNvPr id="4" name="Dátum helye 3"/>
          <p:cNvSpPr>
            <a:spLocks noGrp="1"/>
          </p:cNvSpPr>
          <p:nvPr>
            <p:ph type="dt" sz="half" idx="10"/>
          </p:nvPr>
        </p:nvSpPr>
        <p:spPr>
          <a:xfrm>
            <a:off x="2667000" y="6248400"/>
            <a:ext cx="1295400" cy="457200"/>
          </a:xfrm>
        </p:spPr>
        <p:txBody>
          <a:bodyPr/>
          <a:lstStyle>
            <a:lvl1pPr>
              <a:defRPr/>
            </a:lvl1pPr>
          </a:lstStyle>
          <a:p>
            <a:endParaRPr lang="hu-HU"/>
          </a:p>
        </p:txBody>
      </p:sp>
      <p:sp>
        <p:nvSpPr>
          <p:cNvPr id="5" name="Élőláb helye 4"/>
          <p:cNvSpPr>
            <a:spLocks noGrp="1"/>
          </p:cNvSpPr>
          <p:nvPr>
            <p:ph type="ftr" sz="quarter" idx="11"/>
          </p:nvPr>
        </p:nvSpPr>
        <p:spPr>
          <a:xfrm>
            <a:off x="4114800" y="6248400"/>
            <a:ext cx="2895600" cy="457200"/>
          </a:xfrm>
        </p:spPr>
        <p:txBody>
          <a:bodyPr/>
          <a:lstStyle>
            <a:lvl1pPr>
              <a:defRPr/>
            </a:lvl1pPr>
          </a:lstStyle>
          <a:p>
            <a:endParaRPr lang="hu-HU"/>
          </a:p>
        </p:txBody>
      </p:sp>
      <p:sp>
        <p:nvSpPr>
          <p:cNvPr id="6" name="Dia számának helye 5"/>
          <p:cNvSpPr>
            <a:spLocks noGrp="1"/>
          </p:cNvSpPr>
          <p:nvPr>
            <p:ph type="sldNum" sz="quarter" idx="12"/>
          </p:nvPr>
        </p:nvSpPr>
        <p:spPr>
          <a:xfrm>
            <a:off x="7162800" y="6248400"/>
            <a:ext cx="1295400" cy="457200"/>
          </a:xfrm>
        </p:spPr>
        <p:txBody>
          <a:bodyPr/>
          <a:lstStyle>
            <a:lvl1pPr>
              <a:defRPr/>
            </a:lvl1pPr>
          </a:lstStyle>
          <a:p>
            <a:fld id="{ED84F17E-CBA0-4D0C-90D4-C80275527344}" type="slidenum">
              <a:rPr lang="hu-HU"/>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0.xml"/><Relationship Id="rId1" Type="http://schemas.openxmlformats.org/officeDocument/2006/relationships/slideLayout" Target="../slideLayouts/slideLayout16.xml"/><Relationship Id="rId4" Type="http://schemas.microsoft.com/office/2007/relationships/hdphoto" Target="../media/hdphoto1.wdp"/></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1.xml"/><Relationship Id="rId1" Type="http://schemas.openxmlformats.org/officeDocument/2006/relationships/slideLayout" Target="../slideLayouts/slideLayout17.xml"/><Relationship Id="rId4" Type="http://schemas.microsoft.com/office/2007/relationships/hdphoto" Target="../media/hdphoto1.wdp"/></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2.xml"/><Relationship Id="rId1" Type="http://schemas.openxmlformats.org/officeDocument/2006/relationships/slideLayout" Target="../slideLayouts/slideLayout18.xml"/><Relationship Id="rId4" Type="http://schemas.microsoft.com/office/2007/relationships/hdphoto" Target="../media/hdphoto1.wdp"/></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3.xml"/><Relationship Id="rId1" Type="http://schemas.openxmlformats.org/officeDocument/2006/relationships/slideLayout" Target="../slideLayouts/slideLayout19.xml"/><Relationship Id="rId4" Type="http://schemas.microsoft.com/office/2007/relationships/hdphoto" Target="../media/hdphoto1.wdp"/></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4.xml"/><Relationship Id="rId1" Type="http://schemas.openxmlformats.org/officeDocument/2006/relationships/slideLayout" Target="../slideLayouts/slideLayout20.xml"/><Relationship Id="rId4" Type="http://schemas.microsoft.com/office/2007/relationships/hdphoto" Target="../media/hdphoto1.wdp"/></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3.pn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6.xml"/><Relationship Id="rId1" Type="http://schemas.openxmlformats.org/officeDocument/2006/relationships/slideLayout" Target="../slideLayouts/slideLayout23.xml"/><Relationship Id="rId4" Type="http://schemas.microsoft.com/office/2007/relationships/hdphoto" Target="../media/hdphoto1.wdp"/></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3.pn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8.xml"/><Relationship Id="rId1" Type="http://schemas.openxmlformats.org/officeDocument/2006/relationships/slideLayout" Target="../slideLayouts/slideLayout26.xml"/><Relationship Id="rId4" Type="http://schemas.microsoft.com/office/2007/relationships/hdphoto" Target="../media/hdphoto1.wdp"/></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9.xml"/><Relationship Id="rId1" Type="http://schemas.openxmlformats.org/officeDocument/2006/relationships/slideLayout" Target="../slideLayouts/slideLayout27.xml"/><Relationship Id="rId4" Type="http://schemas.microsoft.com/office/2007/relationships/hdphoto" Target="../media/hdphoto1.wdp"/></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4.xml"/><Relationship Id="rId4" Type="http://schemas.microsoft.com/office/2007/relationships/hdphoto" Target="../media/hdphoto1.wdp"/></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0.xml"/><Relationship Id="rId1" Type="http://schemas.openxmlformats.org/officeDocument/2006/relationships/slideLayout" Target="../slideLayouts/slideLayout28.xml"/><Relationship Id="rId4" Type="http://schemas.microsoft.com/office/2007/relationships/hdphoto" Target="../media/hdphoto1.wdp"/></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1.xml"/><Relationship Id="rId1" Type="http://schemas.openxmlformats.org/officeDocument/2006/relationships/slideLayout" Target="../slideLayouts/slideLayout29.xml"/><Relationship Id="rId4" Type="http://schemas.microsoft.com/office/2007/relationships/hdphoto" Target="../media/hdphoto1.wdp"/></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2.xml"/><Relationship Id="rId1" Type="http://schemas.openxmlformats.org/officeDocument/2006/relationships/slideLayout" Target="../slideLayouts/slideLayout30.xml"/><Relationship Id="rId4" Type="http://schemas.microsoft.com/office/2007/relationships/hdphoto" Target="../media/hdphoto1.wdp"/></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3.xml"/><Relationship Id="rId1" Type="http://schemas.openxmlformats.org/officeDocument/2006/relationships/slideLayout" Target="../slideLayouts/slideLayout31.xml"/><Relationship Id="rId4" Type="http://schemas.microsoft.com/office/2007/relationships/hdphoto" Target="../media/hdphoto1.wdp"/></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4.xml"/><Relationship Id="rId1" Type="http://schemas.openxmlformats.org/officeDocument/2006/relationships/slideLayout" Target="../slideLayouts/slideLayout32.xml"/><Relationship Id="rId4" Type="http://schemas.microsoft.com/office/2007/relationships/hdphoto" Target="../media/hdphoto1.wdp"/></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5.xml"/><Relationship Id="rId1" Type="http://schemas.openxmlformats.org/officeDocument/2006/relationships/slideLayout" Target="../slideLayouts/slideLayout33.xml"/><Relationship Id="rId4" Type="http://schemas.microsoft.com/office/2007/relationships/hdphoto" Target="../media/hdphoto1.wdp"/></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6.xml"/><Relationship Id="rId1" Type="http://schemas.openxmlformats.org/officeDocument/2006/relationships/slideLayout" Target="../slideLayouts/slideLayout34.xml"/><Relationship Id="rId4" Type="http://schemas.microsoft.com/office/2007/relationships/hdphoto" Target="../media/hdphoto1.wdp"/></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7.xml"/><Relationship Id="rId1" Type="http://schemas.openxmlformats.org/officeDocument/2006/relationships/slideLayout" Target="../slideLayouts/slideLayout35.xml"/><Relationship Id="rId4" Type="http://schemas.microsoft.com/office/2007/relationships/hdphoto" Target="../media/hdphoto1.wdp"/></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8.xml"/><Relationship Id="rId1" Type="http://schemas.openxmlformats.org/officeDocument/2006/relationships/slideLayout" Target="../slideLayouts/slideLayout36.xml"/><Relationship Id="rId4" Type="http://schemas.microsoft.com/office/2007/relationships/hdphoto" Target="../media/hdphoto1.wdp"/></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9.xml"/><Relationship Id="rId1" Type="http://schemas.openxmlformats.org/officeDocument/2006/relationships/slideLayout" Target="../slideLayouts/slideLayout37.xml"/><Relationship Id="rId4" Type="http://schemas.microsoft.com/office/2007/relationships/hdphoto" Target="../media/hdphoto1.wdp"/></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5.xml"/><Relationship Id="rId4" Type="http://schemas.microsoft.com/office/2007/relationships/hdphoto" Target="../media/hdphoto1.wdp"/></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0.xml"/><Relationship Id="rId1" Type="http://schemas.openxmlformats.org/officeDocument/2006/relationships/slideLayout" Target="../slideLayouts/slideLayout38.xml"/><Relationship Id="rId4" Type="http://schemas.microsoft.com/office/2007/relationships/hdphoto" Target="../media/hdphoto2.wdp"/></Relationships>
</file>

<file path=ppt/slideMasters/_rels/slideMaster31.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microsoft.com/office/2007/relationships/hdphoto" Target="../media/hdphoto1.wdp"/><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3.png"/><Relationship Id="rId5" Type="http://schemas.openxmlformats.org/officeDocument/2006/relationships/theme" Target="../theme/theme31.xml"/><Relationship Id="rId4" Type="http://schemas.openxmlformats.org/officeDocument/2006/relationships/slideLayout" Target="../slideLayouts/slideLayout42.xml"/></Relationships>
</file>

<file path=ppt/slideMasters/_rels/slideMaster32.xml.rels><?xml version="1.0" encoding="UTF-8" standalone="yes"?>
<Relationships xmlns="http://schemas.openxmlformats.org/package/2006/relationships"><Relationship Id="rId3" Type="http://schemas.openxmlformats.org/officeDocument/2006/relationships/theme" Target="../theme/theme32.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33.xml"/><Relationship Id="rId1" Type="http://schemas.openxmlformats.org/officeDocument/2006/relationships/slideLayout" Target="../slideLayouts/slideLayout45.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34.xml"/><Relationship Id="rId1" Type="http://schemas.openxmlformats.org/officeDocument/2006/relationships/slideLayout" Target="../slideLayouts/slideLayout46.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35.xml"/><Relationship Id="rId1" Type="http://schemas.openxmlformats.org/officeDocument/2006/relationships/slideLayout" Target="../slideLayouts/slideLayout47.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36.xml"/><Relationship Id="rId1" Type="http://schemas.openxmlformats.org/officeDocument/2006/relationships/slideLayout" Target="../slideLayouts/slideLayout48.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37.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6.xml"/><Relationship Id="rId4" Type="http://schemas.microsoft.com/office/2007/relationships/hdphoto" Target="../media/hdphoto1.wdp"/></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microsoft.com/office/2007/relationships/hdphoto" Target="../media/hdphoto1.wdp"/><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theme" Target="../theme/theme5.xml"/><Relationship Id="rId4"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7.xml"/><Relationship Id="rId1" Type="http://schemas.openxmlformats.org/officeDocument/2006/relationships/slideLayout" Target="../slideLayouts/slideLayout13.xml"/><Relationship Id="rId4" Type="http://schemas.microsoft.com/office/2007/relationships/hdphoto" Target="../media/hdphoto1.wdp"/></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8.xml"/><Relationship Id="rId1" Type="http://schemas.openxmlformats.org/officeDocument/2006/relationships/slideLayout" Target="../slideLayouts/slideLayout14.xml"/><Relationship Id="rId4" Type="http://schemas.microsoft.com/office/2007/relationships/hdphoto" Target="../media/hdphoto1.wdp"/></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9.xml"/><Relationship Id="rId1" Type="http://schemas.openxmlformats.org/officeDocument/2006/relationships/slideLayout" Target="../slideLayouts/slideLayout15.xml"/><Relationship Id="rId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665" r:id="rId1"/>
    <p:sldLayoutId id="2147483668" r:id="rId2"/>
    <p:sldLayoutId id="2147483669" r:id="rId3"/>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717" r:id="rId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721" r:id="rId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723" r:id="rId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725" r:id="rId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741" r:id="rId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818" r:id="rId1"/>
    <p:sldLayoutId id="2147483819" r:id="rId2"/>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747" r:id="rId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749" r:id="rId1"/>
    <p:sldLayoutId id="2147483756" r:id="rId2"/>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751" r:id="rId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753" r:id="rId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667" r:id="rId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755" r:id="rId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760" r:id="rId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762" r:id="rId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764" r:id="rId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766" r:id="rId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768" r:id="rId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770" r:id="rId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772" r:id="rId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774" r:id="rId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786" r:id="rId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677" r:id="rId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alphaModFix amt="15000"/>
            <a:duotone>
              <a:prstClr val="black"/>
              <a:schemeClr val="accent1">
                <a:tint val="45000"/>
                <a:satMod val="400000"/>
              </a:schemeClr>
            </a:duotone>
            <a:lum/>
            <a:extLst>
              <a:ext uri="{BEBA8EAE-BF5A-486C-A8C5-ECC9F3942E4B}">
                <a14:imgProps xmlns:a14="http://schemas.microsoft.com/office/drawing/2010/main">
                  <a14:imgLayer r:embed="rId4">
                    <a14:imgEffect>
                      <a14:artisticGlowEdges/>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de-DE"/>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A1BE704-ACBB-4A01-B4B4-6A7521EBCD1C}"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21.11.2019</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53C7F23-7C4D-440E-B672-E8706AB15457}"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0111615"/>
      </p:ext>
    </p:extLst>
  </p:cSld>
  <p:clrMap bg1="lt1" tx1="dk1" bg2="lt2" tx2="dk2" accent1="accent1" accent2="accent2" accent3="accent3" accent4="accent4" accent5="accent5" accent6="accent6" hlink="hlink" folHlink="folHlink"/>
  <p:sldLayoutIdLst>
    <p:sldLayoutId id="214748380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814" r:id="rId1"/>
    <p:sldLayoutId id="2147483820" r:id="rId2"/>
    <p:sldLayoutId id="2147483831" r:id="rId3"/>
    <p:sldLayoutId id="2147483832" r:id="rId4"/>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2267744" y="260648"/>
            <a:ext cx="6429400" cy="1143000"/>
          </a:xfrm>
          <a:prstGeom prst="rect">
            <a:avLst/>
          </a:prstGeom>
        </p:spPr>
        <p:txBody>
          <a:bodyPr vert="horz" lIns="91440" tIns="45720" rIns="91440" bIns="45720" rtlCol="0" anchor="ctr">
            <a:normAutofit/>
          </a:bodyPr>
          <a:lstStyle/>
          <a:p>
            <a:r>
              <a:rPr lang="hu-HU" dirty="0" smtClean="0"/>
              <a:t>Mintacím szerkesztése</a:t>
            </a:r>
            <a:endParaRPr lang="hu-HU" dirty="0"/>
          </a:p>
        </p:txBody>
      </p:sp>
      <p:sp>
        <p:nvSpPr>
          <p:cNvPr id="3" name="Szöveg helye 2"/>
          <p:cNvSpPr>
            <a:spLocks noGrp="1"/>
          </p:cNvSpPr>
          <p:nvPr>
            <p:ph type="body" idx="1"/>
          </p:nvPr>
        </p:nvSpPr>
        <p:spPr>
          <a:xfrm>
            <a:off x="2267744" y="1628801"/>
            <a:ext cx="6419056" cy="4392488"/>
          </a:xfrm>
          <a:prstGeom prst="rect">
            <a:avLst/>
          </a:prstGeom>
        </p:spPr>
        <p:txBody>
          <a:bodyPr vert="horz" lIns="91440" tIns="45720" rIns="91440" bIns="45720" rtlCol="0">
            <a:normAutofit/>
          </a:body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hu-HU" dirty="0"/>
          </a:p>
        </p:txBody>
      </p:sp>
      <p:pic>
        <p:nvPicPr>
          <p:cNvPr id="4" name="Kép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536422" y="1121615"/>
            <a:ext cx="1227265" cy="122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églalap 5"/>
          <p:cNvSpPr/>
          <p:nvPr userDrawn="1"/>
        </p:nvSpPr>
        <p:spPr>
          <a:xfrm>
            <a:off x="5436096" y="6145559"/>
            <a:ext cx="3707904" cy="307777"/>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4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FOGORVOSTUDOMÁNYI</a:t>
            </a:r>
            <a:r>
              <a:rPr kumimoji="0" lang="hu-HU" altLang="hu-HU" sz="1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KAR</a:t>
            </a:r>
            <a:endParaRPr kumimoji="0" lang="hu-HU" altLang="hu-HU"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Szövegdoboz 6"/>
          <p:cNvSpPr txBox="1"/>
          <p:nvPr userDrawn="1"/>
        </p:nvSpPr>
        <p:spPr>
          <a:xfrm>
            <a:off x="5436096" y="6351711"/>
            <a:ext cx="35283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Gyermekfogászati és Fogszabályozási Klinika</a:t>
            </a:r>
          </a:p>
        </p:txBody>
      </p:sp>
      <p:pic>
        <p:nvPicPr>
          <p:cNvPr id="1026" name="Picture 2" descr="L:\Marketing\MINDENKIÉ_KRI\Arculat, Címer\Arculati kézikönyv megújítása 2019\PPT\Címerek\RS23646_FOK-color-500px.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36422" y="2636912"/>
            <a:ext cx="1227600" cy="122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595783"/>
      </p:ext>
    </p:extLst>
  </p:cSld>
  <p:clrMap bg1="lt1" tx1="dk1" bg2="lt2" tx2="dk2" accent1="accent1" accent2="accent2" accent3="accent3" accent4="accent4" accent5="accent5" accent6="accent6" hlink="hlink" folHlink="folHlink"/>
  <p:sldLayoutIdLst>
    <p:sldLayoutId id="2147483816" r:id="rId1"/>
    <p:sldLayoutId id="2147483817" r:id="rId2"/>
  </p:sldLayoutIdLst>
  <p:txStyles>
    <p:titleStyle>
      <a:lvl1pPr algn="ctr" defTabSz="914400" rtl="0" eaLnBrk="1" latinLnBrk="0" hangingPunct="1">
        <a:spcBef>
          <a:spcPct val="0"/>
        </a:spcBef>
        <a:buNone/>
        <a:defRPr sz="4400" kern="1200">
          <a:solidFill>
            <a:srgbClr val="264796"/>
          </a:solidFill>
          <a:latin typeface="Franklin Gothic Book" panose="020B0503020102020204" pitchFamily="34" charset="0"/>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Ä"/>
        <a:defRPr sz="3200" kern="1200">
          <a:solidFill>
            <a:srgbClr val="264796"/>
          </a:solidFill>
          <a:latin typeface="Franklin Gothic Book" panose="020B0503020102020204" pitchFamily="34" charset="0"/>
          <a:ea typeface="+mn-ea"/>
          <a:cs typeface="+mn-cs"/>
        </a:defRPr>
      </a:lvl1pPr>
      <a:lvl2pPr marL="808038" indent="-350838" algn="l" defTabSz="914400" rtl="0" eaLnBrk="1" latinLnBrk="0" hangingPunct="1">
        <a:spcBef>
          <a:spcPct val="20000"/>
        </a:spcBef>
        <a:buFont typeface="Wingdings 3" panose="05040102010807070707" pitchFamily="18" charset="2"/>
        <a:buChar char="Ê"/>
        <a:defRPr sz="2800" kern="1200">
          <a:solidFill>
            <a:srgbClr val="264796"/>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Wingdings 3" panose="05040102010807070707" pitchFamily="18" charset="2"/>
        <a:buChar char="¦"/>
        <a:defRPr sz="2400" kern="1200">
          <a:solidFill>
            <a:srgbClr val="264796"/>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264796"/>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Wingdings 3" panose="05040102010807070707" pitchFamily="18" charset="2"/>
        <a:buChar char="ê"/>
        <a:defRPr sz="2000" kern="1200">
          <a:solidFill>
            <a:srgbClr val="264796"/>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alphaModFix amt="20000"/>
            <a:lum/>
          </a:blip>
          <a:srcRect/>
          <a:stretch>
            <a:fillRect t="-1000" b="-19000"/>
          </a:stretch>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de-DE"/>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FBDB52-8DC9-4585-A439-75241C2E149B}"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21.11.2019</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7E5D50-0110-4F20-B4F5-101D47DD6574}"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3325820"/>
      </p:ext>
    </p:extLst>
  </p:cSld>
  <p:clrMap bg1="lt1" tx1="dk1" bg2="lt2" tx2="dk2" accent1="accent1" accent2="accent2" accent3="accent3" accent4="accent4" accent5="accent5" accent6="accent6" hlink="hlink" folHlink="folHlink"/>
  <p:sldLayoutIdLst>
    <p:sldLayoutId id="214748382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alphaModFix amt="20000"/>
            <a:lum/>
          </a:blip>
          <a:srcRect/>
          <a:stretch>
            <a:fillRect t="-1000" b="-19000"/>
          </a:stretch>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de-DE"/>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FBDB52-8DC9-4585-A439-75241C2E149B}"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21.11.2019</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7E5D50-0110-4F20-B4F5-101D47DD6574}"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5115205"/>
      </p:ext>
    </p:extLst>
  </p:cSld>
  <p:clrMap bg1="lt1" tx1="dk1" bg2="lt2" tx2="dk2" accent1="accent1" accent2="accent2" accent3="accent3" accent4="accent4" accent5="accent5" accent6="accent6" hlink="hlink" folHlink="folHlink"/>
  <p:sldLayoutIdLst>
    <p:sldLayoutId id="214748382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alphaModFix amt="20000"/>
            <a:lum/>
          </a:blip>
          <a:srcRect/>
          <a:stretch>
            <a:fillRect t="-1000" b="-19000"/>
          </a:stretch>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de-DE"/>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FBDB52-8DC9-4585-A439-75241C2E149B}"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21.11.2019</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7E5D50-0110-4F20-B4F5-101D47DD6574}"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3691124"/>
      </p:ext>
    </p:extLst>
  </p:cSld>
  <p:clrMap bg1="lt1" tx1="dk1" bg2="lt2" tx2="dk2" accent1="accent1" accent2="accent2" accent3="accent3" accent4="accent4" accent5="accent5" accent6="accent6" hlink="hlink" folHlink="folHlink"/>
  <p:sldLayoutIdLst>
    <p:sldLayoutId id="214748382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alphaModFix amt="20000"/>
            <a:lum/>
          </a:blip>
          <a:srcRect/>
          <a:stretch>
            <a:fillRect t="-1000" b="-19000"/>
          </a:stretch>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de-DE"/>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FBDB52-8DC9-4585-A439-75241C2E149B}"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21.11.2019</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7E5D50-0110-4F20-B4F5-101D47DD6574}"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7242996"/>
      </p:ext>
    </p:extLst>
  </p:cSld>
  <p:clrMap bg1="lt1" tx1="dk1" bg2="lt2" tx2="dk2" accent1="accent1" accent2="accent2" accent3="accent3" accent4="accent4" accent5="accent5" accent6="accent6" hlink="hlink" folHlink="folHlink"/>
  <p:sldLayoutIdLst>
    <p:sldLayoutId id="214748382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alphaModFix amt="20000"/>
            <a:lum/>
          </a:blip>
          <a:srcRect/>
          <a:stretch>
            <a:fillRect t="-1000" b="-19000"/>
          </a:stretch>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de-DE"/>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FBDB52-8DC9-4585-A439-75241C2E149B}"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21.11.2019</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7E5D50-0110-4F20-B4F5-101D47DD6574}" type="slidenum">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7333127"/>
      </p:ext>
    </p:extLst>
  </p:cSld>
  <p:clrMap bg1="lt1" tx1="dk1" bg2="lt2" tx2="dk2" accent1="accent1" accent2="accent2" accent3="accent3" accent4="accent4" accent5="accent5" accent6="accent6" hlink="hlink" folHlink="folHlink"/>
  <p:sldLayoutIdLst>
    <p:sldLayoutId id="214748383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699" r:id="rId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705" r:id="rId1"/>
    <p:sldLayoutId id="2147483796" r:id="rId2"/>
    <p:sldLayoutId id="2147483797" r:id="rId3"/>
    <p:sldLayoutId id="2147483798" r:id="rId4"/>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726" r:id="rId1"/>
    <p:sldLayoutId id="2147483727" r:id="rId2"/>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709" r:id="rId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711" r:id="rId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colorTemperature colorTemp="11200"/>
                    </a14:imgEffect>
                    <a14:imgEffect>
                      <a14:saturation sat="33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3074" name="Szöveg helye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smtClean="0"/>
          </a:p>
        </p:txBody>
      </p:sp>
      <p:sp>
        <p:nvSpPr>
          <p:cNvPr id="24" name="Dátum helye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itchFamily="18" charset="0"/>
              </a:defRPr>
            </a:lvl1pPr>
          </a:lstStyle>
          <a:p>
            <a:pPr fontAlgn="base">
              <a:spcBef>
                <a:spcPct val="0"/>
              </a:spcBef>
              <a:spcAft>
                <a:spcPct val="0"/>
              </a:spcAft>
            </a:pPr>
            <a:fld id="{B4DBA8D4-2A8C-4E13-9099-A14D6E812E14}" type="datetimeFigureOut">
              <a:rPr lang="hu-HU">
                <a:solidFill>
                  <a:srgbClr val="FEFAC9"/>
                </a:solidFill>
              </a:rPr>
              <a:pPr fontAlgn="base">
                <a:spcBef>
                  <a:spcPct val="0"/>
                </a:spcBef>
                <a:spcAft>
                  <a:spcPct val="0"/>
                </a:spcAft>
              </a:pPr>
              <a:t>2019.11.21.</a:t>
            </a:fld>
            <a:endParaRPr lang="hu-HU">
              <a:solidFill>
                <a:srgbClr val="FEFAC9"/>
              </a:solidFill>
            </a:endParaRPr>
          </a:p>
        </p:txBody>
      </p:sp>
      <p:sp>
        <p:nvSpPr>
          <p:cNvPr id="10" name="Élőláb helye 9"/>
          <p:cNvSpPr>
            <a:spLocks noGrp="1"/>
          </p:cNvSpPr>
          <p:nvPr>
            <p:ph type="ftr" sz="quarter" idx="3"/>
          </p:nvPr>
        </p:nvSpPr>
        <p:spPr>
          <a:xfrm>
            <a:off x="2133600" y="6203950"/>
            <a:ext cx="3581400"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Constantia" pitchFamily="18" charset="0"/>
              </a:defRPr>
            </a:lvl1pPr>
          </a:lstStyle>
          <a:p>
            <a:pPr fontAlgn="base">
              <a:spcBef>
                <a:spcPct val="0"/>
              </a:spcBef>
              <a:spcAft>
                <a:spcPct val="0"/>
              </a:spcAft>
            </a:pPr>
            <a:endParaRPr lang="en-GB">
              <a:solidFill>
                <a:srgbClr val="FEFAC9"/>
              </a:solidFill>
            </a:endParaRPr>
          </a:p>
        </p:txBody>
      </p:sp>
      <p:sp>
        <p:nvSpPr>
          <p:cNvPr id="22" name="Dia számának helye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itchFamily="18" charset="0"/>
              </a:defRPr>
            </a:lvl1pPr>
          </a:lstStyle>
          <a:p>
            <a:pPr fontAlgn="base">
              <a:spcBef>
                <a:spcPct val="0"/>
              </a:spcBef>
              <a:spcAft>
                <a:spcPct val="0"/>
              </a:spcAft>
            </a:pPr>
            <a:fld id="{B84463CA-B9BB-45B3-8785-E8D3A8EC4B2F}" type="slidenum">
              <a:rPr lang="hu-HU">
                <a:solidFill>
                  <a:srgbClr val="FEFAC9"/>
                </a:solidFill>
              </a:rPr>
              <a:pPr fontAlgn="base">
                <a:spcBef>
                  <a:spcPct val="0"/>
                </a:spcBef>
                <a:spcAft>
                  <a:spcPct val="0"/>
                </a:spcAft>
              </a:pPr>
              <a:t>‹#›</a:t>
            </a:fld>
            <a:endParaRPr lang="hu-HU">
              <a:solidFill>
                <a:srgbClr val="FEFAC9"/>
              </a:solidFill>
            </a:endParaRPr>
          </a:p>
        </p:txBody>
      </p:sp>
      <p:sp>
        <p:nvSpPr>
          <p:cNvPr id="5" name="Cím helye 4"/>
          <p:cNvSpPr>
            <a:spLocks noGrp="1"/>
          </p:cNvSpPr>
          <p:nvPr>
            <p:ph type="title"/>
          </p:nvPr>
        </p:nvSpPr>
        <p:spPr>
          <a:xfrm>
            <a:off x="457200" y="152400"/>
            <a:ext cx="8229600" cy="1219200"/>
          </a:xfrm>
          <a:prstGeom prst="rect">
            <a:avLst/>
          </a:prstGeom>
          <a:ln w="6350" cap="rnd">
            <a:noFill/>
          </a:ln>
        </p:spPr>
        <p:txBody>
          <a:bodyPr vert="horz" wrap="square" lIns="91440" tIns="45720" rIns="91440" bIns="45720" numCol="1" anchor="b" anchorCtr="0" compatLnSpc="1">
            <a:prstTxWarp prst="textNoShape">
              <a:avLst/>
            </a:prstTxWarp>
            <a:normAutofit/>
          </a:bodyPr>
          <a:lstStyle/>
          <a:p>
            <a:pPr lvl="0"/>
            <a:r>
              <a:rPr lang="hu-HU" smtClean="0"/>
              <a:t>Mintacím szerkesztése</a:t>
            </a:r>
            <a:endParaRPr lang="en-US" smtClean="0"/>
          </a:p>
        </p:txBody>
      </p:sp>
    </p:spTree>
  </p:cSld>
  <p:clrMap bg1="dk1" tx1="lt1" bg2="dk2" tx2="lt2" accent1="accent1" accent2="accent2" accent3="accent3" accent4="accent4" accent5="accent5" accent6="accent6" hlink="hlink" folHlink="folHlink"/>
  <p:sldLayoutIdLst>
    <p:sldLayoutId id="2147483715" r:id="rId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26.jpe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6.xml"/><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7.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slideLayout" Target="../slideLayouts/slideLayout14.xml"/><Relationship Id="rId1" Type="http://schemas.openxmlformats.org/officeDocument/2006/relationships/tags" Target="../tags/tag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6.jpeg"/><Relationship Id="rId2" Type="http://schemas.openxmlformats.org/officeDocument/2006/relationships/slideLayout" Target="../slideLayouts/slideLayout15.xml"/><Relationship Id="rId1" Type="http://schemas.openxmlformats.org/officeDocument/2006/relationships/tags" Target="../tags/tag10.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tags" Target="../tags/tag11.xml"/><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tags" Target="../tags/tag12.xml"/><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16.xml"/><Relationship Id="rId7" Type="http://schemas.openxmlformats.org/officeDocument/2006/relationships/image" Target="../media/image57.png"/><Relationship Id="rId2" Type="http://schemas.openxmlformats.org/officeDocument/2006/relationships/slideLayout" Target="../slideLayouts/slideLayout18.xml"/><Relationship Id="rId1" Type="http://schemas.openxmlformats.org/officeDocument/2006/relationships/tags" Target="../tags/tag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9.xml"/><Relationship Id="rId1" Type="http://schemas.openxmlformats.org/officeDocument/2006/relationships/tags" Target="../tags/tag14.xml"/></Relationships>
</file>

<file path=ppt/slides/_rels/slide2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18.xml"/><Relationship Id="rId7" Type="http://schemas.openxmlformats.org/officeDocument/2006/relationships/image" Target="../media/image62.jpeg"/><Relationship Id="rId2" Type="http://schemas.openxmlformats.org/officeDocument/2006/relationships/slideLayout" Target="../slideLayouts/slideLayout20.xml"/><Relationship Id="rId1" Type="http://schemas.openxmlformats.org/officeDocument/2006/relationships/tags" Target="../tags/tag15.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2.xml"/><Relationship Id="rId1" Type="http://schemas.openxmlformats.org/officeDocument/2006/relationships/tags" Target="../tags/tag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9.jpeg"/><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67.jpe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notesSlide" Target="../notesSlides/notesSlide23.xml"/><Relationship Id="rId7" Type="http://schemas.openxmlformats.org/officeDocument/2006/relationships/image" Target="../media/image71.jpeg"/><Relationship Id="rId2" Type="http://schemas.openxmlformats.org/officeDocument/2006/relationships/slideLayout" Target="../slideLayouts/slideLayout23.xml"/><Relationship Id="rId1" Type="http://schemas.openxmlformats.org/officeDocument/2006/relationships/tags" Target="../tags/tag20.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79.jpeg"/><Relationship Id="rId2" Type="http://schemas.openxmlformats.org/officeDocument/2006/relationships/slideLayout" Target="../slideLayouts/slideLayout24.xml"/><Relationship Id="rId1" Type="http://schemas.openxmlformats.org/officeDocument/2006/relationships/tags" Target="../tags/tag21.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6.xml"/><Relationship Id="rId1" Type="http://schemas.openxmlformats.org/officeDocument/2006/relationships/tags" Target="../tags/tag22.xml"/><Relationship Id="rId5" Type="http://schemas.openxmlformats.org/officeDocument/2006/relationships/image" Target="../media/image82.wmf"/><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6.xml"/><Relationship Id="rId1" Type="http://schemas.openxmlformats.org/officeDocument/2006/relationships/tags" Target="../tags/tag23.xml"/><Relationship Id="rId5" Type="http://schemas.openxmlformats.org/officeDocument/2006/relationships/image" Target="../media/image82.wmf"/><Relationship Id="rId4" Type="http://schemas.openxmlformats.org/officeDocument/2006/relationships/image" Target="../media/image8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7.xml"/><Relationship Id="rId1" Type="http://schemas.openxmlformats.org/officeDocument/2006/relationships/tags" Target="../tags/tag2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wm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8.xml"/><Relationship Id="rId1" Type="http://schemas.openxmlformats.org/officeDocument/2006/relationships/tags" Target="../tags/tag25.xml"/><Relationship Id="rId5" Type="http://schemas.openxmlformats.org/officeDocument/2006/relationships/image" Target="../media/image85.jpeg"/><Relationship Id="rId4" Type="http://schemas.openxmlformats.org/officeDocument/2006/relationships/image" Target="../media/image82.wm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8.xml"/><Relationship Id="rId1" Type="http://schemas.openxmlformats.org/officeDocument/2006/relationships/tags" Target="../tags/tag26.xml"/><Relationship Id="rId5" Type="http://schemas.openxmlformats.org/officeDocument/2006/relationships/image" Target="../media/image86.png"/><Relationship Id="rId4" Type="http://schemas.openxmlformats.org/officeDocument/2006/relationships/image" Target="../media/image82.wmf"/></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jpeg"/></Relationships>
</file>

<file path=ppt/slides/_rels/slide46.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slideLayout" Target="../slideLayouts/slideLayout29.xml"/><Relationship Id="rId1" Type="http://schemas.openxmlformats.org/officeDocument/2006/relationships/tags" Target="../tags/tag27.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jpeg"/></Relationships>
</file>

<file path=ppt/slides/_rels/slide4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32.xml"/><Relationship Id="rId1" Type="http://schemas.openxmlformats.org/officeDocument/2006/relationships/tags" Target="../tags/tag28.xml"/><Relationship Id="rId5" Type="http://schemas.openxmlformats.org/officeDocument/2006/relationships/image" Target="../media/image101.jpeg"/><Relationship Id="rId4" Type="http://schemas.openxmlformats.org/officeDocument/2006/relationships/image" Target="../media/image100.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0.xml"/><Relationship Id="rId1" Type="http://schemas.openxmlformats.org/officeDocument/2006/relationships/tags" Target="../tags/tag29.xml"/><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31.xml"/><Relationship Id="rId1" Type="http://schemas.openxmlformats.org/officeDocument/2006/relationships/tags" Target="../tags/tag30.xml"/><Relationship Id="rId5" Type="http://schemas.openxmlformats.org/officeDocument/2006/relationships/image" Target="../media/image105.jpeg"/><Relationship Id="rId4" Type="http://schemas.openxmlformats.org/officeDocument/2006/relationships/image" Target="../media/image104.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3.xml"/><Relationship Id="rId1" Type="http://schemas.openxmlformats.org/officeDocument/2006/relationships/tags" Target="../tags/tag31.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5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4.xml"/><Relationship Id="rId1" Type="http://schemas.openxmlformats.org/officeDocument/2006/relationships/slideLayout" Target="../slideLayouts/slideLayout34.xml"/><Relationship Id="rId4" Type="http://schemas.openxmlformats.org/officeDocument/2006/relationships/image" Target="../media/image110.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5.xml"/><Relationship Id="rId1" Type="http://schemas.openxmlformats.org/officeDocument/2006/relationships/tags" Target="../tags/tag32.xml"/><Relationship Id="rId5" Type="http://schemas.openxmlformats.org/officeDocument/2006/relationships/image" Target="../media/image112.jpeg"/><Relationship Id="rId4" Type="http://schemas.openxmlformats.org/officeDocument/2006/relationships/image" Target="../media/image111.jpeg"/></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36.xml"/><Relationship Id="rId1" Type="http://schemas.openxmlformats.org/officeDocument/2006/relationships/tags" Target="../tags/tag33.xml"/></Relationships>
</file>

<file path=ppt/slides/_rels/slide54.xml.rels><?xml version="1.0" encoding="UTF-8" standalone="yes"?>
<Relationships xmlns="http://schemas.openxmlformats.org/package/2006/relationships"><Relationship Id="rId2" Type="http://schemas.openxmlformats.org/officeDocument/2006/relationships/hyperlink" Target="https://www.dzw.de/neue-fluorid-empfehlungen-fuer-kinderzahnpasten" TargetMode="External"/><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17.jpeg"/><Relationship Id="rId2" Type="http://schemas.openxmlformats.org/officeDocument/2006/relationships/slideLayout" Target="../slideLayouts/slideLayout40.xml"/><Relationship Id="rId1" Type="http://schemas.openxmlformats.org/officeDocument/2006/relationships/tags" Target="../tags/tag3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jpeg"/></Relationships>
</file>

<file path=ppt/slides/_rels/slide56.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37.xml"/><Relationship Id="rId1" Type="http://schemas.openxmlformats.org/officeDocument/2006/relationships/slideLayout" Target="../slideLayouts/slideLayout40.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57.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7.jpeg"/><Relationship Id="rId2" Type="http://schemas.openxmlformats.org/officeDocument/2006/relationships/notesSlide" Target="../notesSlides/notesSlide38.xml"/><Relationship Id="rId1" Type="http://schemas.openxmlformats.org/officeDocument/2006/relationships/slideLayout" Target="../slideLayouts/slideLayout41.xml"/><Relationship Id="rId6" Type="http://schemas.openxmlformats.org/officeDocument/2006/relationships/image" Target="../media/image123.jpeg"/><Relationship Id="rId5" Type="http://schemas.openxmlformats.org/officeDocument/2006/relationships/image" Target="../media/image126.jpeg"/><Relationship Id="rId4" Type="http://schemas.openxmlformats.org/officeDocument/2006/relationships/image" Target="../media/image125.jpeg"/></Relationships>
</file>

<file path=ppt/slides/_rels/slide5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9.xml"/><Relationship Id="rId1" Type="http://schemas.openxmlformats.org/officeDocument/2006/relationships/slideLayout" Target="../slideLayouts/slideLayout42.xml"/><Relationship Id="rId4" Type="http://schemas.openxmlformats.org/officeDocument/2006/relationships/image" Target="../media/image129.jpeg"/></Relationships>
</file>

<file path=ppt/slides/_rels/slide5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40.xml"/><Relationship Id="rId1" Type="http://schemas.openxmlformats.org/officeDocument/2006/relationships/tags" Target="../tags/tag35.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49.xml"/><Relationship Id="rId4" Type="http://schemas.openxmlformats.org/officeDocument/2006/relationships/image" Target="../media/image138.jpeg"/></Relationships>
</file>

<file path=ppt/slides/_rels/slide66.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136.jpeg"/><Relationship Id="rId1" Type="http://schemas.openxmlformats.org/officeDocument/2006/relationships/slideLayout" Target="../slideLayouts/slideLayout49.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6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0.xml"/><Relationship Id="rId1" Type="http://schemas.openxmlformats.org/officeDocument/2006/relationships/slideLayout" Target="../slideLayouts/slideLayout37.xml"/><Relationship Id="rId6" Type="http://schemas.openxmlformats.org/officeDocument/2006/relationships/image" Target="../media/image148.jpeg"/><Relationship Id="rId5" Type="http://schemas.openxmlformats.org/officeDocument/2006/relationships/image" Target="../media/image147.png"/><Relationship Id="rId4" Type="http://schemas.openxmlformats.org/officeDocument/2006/relationships/image" Target="../media/image146.png"/></Relationships>
</file>

<file path=ppt/slides/_rels/slide6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1000"/>
            <a:lum/>
          </a:blip>
          <a:srcRect/>
          <a:stretch>
            <a:fillRect t="-44000" b="-4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477597"/>
      </p:ext>
    </p:extLst>
  </p:cSld>
  <p:clrMapOvr>
    <a:masterClrMapping/>
  </p:clrMapOvr>
  <p:transition advTm="3494">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2370" name="Rectangle 2"/>
          <p:cNvSpPr>
            <a:spLocks noGrp="1" noChangeArrowheads="1"/>
          </p:cNvSpPr>
          <p:nvPr>
            <p:ph type="title"/>
          </p:nvPr>
        </p:nvSpPr>
        <p:spPr>
          <a:xfrm>
            <a:off x="0" y="476672"/>
            <a:ext cx="9144000" cy="838200"/>
          </a:xfrm>
        </p:spPr>
        <p:txBody>
          <a:bodyPr>
            <a:normAutofit fontScale="90000"/>
          </a:bodyPr>
          <a:lstStyle/>
          <a:p>
            <a:pPr algn="ctr">
              <a:defRPr/>
            </a:pPr>
            <a:r>
              <a:rPr lang="hu-HU" sz="4000" b="1" dirty="0" smtClean="0">
                <a:solidFill>
                  <a:schemeClr val="accent5">
                    <a:lumMod val="50000"/>
                  </a:schemeClr>
                </a:solidFill>
                <a:latin typeface="Times New Roman" pitchFamily="18" charset="0"/>
                <a:cs typeface="Times New Roman" pitchFamily="18" charset="0"/>
              </a:rPr>
              <a:t>EXTRAKCIÓ – ELSŐ MARADÓ MOLÁRIS</a:t>
            </a:r>
            <a:endParaRPr lang="hu-HU" sz="4000" b="1" dirty="0">
              <a:solidFill>
                <a:schemeClr val="accent5">
                  <a:lumMod val="50000"/>
                </a:schemeClr>
              </a:solidFill>
              <a:latin typeface="Times New Roman" pitchFamily="18" charset="0"/>
              <a:cs typeface="Times New Roman" pitchFamily="18" charset="0"/>
            </a:endParaRPr>
          </a:p>
        </p:txBody>
      </p:sp>
      <p:sp>
        <p:nvSpPr>
          <p:cNvPr id="442371" name="Rectangle 3"/>
          <p:cNvSpPr>
            <a:spLocks noGrp="1" noChangeArrowheads="1"/>
          </p:cNvSpPr>
          <p:nvPr>
            <p:ph type="body" idx="1"/>
          </p:nvPr>
        </p:nvSpPr>
        <p:spPr>
          <a:xfrm>
            <a:off x="594246" y="2636912"/>
            <a:ext cx="5324475" cy="2519957"/>
          </a:xfrm>
        </p:spPr>
        <p:txBody>
          <a:bodyPr/>
          <a:lstStyle/>
          <a:p>
            <a:pPr>
              <a:lnSpc>
                <a:spcPct val="120000"/>
              </a:lnSpc>
            </a:pPr>
            <a:r>
              <a:rPr lang="hu-HU" sz="2800" b="1" dirty="0" smtClean="0">
                <a:solidFill>
                  <a:schemeClr val="accent5">
                    <a:lumMod val="50000"/>
                  </a:schemeClr>
                </a:solidFill>
              </a:rPr>
              <a:t>KONTRAINDIKÁCIÓ:</a:t>
            </a:r>
          </a:p>
          <a:p>
            <a:pPr>
              <a:lnSpc>
                <a:spcPct val="120000"/>
              </a:lnSpc>
              <a:buFont typeface="Wingdings" pitchFamily="2" charset="2"/>
              <a:buNone/>
            </a:pPr>
            <a:r>
              <a:rPr lang="hu-HU" sz="2800" b="1" dirty="0" smtClean="0">
                <a:solidFill>
                  <a:schemeClr val="accent5">
                    <a:lumMod val="50000"/>
                  </a:schemeClr>
                </a:solidFill>
              </a:rPr>
              <a:t>		- MÉLYHARAPÁS;</a:t>
            </a:r>
          </a:p>
          <a:p>
            <a:pPr>
              <a:lnSpc>
                <a:spcPct val="120000"/>
              </a:lnSpc>
              <a:buFont typeface="Wingdings" pitchFamily="2" charset="2"/>
              <a:buNone/>
            </a:pPr>
            <a:r>
              <a:rPr lang="hu-HU" sz="2800" b="1" dirty="0" smtClean="0">
                <a:solidFill>
                  <a:schemeClr val="accent5">
                    <a:lumMod val="50000"/>
                  </a:schemeClr>
                </a:solidFill>
              </a:rPr>
              <a:t>		- DISZTÁLHARAPÁS;</a:t>
            </a:r>
          </a:p>
          <a:p>
            <a:pPr>
              <a:lnSpc>
                <a:spcPct val="120000"/>
              </a:lnSpc>
              <a:buFont typeface="Wingdings" pitchFamily="2" charset="2"/>
              <a:buNone/>
            </a:pPr>
            <a:r>
              <a:rPr lang="hu-HU" sz="2800" b="1" dirty="0" smtClean="0">
                <a:solidFill>
                  <a:schemeClr val="accent5">
                    <a:lumMod val="50000"/>
                  </a:schemeClr>
                </a:solidFill>
              </a:rPr>
              <a:t>		- M</a:t>
            </a:r>
            <a:r>
              <a:rPr lang="hu-HU" sz="2800" b="1" baseline="-25000" dirty="0" smtClean="0">
                <a:solidFill>
                  <a:schemeClr val="accent5">
                    <a:lumMod val="50000"/>
                  </a:schemeClr>
                </a:solidFill>
              </a:rPr>
              <a:t>2 </a:t>
            </a:r>
            <a:r>
              <a:rPr lang="hu-HU" sz="2800" b="1" dirty="0" smtClean="0">
                <a:solidFill>
                  <a:schemeClr val="accent5">
                    <a:lumMod val="50000"/>
                  </a:schemeClr>
                </a:solidFill>
              </a:rPr>
              <a:t> CSÍRAHIÁNYA</a:t>
            </a:r>
            <a:endParaRPr lang="hu-HU" sz="2800" dirty="0" smtClean="0">
              <a:solidFill>
                <a:schemeClr val="accent5">
                  <a:lumMod val="50000"/>
                </a:schemeClr>
              </a:solidFill>
            </a:endParaRPr>
          </a:p>
        </p:txBody>
      </p:sp>
      <p:pic>
        <p:nvPicPr>
          <p:cNvPr id="442373" name="Picture 5" descr="klasseII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425" y="4508500"/>
            <a:ext cx="215265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2375" name="Picture 7" descr="1odontalgic-thum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1556792"/>
            <a:ext cx="124618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nodeType="clickEffect">
                                  <p:stCondLst>
                                    <p:cond delay="0"/>
                                  </p:stCondLst>
                                  <p:childTnLst>
                                    <p:set>
                                      <p:cBhvr>
                                        <p:cTn id="6" dur="1" fill="hold">
                                          <p:stCondLst>
                                            <p:cond delay="0"/>
                                          </p:stCondLst>
                                        </p:cTn>
                                        <p:tgtEl>
                                          <p:spTgt spid="442370"/>
                                        </p:tgtEl>
                                        <p:attrNameLst>
                                          <p:attrName>style.visibility</p:attrName>
                                        </p:attrNameLst>
                                      </p:cBhvr>
                                      <p:to>
                                        <p:strVal val="visible"/>
                                      </p:to>
                                    </p:set>
                                    <p:animEffect transition="in" filter="slide(fromTop)">
                                      <p:cBhvr>
                                        <p:cTn id="7" dur="500"/>
                                        <p:tgtEl>
                                          <p:spTgt spid="442370"/>
                                        </p:tgtEl>
                                      </p:cBhvr>
                                    </p:animEffect>
                                  </p:childTnLst>
                                </p:cTn>
                              </p:par>
                              <p:par>
                                <p:cTn id="8" presetID="2" presetClass="entr" presetSubtype="3" fill="hold" nodeType="withEffect">
                                  <p:stCondLst>
                                    <p:cond delay="0"/>
                                  </p:stCondLst>
                                  <p:childTnLst>
                                    <p:set>
                                      <p:cBhvr>
                                        <p:cTn id="9" dur="1" fill="hold">
                                          <p:stCondLst>
                                            <p:cond delay="0"/>
                                          </p:stCondLst>
                                        </p:cTn>
                                        <p:tgtEl>
                                          <p:spTgt spid="442375"/>
                                        </p:tgtEl>
                                        <p:attrNameLst>
                                          <p:attrName>style.visibility</p:attrName>
                                        </p:attrNameLst>
                                      </p:cBhvr>
                                      <p:to>
                                        <p:strVal val="visible"/>
                                      </p:to>
                                    </p:set>
                                    <p:anim calcmode="lin" valueType="num">
                                      <p:cBhvr additive="base">
                                        <p:cTn id="10" dur="500" fill="hold"/>
                                        <p:tgtEl>
                                          <p:spTgt spid="442375"/>
                                        </p:tgtEl>
                                        <p:attrNameLst>
                                          <p:attrName>ppt_x</p:attrName>
                                        </p:attrNameLst>
                                      </p:cBhvr>
                                      <p:tavLst>
                                        <p:tav tm="0">
                                          <p:val>
                                            <p:strVal val="1+#ppt_w/2"/>
                                          </p:val>
                                        </p:tav>
                                        <p:tav tm="100000">
                                          <p:val>
                                            <p:strVal val="#ppt_x"/>
                                          </p:val>
                                        </p:tav>
                                      </p:tavLst>
                                    </p:anim>
                                    <p:anim calcmode="lin" valueType="num">
                                      <p:cBhvr additive="base">
                                        <p:cTn id="11" dur="500" fill="hold"/>
                                        <p:tgtEl>
                                          <p:spTgt spid="442375"/>
                                        </p:tgtEl>
                                        <p:attrNameLst>
                                          <p:attrName>ppt_y</p:attrName>
                                        </p:attrNameLst>
                                      </p:cBhvr>
                                      <p:tavLst>
                                        <p:tav tm="0">
                                          <p:val>
                                            <p:strVal val="0-#ppt_h/2"/>
                                          </p:val>
                                        </p:tav>
                                        <p:tav tm="100000">
                                          <p:val>
                                            <p:strVal val="#ppt_y"/>
                                          </p:val>
                                        </p:tav>
                                      </p:tavLst>
                                    </p:anim>
                                  </p:childTnLst>
                                </p:cTn>
                              </p:par>
                            </p:childTnLst>
                          </p:cTn>
                        </p:par>
                        <p:par>
                          <p:cTn id="12" fill="hold" nodeType="afterGroup">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442371">
                                            <p:txEl>
                                              <p:pRg st="0" end="0"/>
                                            </p:txEl>
                                          </p:spTgt>
                                        </p:tgtEl>
                                        <p:attrNameLst>
                                          <p:attrName>style.visibility</p:attrName>
                                        </p:attrNameLst>
                                      </p:cBhvr>
                                      <p:to>
                                        <p:strVal val="visible"/>
                                      </p:to>
                                    </p:set>
                                    <p:anim calcmode="lin" valueType="num">
                                      <p:cBhvr additive="base">
                                        <p:cTn id="15" dur="500" fill="hold"/>
                                        <p:tgtEl>
                                          <p:spTgt spid="442371">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42371">
                                            <p:txEl>
                                              <p:pRg st="0" end="0"/>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442371">
                                            <p:txEl>
                                              <p:pRg st="1" end="1"/>
                                            </p:txEl>
                                          </p:spTgt>
                                        </p:tgtEl>
                                        <p:attrNameLst>
                                          <p:attrName>style.visibility</p:attrName>
                                        </p:attrNameLst>
                                      </p:cBhvr>
                                      <p:to>
                                        <p:strVal val="visible"/>
                                      </p:to>
                                    </p:set>
                                    <p:anim calcmode="lin" valueType="num">
                                      <p:cBhvr additive="base">
                                        <p:cTn id="20" dur="500" fill="hold"/>
                                        <p:tgtEl>
                                          <p:spTgt spid="442371">
                                            <p:txEl>
                                              <p:pRg st="1" end="1"/>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442371">
                                            <p:txEl>
                                              <p:pRg st="1" end="1"/>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1500"/>
                            </p:stCondLst>
                            <p:childTnLst>
                              <p:par>
                                <p:cTn id="23" presetID="2" presetClass="entr" presetSubtype="8" fill="hold" grpId="0" nodeType="afterEffect">
                                  <p:stCondLst>
                                    <p:cond delay="0"/>
                                  </p:stCondLst>
                                  <p:childTnLst>
                                    <p:set>
                                      <p:cBhvr>
                                        <p:cTn id="24" dur="1" fill="hold">
                                          <p:stCondLst>
                                            <p:cond delay="0"/>
                                          </p:stCondLst>
                                        </p:cTn>
                                        <p:tgtEl>
                                          <p:spTgt spid="442371">
                                            <p:txEl>
                                              <p:pRg st="2" end="2"/>
                                            </p:txEl>
                                          </p:spTgt>
                                        </p:tgtEl>
                                        <p:attrNameLst>
                                          <p:attrName>style.visibility</p:attrName>
                                        </p:attrNameLst>
                                      </p:cBhvr>
                                      <p:to>
                                        <p:strVal val="visible"/>
                                      </p:to>
                                    </p:set>
                                    <p:anim calcmode="lin" valueType="num">
                                      <p:cBhvr additive="base">
                                        <p:cTn id="25" dur="500" fill="hold"/>
                                        <p:tgtEl>
                                          <p:spTgt spid="442371">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42371">
                                            <p:txEl>
                                              <p:pRg st="2" end="2"/>
                                            </p:txEl>
                                          </p:spTgt>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2" presetClass="entr" presetSubtype="8" fill="hold" grpId="0" nodeType="afterEffect">
                                  <p:stCondLst>
                                    <p:cond delay="0"/>
                                  </p:stCondLst>
                                  <p:childTnLst>
                                    <p:set>
                                      <p:cBhvr>
                                        <p:cTn id="29" dur="1" fill="hold">
                                          <p:stCondLst>
                                            <p:cond delay="0"/>
                                          </p:stCondLst>
                                        </p:cTn>
                                        <p:tgtEl>
                                          <p:spTgt spid="442371">
                                            <p:txEl>
                                              <p:pRg st="3" end="3"/>
                                            </p:txEl>
                                          </p:spTgt>
                                        </p:tgtEl>
                                        <p:attrNameLst>
                                          <p:attrName>style.visibility</p:attrName>
                                        </p:attrNameLst>
                                      </p:cBhvr>
                                      <p:to>
                                        <p:strVal val="visible"/>
                                      </p:to>
                                    </p:set>
                                    <p:anim calcmode="lin" valueType="num">
                                      <p:cBhvr additive="base">
                                        <p:cTn id="30" dur="500" fill="hold"/>
                                        <p:tgtEl>
                                          <p:spTgt spid="442371">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442371">
                                            <p:txEl>
                                              <p:pRg st="3" end="3"/>
                                            </p:txEl>
                                          </p:spTgt>
                                        </p:tgtEl>
                                        <p:attrNameLst>
                                          <p:attrName>ppt_y</p:attrName>
                                        </p:attrNameLst>
                                      </p:cBhvr>
                                      <p:tavLst>
                                        <p:tav tm="0">
                                          <p:val>
                                            <p:strVal val="#ppt_y"/>
                                          </p:val>
                                        </p:tav>
                                        <p:tav tm="100000">
                                          <p:val>
                                            <p:strVal val="#ppt_y"/>
                                          </p:val>
                                        </p:tav>
                                      </p:tavLst>
                                    </p:anim>
                                  </p:childTnLst>
                                </p:cTn>
                              </p:par>
                              <p:par>
                                <p:cTn id="32" presetID="16" presetClass="entr" presetSubtype="26" fill="hold" nodeType="withEffect">
                                  <p:stCondLst>
                                    <p:cond delay="0"/>
                                  </p:stCondLst>
                                  <p:childTnLst>
                                    <p:set>
                                      <p:cBhvr>
                                        <p:cTn id="33" dur="1" fill="hold">
                                          <p:stCondLst>
                                            <p:cond delay="0"/>
                                          </p:stCondLst>
                                        </p:cTn>
                                        <p:tgtEl>
                                          <p:spTgt spid="442373"/>
                                        </p:tgtEl>
                                        <p:attrNameLst>
                                          <p:attrName>style.visibility</p:attrName>
                                        </p:attrNameLst>
                                      </p:cBhvr>
                                      <p:to>
                                        <p:strVal val="visible"/>
                                      </p:to>
                                    </p:set>
                                    <p:animEffect transition="in" filter="barn(inHorizontal)">
                                      <p:cBhvr>
                                        <p:cTn id="34" dur="500"/>
                                        <p:tgtEl>
                                          <p:spTgt spid="442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1" grpId="0" build="p"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323528" y="1628800"/>
            <a:ext cx="8424936" cy="4032448"/>
          </a:xfrm>
          <a:prstGeom prst="rect">
            <a:avLst/>
          </a:prstGeom>
          <a:noFill/>
        </p:spPr>
        <p:txBody>
          <a:bodyPr vert="horz" lIns="91440" tIns="45720" rIns="91440" bIns="45720" rtlCol="0">
            <a:normAutofit fontScale="92500"/>
          </a:bodyPr>
          <a:lstStyle/>
          <a:p>
            <a:pPr marL="342900" indent="-342900" fontAlgn="auto">
              <a:spcBef>
                <a:spcPct val="20000"/>
              </a:spcBef>
              <a:spcAft>
                <a:spcPts val="0"/>
              </a:spcAft>
              <a:buFont typeface="Wingdings" pitchFamily="2" charset="2"/>
              <a:buChar char="q"/>
              <a:defRPr/>
            </a:pPr>
            <a:r>
              <a:rPr lang="hu-HU" sz="2400" b="1" dirty="0" smtClean="0">
                <a:solidFill>
                  <a:srgbClr val="002060"/>
                </a:solidFill>
                <a:latin typeface="Times New Roman" pitchFamily="18" charset="0"/>
                <a:cs typeface="Times New Roman" pitchFamily="18" charset="0"/>
              </a:rPr>
              <a:t>Egészségügyi Világszervezet (WHO)</a:t>
            </a:r>
            <a:r>
              <a:rPr lang="hu-HU" sz="2400" dirty="0" smtClean="0">
                <a:solidFill>
                  <a:srgbClr val="002060"/>
                </a:solidFill>
                <a:latin typeface="Times New Roman" pitchFamily="18" charset="0"/>
                <a:cs typeface="Times New Roman" pitchFamily="18" charset="0"/>
              </a:rPr>
              <a:t>: </a:t>
            </a:r>
          </a:p>
          <a:p>
            <a:pPr marL="342900" indent="-342900" fontAlgn="auto">
              <a:spcBef>
                <a:spcPct val="20000"/>
              </a:spcBef>
              <a:spcAft>
                <a:spcPts val="0"/>
              </a:spcAft>
              <a:defRPr/>
            </a:pPr>
            <a:r>
              <a:rPr lang="hu-HU" sz="2400" b="1" i="1" dirty="0" smtClean="0">
                <a:solidFill>
                  <a:srgbClr val="002060"/>
                </a:solidFill>
                <a:latin typeface="Times New Roman" pitchFamily="18" charset="0"/>
                <a:cs typeface="Times New Roman" pitchFamily="18" charset="0"/>
              </a:rPr>
              <a:t>EGÉSZSÉG =</a:t>
            </a:r>
            <a:r>
              <a:rPr lang="hu-HU" sz="2400" dirty="0" smtClean="0">
                <a:solidFill>
                  <a:srgbClr val="002060"/>
                </a:solidFill>
                <a:latin typeface="Times New Roman" pitchFamily="18" charset="0"/>
                <a:cs typeface="Times New Roman" pitchFamily="18" charset="0"/>
              </a:rPr>
              <a:t> </a:t>
            </a:r>
            <a:r>
              <a:rPr lang="hu-HU" sz="2400" i="1" dirty="0" smtClean="0">
                <a:solidFill>
                  <a:srgbClr val="002060"/>
                </a:solidFill>
                <a:latin typeface="Times New Roman" pitchFamily="18" charset="0"/>
                <a:cs typeface="Times New Roman" pitchFamily="18" charset="0"/>
              </a:rPr>
              <a:t>nem csupán a betegség hiánya, hanem a teljes testi, lelki és szociális jólét állapota.</a:t>
            </a:r>
          </a:p>
          <a:p>
            <a:pPr marL="342900" indent="-342900" fontAlgn="auto">
              <a:spcBef>
                <a:spcPct val="20000"/>
              </a:spcBef>
              <a:spcAft>
                <a:spcPts val="0"/>
              </a:spcAft>
              <a:buFont typeface="Wingdings" pitchFamily="2" charset="2"/>
              <a:buChar char="Ø"/>
              <a:defRPr/>
            </a:pPr>
            <a:r>
              <a:rPr lang="hu-HU" sz="2400" dirty="0" smtClean="0">
                <a:solidFill>
                  <a:srgbClr val="002060"/>
                </a:solidFill>
                <a:latin typeface="Times New Roman" pitchFamily="18" charset="0"/>
                <a:cs typeface="Times New Roman" pitchFamily="18" charset="0"/>
              </a:rPr>
              <a:t>Fizikai  állapot;</a:t>
            </a:r>
          </a:p>
          <a:p>
            <a:pPr marL="342900" indent="-342900" fontAlgn="auto">
              <a:spcBef>
                <a:spcPct val="20000"/>
              </a:spcBef>
              <a:spcAft>
                <a:spcPts val="0"/>
              </a:spcAft>
              <a:buFont typeface="Wingdings" pitchFamily="2" charset="2"/>
              <a:buChar char="Ø"/>
              <a:defRPr/>
            </a:pPr>
            <a:r>
              <a:rPr lang="hu-HU" sz="2400" dirty="0" smtClean="0">
                <a:solidFill>
                  <a:srgbClr val="002060"/>
                </a:solidFill>
                <a:latin typeface="Times New Roman" pitchFamily="18" charset="0"/>
                <a:cs typeface="Times New Roman" pitchFamily="18" charset="0"/>
              </a:rPr>
              <a:t>Szubjektív tényezők;</a:t>
            </a:r>
          </a:p>
          <a:p>
            <a:pPr marL="342900" indent="-342900" fontAlgn="auto">
              <a:spcBef>
                <a:spcPct val="20000"/>
              </a:spcBef>
              <a:spcAft>
                <a:spcPts val="0"/>
              </a:spcAft>
              <a:buFont typeface="Wingdings" pitchFamily="2" charset="2"/>
              <a:buChar char="Ø"/>
              <a:defRPr/>
            </a:pPr>
            <a:r>
              <a:rPr lang="hu-HU" sz="2400" dirty="0" smtClean="0">
                <a:solidFill>
                  <a:srgbClr val="002060"/>
                </a:solidFill>
                <a:latin typeface="Times New Roman" pitchFamily="18" charset="0"/>
                <a:cs typeface="Times New Roman" pitchFamily="18" charset="0"/>
              </a:rPr>
              <a:t>Fokozatok és célok:</a:t>
            </a:r>
          </a:p>
          <a:p>
            <a:pPr marL="800100" lvl="1" indent="-342900" fontAlgn="auto">
              <a:spcBef>
                <a:spcPct val="20000"/>
              </a:spcBef>
              <a:spcAft>
                <a:spcPts val="0"/>
              </a:spcAft>
              <a:buFont typeface="Wingdings" pitchFamily="2" charset="2"/>
              <a:buChar char="ü"/>
              <a:defRPr/>
            </a:pPr>
            <a:r>
              <a:rPr lang="hu-HU" sz="2400" b="1" i="1" dirty="0" smtClean="0">
                <a:solidFill>
                  <a:srgbClr val="002060"/>
                </a:solidFill>
                <a:latin typeface="Times New Roman" pitchFamily="18" charset="0"/>
                <a:cs typeface="Times New Roman" pitchFamily="18" charset="0"/>
              </a:rPr>
              <a:t>Primer:</a:t>
            </a:r>
            <a:r>
              <a:rPr lang="hu-HU" sz="2400" dirty="0" smtClean="0">
                <a:solidFill>
                  <a:srgbClr val="002060"/>
                </a:solidFill>
                <a:latin typeface="Times New Roman" pitchFamily="18" charset="0"/>
                <a:cs typeface="Times New Roman" pitchFamily="18" charset="0"/>
              </a:rPr>
              <a:t>  a megbetegedések kialakulásának meggátlása, ill. visszafordítása;</a:t>
            </a:r>
          </a:p>
          <a:p>
            <a:pPr marL="800100" lvl="1" indent="-342900" fontAlgn="auto">
              <a:spcBef>
                <a:spcPct val="20000"/>
              </a:spcBef>
              <a:spcAft>
                <a:spcPts val="0"/>
              </a:spcAft>
              <a:buFont typeface="Wingdings" pitchFamily="2" charset="2"/>
              <a:buChar char="ü"/>
              <a:defRPr/>
            </a:pPr>
            <a:r>
              <a:rPr lang="hu-HU" sz="2400" b="1" i="1" dirty="0" smtClean="0">
                <a:solidFill>
                  <a:srgbClr val="002060"/>
                </a:solidFill>
                <a:latin typeface="Times New Roman" pitchFamily="18" charset="0"/>
                <a:cs typeface="Times New Roman" pitchFamily="18" charset="0"/>
              </a:rPr>
              <a:t>Szekunder: </a:t>
            </a:r>
            <a:r>
              <a:rPr lang="hu-HU" sz="2400" dirty="0" smtClean="0">
                <a:solidFill>
                  <a:srgbClr val="002060"/>
                </a:solidFill>
                <a:latin typeface="Times New Roman" pitchFamily="18" charset="0"/>
                <a:cs typeface="Times New Roman" pitchFamily="18" charset="0"/>
              </a:rPr>
              <a:t>a betegségek korai felismerése és gyógyítása;</a:t>
            </a:r>
          </a:p>
          <a:p>
            <a:pPr marL="800100" lvl="1" indent="-342900" fontAlgn="auto">
              <a:spcBef>
                <a:spcPct val="20000"/>
              </a:spcBef>
              <a:spcAft>
                <a:spcPts val="0"/>
              </a:spcAft>
              <a:buFont typeface="Wingdings" pitchFamily="2" charset="2"/>
              <a:buChar char="ü"/>
              <a:defRPr/>
            </a:pPr>
            <a:r>
              <a:rPr lang="hu-HU" sz="2400" b="1" i="1" dirty="0" smtClean="0">
                <a:solidFill>
                  <a:srgbClr val="002060"/>
                </a:solidFill>
                <a:latin typeface="Times New Roman" pitchFamily="18" charset="0"/>
                <a:cs typeface="Times New Roman" pitchFamily="18" charset="0"/>
              </a:rPr>
              <a:t>Tercier: </a:t>
            </a:r>
            <a:r>
              <a:rPr lang="hu-HU" sz="2400" dirty="0" smtClean="0">
                <a:solidFill>
                  <a:srgbClr val="002060"/>
                </a:solidFill>
                <a:latin typeface="Times New Roman" pitchFamily="18" charset="0"/>
                <a:cs typeface="Times New Roman" pitchFamily="18" charset="0"/>
              </a:rPr>
              <a:t>az elveszett szövetek pótlása, betegek rehabilitációja.</a:t>
            </a:r>
          </a:p>
          <a:p>
            <a:pPr marL="800100" lvl="1" indent="-342900" fontAlgn="auto">
              <a:spcBef>
                <a:spcPct val="20000"/>
              </a:spcBef>
              <a:spcAft>
                <a:spcPts val="0"/>
              </a:spcAft>
              <a:buFont typeface="Wingdings" pitchFamily="2" charset="2"/>
              <a:buChar char="ü"/>
              <a:defRPr/>
            </a:pPr>
            <a:endParaRPr lang="hu-HU" sz="2400" dirty="0" smtClean="0">
              <a:solidFill>
                <a:schemeClr val="accent4">
                  <a:lumMod val="75000"/>
                </a:schemeClr>
              </a:solidFill>
              <a:latin typeface="Times New Roman" pitchFamily="18" charset="0"/>
              <a:cs typeface="Times New Roman" pitchFamily="18" charset="0"/>
            </a:endParaRPr>
          </a:p>
          <a:p>
            <a:pPr marL="800100" lvl="1" indent="-342900" fontAlgn="auto">
              <a:spcBef>
                <a:spcPct val="20000"/>
              </a:spcBef>
              <a:spcAft>
                <a:spcPts val="0"/>
              </a:spcAft>
              <a:buFont typeface="Wingdings" pitchFamily="2" charset="2"/>
              <a:buChar char="ü"/>
              <a:defRPr/>
            </a:pPr>
            <a:endParaRPr lang="hu-HU" sz="2400" dirty="0" smtClean="0">
              <a:solidFill>
                <a:schemeClr val="accent4">
                  <a:lumMod val="75000"/>
                </a:schemeClr>
              </a:solidFill>
              <a:latin typeface="Times New Roman" pitchFamily="18" charset="0"/>
              <a:cs typeface="Times New Roman" pitchFamily="18" charset="0"/>
            </a:endParaRPr>
          </a:p>
        </p:txBody>
      </p:sp>
      <p:sp>
        <p:nvSpPr>
          <p:cNvPr id="5" name="Rectangle 2"/>
          <p:cNvSpPr>
            <a:spLocks noGrp="1" noChangeArrowheads="1"/>
          </p:cNvSpPr>
          <p:nvPr>
            <p:ph type="title"/>
          </p:nvPr>
        </p:nvSpPr>
        <p:spPr>
          <a:xfrm>
            <a:off x="1331640" y="548680"/>
            <a:ext cx="6696744" cy="719138"/>
          </a:xfrm>
          <a:noFill/>
        </p:spPr>
        <p:txBody>
          <a:bodyPr>
            <a:normAutofit/>
          </a:bodyPr>
          <a:lstStyle/>
          <a:p>
            <a:pPr algn="ctr"/>
            <a:r>
              <a:rPr lang="hu-HU" sz="4000" b="1" dirty="0" smtClean="0">
                <a:solidFill>
                  <a:schemeClr val="accent4">
                    <a:lumMod val="50000"/>
                  </a:schemeClr>
                </a:solidFill>
                <a:latin typeface="Times New Roman" pitchFamily="18" charset="0"/>
              </a:rPr>
              <a:t>EGÉSZSÉG ÉS PREVENCIÓ</a:t>
            </a:r>
          </a:p>
        </p:txBody>
      </p:sp>
      <p:sp>
        <p:nvSpPr>
          <p:cNvPr id="111618" name="AutoShape 2" descr="data:image/jpeg;base64,/9j/4AAQSkZJRgABAQAAAQABAAD/2wCEAAkGBhQSERQUExQTFBUVGBoYGRgXFBcdIBcdHiEgICIaIB4gJykfGx4jJR8eJDsgJTMpLCwtGB4xNTwqNTIsMCkBCQoKDQwOGQ8PGC4kHyQ1LDUsNTIzNS81NS4yLSwvMio1NS8vMiovNDUsLCw1LTUpKjU1LS81LC4tKi0xKSksLf/AABEIAGUAYQMBIgACEQEDEQH/xAAcAAEAAgMBAQEAAAAAAAAAAAAABgcDBAUCAQj/xAA2EAACAgEDAgUCAwcDBQAAAAABAgMRBAASIQUxBhMiMkFRYQcUcRUjM0KBkaEkotIWJVKSwf/EABkBAAMBAQEAAAAAAAAAAAAAAAACAwQBBf/EACsRAAEDAwIFAwQDAAAAAAAAAAEAAhEDEiEEMUFRYXHwEyKRBYGh4UKx8f/aAAwDAQACEQMRAD8AvHTTTQhaPUep+XSqpkkYEqgIHA7sxPCqOLP34BPGo/F4yYOPMCeWb9SghAALLea5BdQP5lQAk1et/rDkTGSIW8cZEtraFPdsP8wbubUNV8g2NYsHGgUxs2IytwiMFMoAPIphdJ9zVV8adls+5cM8EXxFjzyKi5EisVsbTSkcm+Rz+o441uxYm43HmSHiwAYmH0v22Rf31HerYWHLlSsQZpABvE0hWFALW+R6hatwLG5W7ajniLOnxc6FMOJy88Sq0kUG2FIwzkAKqs7uLY2WA5Xjk6ap6cC2fPOSBPFWUVyE53RSj6MpjP8A7AsP6UNfU67H5gjkuKRjSrJxv7+xvax4ugb+2qdz+vdWxTDNIZbnySixy7FjMYHG8NbIzCzxW2jd9jPE8X4ufHJjeTJJIV/gkLzRA3KxO30k3dg8WNQuaDBKq2m9wLgCQNzyU301q9KikWCJZiGlCKHK9iwAsj7Xra0ymmmmmhCaaaaEJpppoQo14l8LefvcKjsaIBFN2CsgbsAyji+zAH9NOKPO9K+VIyhdtGeOEfTsgZrr6N/bUx010GNwhQxzkYe6QYELAi2aOUu9i7Z2cBiKrtfY3ri5PjvqRVNuKkRcWocAGqsm3dU4HNk18anPX0xnj2ZTosbcEPLsDXxtPI3A3W02Deo5+xMJpfNiE7ggIFhgGygb92z/ACWvVWVAz+APf/UpbPFRKX811OEPkSQPCkyoyjnYWfyw7Klq22w3u7H+Wr1NvA/gjEw2llgfzpWJjeQkHZRFxIBwig81yb7k1xkx+ggx7Ew1VRYAyJdwH32qWBB/UaxeIYZ8XAlk/MrCY1BRYoUSMNfC025juJAqxd/GlLnVCBA+AEw9oiVL9NRPwv43ExWHI2pOaAK3skPfi/Yx77Cf0J1LNcex1N1rhBXAQchNNNNIuppppoQmmmmhC4fTOo5OTFHKiwwo43APukaj2sKVUH6gEj76zno7tzLkSv39CbY1/wBvr/ux1Es3Lj6ckpysjKeIZBjhjjNABkEoQ7aY1bCyeyj+u34d/Ef81PHCmLKiNxvkdT/KxHClu+35I76o1jiJA88K5IVadR8cTtk+Zjj8vTIBH6ZCWU9mYjcxYmq+4rV64uTI0EbbLkZFJUnbRNXfHH6Vqmur9aZ80yxYOMjrOIhI3msfS5VXVLVA/pDA0fjvqVdN8T5rYHUnmceZFjSSRMqKpUhHN8cGiB30DSVqYL3nl8HZbNTqaFUMbSZbAz1KsCJpCDuCIQfglrFD9K5v69tQH8V4shenkme97wqUSJQpIYNYu37qOL7ahoiyJZfKycqfeyLJ6sjy+GvuCUUg19OdSvxbF/2TDVb98Iu91gBvUD8g1d9q1qZQDajJcD7gMd1gLsFQzwz11CwSTapIoK3tdieDfwa+PqONW90zqDxIhZ2nhdwm+reNmNBTX8RNx2hgNwFbt3LaofFyBII45UBMjSr7ewU+nj5G0Ht8kanv4d/mZXxY1m34Z3ZA8xSWHlkKFU2DRZ9x3X7eNbNeBUbeDtzwf3vwSsxhW7ppprxVZNNNNCE0vTXM8S5/k4szjbuCNtDAkMxFBaHuJPFfOgmMoUYzunR9UaTyJk/cZayXtLK1wKm3gi+5Ng/TXQ8PeBzimOshmWMltvloN97uC3LUu/iq9ou+br/Hx5XwMlMc5LP5mGeGYSbdxRr2G/avxrP4R6BlLkq8n7QGzITaJPPKtGdgN7jtA5fv22/cabTu9WiHlwHTzsptdIBhWA3hDFumZq8zzdplIpwxcGxTUGJNXXx21lw3wUWdkkiZVS5iZvM2oAb3WTS+7+x1V/ivwLJNkZ8n5WWWR5j5R8pSGUxothjQ4O497tdSPo/hXIGHnR/lDA02I8aKXgtnKsALViPkctXf9av6bCy6/OMeck0mdl3F/EDpZPpkVjV+nHl/4Vrj/iP1NZsXDeG9kkrValSKRwQQarmxzrTwfAeQMiNhBsQRFXLyR+4MCOFL8VfP1rXvxz0pkxcCJ9qnz5eN3wyyEC65NEavRZRFZlhJz5+UribTKifRwjur+hwVJU8Hvxx/kH6fOvfWWOH+UXGcxNFA5QhyPc6mj/59va1jjXCXp/lmJIyWeESEV6SwO4FrYgLW8fPN8d9dPAyaxpFmBkd1RWJiY+UyIqqGPNkld+4GuWPGp/XtYGsDI95jY5Ax51hZnENaQCrx8O9YGVixTgUJFBqwaPz2++ulqvPwuz1hjGNscK7M0btRLNtDMrbeFPuI+yH7asPXn0qjajQ5pWtjrmgppppqiZNVv+JHX2d2xIt7kKpIjKj953pmNkUNppe+6j9DMfFHV3xoN8aozkhQHcKOfkkn/As6oPIwMozSSF/NYOdq7qEZPI9dEPfF37qN3esWsqhrbLoJ/pZ6zw0RKsbwnkNjwZ4Rv3seKJFLer1KZ+T2sbvjtWvPRMnqbkNNmThSntSLD3FyAQBcfFD1EngDudYfw8dp8jIWUNufEVGLUC3qe+F4ABYgVriHLlyFwBihVln2qzEAF90ZvcL5jQc7V5IX662/S23UIIG2Tyzuu0z7Gwu317xHlRogjyJ5Cc5oT5YhZmX8uH2AhADTWbodz9q8dZ8SZCNhqWy5N2GsjrG21mfdRLbaFnt3r6fOtDqqYmDkpjz5OTk3IskuwQKuO7AJusDch280DYUX889zxngYmFjx5E8mQVWo4njMbsl0Rt3LW2xdXXA1YPZdAyAei0Gm8AFwidlo+IvE0/8AoBEcimxi8iJLTWSlB2vuo3Dk3z8869eO5T+zOmyMzKy7W9RLNZiK8sLthffm9Q6DqTI7eRKMiOVQQ7xonmqzs4ZgSTuDl1sbeVYcVrb8YdcyJceCGWKIJAwQS45JiZtg9A5JBU2vNqdhr41r0jH3Uy5sZ6bTjr89gkq2iQ0yoniSSShWJN7ArEjuW7X9Pn9dSPGz3G7ycdgI2A9Mm5TdW9tyxs9qNAXxqMSUeDXJAFnuTwPvrof9K5ZlIDynZXlutjfSoTGu4qt+oWxv2HvVa8r65pA2te94yNs8IEn9rGKV5JkDHFTrwJPKvUIbIcMrKRuAVBsJZgvfduUermgSPnVxA6/O/gKWLCyWklaVlbiwNzg9+UHJX3Di63/11+gOn5cckatEQyFV219CAR+nBHH31DSBradoMq9CLYBlbOmmmtautTLgSUMjpuAo2V+Tft+4/wDuoL1LpQinPpDKa8qTY1QFSrDcFBcSMf5vaVX4rmxdK1M0aZeKhbkJrjbbwVWN4YijmhEiR42+MNuigJaSwd0asBalD5Z9QsgkCtaPgVcePLxXEaoWLRoweQrZjL+lW4Q7R9Bw/HetWP1rw4JwRuItlar7MpDKwI5VgQCCO1a4fUPBE8iRKJgPKPFO6kgsrGyOS1rus3yB99KzS0qYAZIjqfzz+66Xk7x8KL+MPCKZvVGXFycbzGVDPE0p8xaNMyqFI4TadpI5F/PM38T+AYc3CTEdpESPbtZCAfSK+RXOq56F4b6l+4T8qsP5aR5pJnRS00zh0etrW603DGqpRVDUqk8X5eN6XxlcN7CrzA2ATVFCqjj5bm61cU2tJI4p6lepUa1jjhuy15vwiSDFijilnk8pn5PlbxHLXmKlrQPF8UeXAI3EH5k9B6Xio/5mYSR2i7POd/MbZYPlR0PMs2KDcURXxCsDxoRlYeR5sk082+XJCZFosTBgITGSETZa8n5W/prodX6LE7Qx4MJiSJxIzFwxdgq7CW5WxQ9u/wCbo6u1zosLsdFCOIXL6f4KEimaMvjbJDsE8P7xQptS/Is7SPr3v5GtvK8MZzlv9Qjozbr3FCSO1bUtR80DR+98yvp3RncsZ3MrNJvLW6ndQHBBscADvXAoD4lGB4Nj2gkzqar+O7f7XsDt/k68HU6DUueajHtzsCNvvuqBmmOHtM8wVWXQfw2lRxtLuAwYlVUhe5KlmbceQB7TwdWp4c8NNjgbpnJG6lsbQGNkdrPYfpXFAm+1iY3loFBLACgTV1/QDWbWihpCwh9R0ujsPPIUTSph1zQmmmmtydNNNNCE0000ITXwjX3TQhcoeFcUFmTHhjZzbMkSKXPPLECz3Pf669r0GMGx9boqpvt9tfNNdDiELdXDjBsIgI+do1m001xCaaaaEJpppoQv/9k="/>
          <p:cNvSpPr>
            <a:spLocks noChangeAspect="1" noChangeArrowheads="1"/>
          </p:cNvSpPr>
          <p:nvPr/>
        </p:nvSpPr>
        <p:spPr bwMode="auto">
          <a:xfrm>
            <a:off x="76200" y="-468313"/>
            <a:ext cx="923925" cy="962026"/>
          </a:xfrm>
          <a:prstGeom prst="rect">
            <a:avLst/>
          </a:prstGeom>
          <a:noFill/>
        </p:spPr>
        <p:txBody>
          <a:bodyPr vert="horz" wrap="square" lIns="91440" tIns="45720" rIns="91440" bIns="45720" numCol="1" anchor="t" anchorCtr="0" compatLnSpc="1">
            <a:prstTxWarp prst="textNoShape">
              <a:avLst/>
            </a:prstTxWarp>
          </a:bodyPr>
          <a:lstStyle/>
          <a:p>
            <a:endParaRPr lang="hu-HU">
              <a:solidFill>
                <a:prstClr val="black"/>
              </a:solidFill>
              <a:latin typeface="Arial" charset="0"/>
              <a:cs typeface="Arial" charset="0"/>
            </a:endParaRPr>
          </a:p>
        </p:txBody>
      </p:sp>
      <p:sp>
        <p:nvSpPr>
          <p:cNvPr id="111620" name="AutoShape 4" descr="data:image/jpeg;base64,/9j/4AAQSkZJRgABAQAAAQABAAD/2wCEAAkGBhQSERQUExQTFBUVGBoYGRgXFBcdIBcdHiEgICIaIB4gJykfGx4jJR8eJDsgJTMpLCwtGB4xNTwqNTIsMCkBCQoKDQwOGQ8PGC4kHyQ1LDUsNTIzNS81NS4yLSwvMio1NS8vMiovNDUsLCw1LTUpKjU1LS81LC4tKi0xKSksLf/AABEIAGUAYQMBIgACEQEDEQH/xAAcAAEAAgMBAQEAAAAAAAAAAAAABgcDBAUCAQj/xAA2EAACAgEDAgUCAwcDBQAAAAABAgMRBAASIQUxBhMiMkFRYQcUcRUjM0KBkaEkotIWJVKSwf/EABkBAAMBAQEAAAAAAAAAAAAAAAACAwQBBf/EACsRAAEDAwIFAwQDAAAAAAAAAAEAAhEDEiEEMUFRYXHwEyKRBYGh4UKx8f/aAAwDAQACEQMRAD8AvHTTTQhaPUep+XSqpkkYEqgIHA7sxPCqOLP34BPGo/F4yYOPMCeWb9SghAALLea5BdQP5lQAk1et/rDkTGSIW8cZEtraFPdsP8wbubUNV8g2NYsHGgUxs2IytwiMFMoAPIphdJ9zVV8adls+5cM8EXxFjzyKi5EisVsbTSkcm+Rz+o441uxYm43HmSHiwAYmH0v22Rf31HerYWHLlSsQZpABvE0hWFALW+R6hatwLG5W7ajniLOnxc6FMOJy88Sq0kUG2FIwzkAKqs7uLY2WA5Xjk6ap6cC2fPOSBPFWUVyE53RSj6MpjP8A7AsP6UNfU67H5gjkuKRjSrJxv7+xvax4ugb+2qdz+vdWxTDNIZbnySixy7FjMYHG8NbIzCzxW2jd9jPE8X4ufHJjeTJJIV/gkLzRA3KxO30k3dg8WNQuaDBKq2m9wLgCQNzyU301q9KikWCJZiGlCKHK9iwAsj7Xra0ymmmmmhCaaaaEJpppoQo14l8LefvcKjsaIBFN2CsgbsAyji+zAH9NOKPO9K+VIyhdtGeOEfTsgZrr6N/bUx010GNwhQxzkYe6QYELAi2aOUu9i7Z2cBiKrtfY3ri5PjvqRVNuKkRcWocAGqsm3dU4HNk18anPX0xnj2ZTosbcEPLsDXxtPI3A3W02Deo5+xMJpfNiE7ggIFhgGygb92z/ACWvVWVAz+APf/UpbPFRKX811OEPkSQPCkyoyjnYWfyw7Klq22w3u7H+Wr1NvA/gjEw2llgfzpWJjeQkHZRFxIBwig81yb7k1xkx+ggx7Ew1VRYAyJdwH32qWBB/UaxeIYZ8XAlk/MrCY1BRYoUSMNfC025juJAqxd/GlLnVCBA+AEw9oiVL9NRPwv43ExWHI2pOaAK3skPfi/Yx77Cf0J1LNcex1N1rhBXAQchNNNNIuppppoQmmmmhC4fTOo5OTFHKiwwo43APukaj2sKVUH6gEj76zno7tzLkSv39CbY1/wBvr/ux1Es3Lj6ckpysjKeIZBjhjjNABkEoQ7aY1bCyeyj+u34d/Ef81PHCmLKiNxvkdT/KxHClu+35I76o1jiJA88K5IVadR8cTtk+Zjj8vTIBH6ZCWU9mYjcxYmq+4rV64uTI0EbbLkZFJUnbRNXfHH6Vqmur9aZ80yxYOMjrOIhI3msfS5VXVLVA/pDA0fjvqVdN8T5rYHUnmceZFjSSRMqKpUhHN8cGiB30DSVqYL3nl8HZbNTqaFUMbSZbAz1KsCJpCDuCIQfglrFD9K5v69tQH8V4shenkme97wqUSJQpIYNYu37qOL7ahoiyJZfKycqfeyLJ6sjy+GvuCUUg19OdSvxbF/2TDVb98Iu91gBvUD8g1d9q1qZQDajJcD7gMd1gLsFQzwz11CwSTapIoK3tdieDfwa+PqONW90zqDxIhZ2nhdwm+reNmNBTX8RNx2hgNwFbt3LaofFyBII45UBMjSr7ewU+nj5G0Ht8kanv4d/mZXxY1m34Z3ZA8xSWHlkKFU2DRZ9x3X7eNbNeBUbeDtzwf3vwSsxhW7ppprxVZNNNNCE0vTXM8S5/k4szjbuCNtDAkMxFBaHuJPFfOgmMoUYzunR9UaTyJk/cZayXtLK1wKm3gi+5Ng/TXQ8PeBzimOshmWMltvloN97uC3LUu/iq9ou+br/Hx5XwMlMc5LP5mGeGYSbdxRr2G/avxrP4R6BlLkq8n7QGzITaJPPKtGdgN7jtA5fv22/cabTu9WiHlwHTzsptdIBhWA3hDFumZq8zzdplIpwxcGxTUGJNXXx21lw3wUWdkkiZVS5iZvM2oAb3WTS+7+x1V/ivwLJNkZ8n5WWWR5j5R8pSGUxothjQ4O497tdSPo/hXIGHnR/lDA02I8aKXgtnKsALViPkctXf9av6bCy6/OMeck0mdl3F/EDpZPpkVjV+nHl/4Vrj/iP1NZsXDeG9kkrValSKRwQQarmxzrTwfAeQMiNhBsQRFXLyR+4MCOFL8VfP1rXvxz0pkxcCJ9qnz5eN3wyyEC65NEavRZRFZlhJz5+UribTKifRwjur+hwVJU8Hvxx/kH6fOvfWWOH+UXGcxNFA5QhyPc6mj/59va1jjXCXp/lmJIyWeESEV6SwO4FrYgLW8fPN8d9dPAyaxpFmBkd1RWJiY+UyIqqGPNkld+4GuWPGp/XtYGsDI95jY5Ax51hZnENaQCrx8O9YGVixTgUJFBqwaPz2++ulqvPwuz1hjGNscK7M0btRLNtDMrbeFPuI+yH7asPXn0qjajQ5pWtjrmgppppqiZNVv+JHX2d2xIt7kKpIjKj953pmNkUNppe+6j9DMfFHV3xoN8aozkhQHcKOfkkn/As6oPIwMozSSF/NYOdq7qEZPI9dEPfF37qN3esWsqhrbLoJ/pZ6zw0RKsbwnkNjwZ4Rv3seKJFLer1KZ+T2sbvjtWvPRMnqbkNNmThSntSLD3FyAQBcfFD1EngDudYfw8dp8jIWUNufEVGLUC3qe+F4ABYgVriHLlyFwBihVln2qzEAF90ZvcL5jQc7V5IX662/S23UIIG2Tyzuu0z7Gwu317xHlRogjyJ5Cc5oT5YhZmX8uH2AhADTWbodz9q8dZ8SZCNhqWy5N2GsjrG21mfdRLbaFnt3r6fOtDqqYmDkpjz5OTk3IskuwQKuO7AJusDch280DYUX889zxngYmFjx5E8mQVWo4njMbsl0Rt3LW2xdXXA1YPZdAyAei0Gm8AFwidlo+IvE0/8AoBEcimxi8iJLTWSlB2vuo3Dk3z8869eO5T+zOmyMzKy7W9RLNZiK8sLthffm9Q6DqTI7eRKMiOVQQ7xonmqzs4ZgSTuDl1sbeVYcVrb8YdcyJceCGWKIJAwQS45JiZtg9A5JBU2vNqdhr41r0jH3Uy5sZ6bTjr89gkq2iQ0yoniSSShWJN7ArEjuW7X9Pn9dSPGz3G7ycdgI2A9Mm5TdW9tyxs9qNAXxqMSUeDXJAFnuTwPvrof9K5ZlIDynZXlutjfSoTGu4qt+oWxv2HvVa8r65pA2te94yNs8IEn9rGKV5JkDHFTrwJPKvUIbIcMrKRuAVBsJZgvfduUermgSPnVxA6/O/gKWLCyWklaVlbiwNzg9+UHJX3Di63/11+gOn5cckatEQyFV219CAR+nBHH31DSBradoMq9CLYBlbOmmmtautTLgSUMjpuAo2V+Tft+4/wDuoL1LpQinPpDKa8qTY1QFSrDcFBcSMf5vaVX4rmxdK1M0aZeKhbkJrjbbwVWN4YijmhEiR42+MNuigJaSwd0asBalD5Z9QsgkCtaPgVcePLxXEaoWLRoweQrZjL+lW4Q7R9Bw/HetWP1rw4JwRuItlar7MpDKwI5VgQCCO1a4fUPBE8iRKJgPKPFO6kgsrGyOS1rus3yB99KzS0qYAZIjqfzz+66Xk7x8KL+MPCKZvVGXFycbzGVDPE0p8xaNMyqFI4TadpI5F/PM38T+AYc3CTEdpESPbtZCAfSK+RXOq56F4b6l+4T8qsP5aR5pJnRS00zh0etrW603DGqpRVDUqk8X5eN6XxlcN7CrzA2ATVFCqjj5bm61cU2tJI4p6lepUa1jjhuy15vwiSDFijilnk8pn5PlbxHLXmKlrQPF8UeXAI3EH5k9B6Xio/5mYSR2i7POd/MbZYPlR0PMs2KDcURXxCsDxoRlYeR5sk082+XJCZFosTBgITGSETZa8n5W/prodX6LE7Qx4MJiSJxIzFwxdgq7CW5WxQ9u/wCbo6u1zosLsdFCOIXL6f4KEimaMvjbJDsE8P7xQptS/Is7SPr3v5GtvK8MZzlv9Qjozbr3FCSO1bUtR80DR+98yvp3RncsZ3MrNJvLW6ndQHBBscADvXAoD4lGB4Nj2gkzqar+O7f7XsDt/k68HU6DUueajHtzsCNvvuqBmmOHtM8wVWXQfw2lRxtLuAwYlVUhe5KlmbceQB7TwdWp4c8NNjgbpnJG6lsbQGNkdrPYfpXFAm+1iY3loFBLACgTV1/QDWbWihpCwh9R0ujsPPIUTSph1zQmmmmtydNNNNCE0000ITXwjX3TQhcoeFcUFmTHhjZzbMkSKXPPLECz3Pf669r0GMGx9boqpvt9tfNNdDiELdXDjBsIgI+do1m001xCaaaaEJpppoQv/9k="/>
          <p:cNvSpPr>
            <a:spLocks noChangeAspect="1" noChangeArrowheads="1"/>
          </p:cNvSpPr>
          <p:nvPr/>
        </p:nvSpPr>
        <p:spPr bwMode="auto">
          <a:xfrm>
            <a:off x="76200" y="-468313"/>
            <a:ext cx="923925" cy="962026"/>
          </a:xfrm>
          <a:prstGeom prst="rect">
            <a:avLst/>
          </a:prstGeom>
          <a:noFill/>
        </p:spPr>
        <p:txBody>
          <a:bodyPr vert="horz" wrap="square" lIns="91440" tIns="45720" rIns="91440" bIns="45720" numCol="1" anchor="t" anchorCtr="0" compatLnSpc="1">
            <a:prstTxWarp prst="textNoShape">
              <a:avLst/>
            </a:prstTxWarp>
          </a:bodyPr>
          <a:lstStyle/>
          <a:p>
            <a:endParaRPr lang="hu-HU">
              <a:solidFill>
                <a:prstClr val="black"/>
              </a:solidFill>
              <a:latin typeface="Arial" charset="0"/>
              <a:cs typeface="Arial" charset="0"/>
            </a:endParaRPr>
          </a:p>
        </p:txBody>
      </p:sp>
      <p:sp>
        <p:nvSpPr>
          <p:cNvPr id="111622" name="AutoShape 6" descr="data:image/jpeg;base64,/9j/4AAQSkZJRgABAQAAAQABAAD/2wCEAAkGBhQSERQUExQTFBUVGBoYGRgXFBcdIBcdHiEgICIaIB4gJykfGx4jJR8eJDsgJTMpLCwtGB4xNTwqNTIsMCkBCQoKDQwOGQ8PGC4kHyQ1LDUsNTIzNS81NS4yLSwvMio1NS8vMiovNDUsLCw1LTUpKjU1LS81LC4tKi0xKSksLf/AABEIAGUAYQMBIgACEQEDEQH/xAAcAAEAAgMBAQEAAAAAAAAAAAAABgcDBAUCAQj/xAA2EAACAgEDAgUCAwcDBQAAAAABAgMRBAASIQUxBhMiMkFRYQcUcRUjM0KBkaEkotIWJVKSwf/EABkBAAMBAQEAAAAAAAAAAAAAAAACAwQBBf/EACsRAAEDAwIFAwQDAAAAAAAAAAEAAhEDEiEEMUFRYXHwEyKRBYGh4UKx8f/aAAwDAQACEQMRAD8AvHTTTQhaPUep+XSqpkkYEqgIHA7sxPCqOLP34BPGo/F4yYOPMCeWb9SghAALLea5BdQP5lQAk1et/rDkTGSIW8cZEtraFPdsP8wbubUNV8g2NYsHGgUxs2IytwiMFMoAPIphdJ9zVV8adls+5cM8EXxFjzyKi5EisVsbTSkcm+Rz+o441uxYm43HmSHiwAYmH0v22Rf31HerYWHLlSsQZpABvE0hWFALW+R6hatwLG5W7ajniLOnxc6FMOJy88Sq0kUG2FIwzkAKqs7uLY2WA5Xjk6ap6cC2fPOSBPFWUVyE53RSj6MpjP8A7AsP6UNfU67H5gjkuKRjSrJxv7+xvax4ugb+2qdz+vdWxTDNIZbnySixy7FjMYHG8NbIzCzxW2jd9jPE8X4ufHJjeTJJIV/gkLzRA3KxO30k3dg8WNQuaDBKq2m9wLgCQNzyU301q9KikWCJZiGlCKHK9iwAsj7Xra0ymmmmmhCaaaaEJpppoQo14l8LefvcKjsaIBFN2CsgbsAyji+zAH9NOKPO9K+VIyhdtGeOEfTsgZrr6N/bUx010GNwhQxzkYe6QYELAi2aOUu9i7Z2cBiKrtfY3ri5PjvqRVNuKkRcWocAGqsm3dU4HNk18anPX0xnj2ZTosbcEPLsDXxtPI3A3W02Deo5+xMJpfNiE7ggIFhgGygb92z/ACWvVWVAz+APf/UpbPFRKX811OEPkSQPCkyoyjnYWfyw7Klq22w3u7H+Wr1NvA/gjEw2llgfzpWJjeQkHZRFxIBwig81yb7k1xkx+ggx7Ew1VRYAyJdwH32qWBB/UaxeIYZ8XAlk/MrCY1BRYoUSMNfC025juJAqxd/GlLnVCBA+AEw9oiVL9NRPwv43ExWHI2pOaAK3skPfi/Yx77Cf0J1LNcex1N1rhBXAQchNNNNIuppppoQmmmmhC4fTOo5OTFHKiwwo43APukaj2sKVUH6gEj76zno7tzLkSv39CbY1/wBvr/ux1Es3Lj6ckpysjKeIZBjhjjNABkEoQ7aY1bCyeyj+u34d/Ef81PHCmLKiNxvkdT/KxHClu+35I76o1jiJA88K5IVadR8cTtk+Zjj8vTIBH6ZCWU9mYjcxYmq+4rV64uTI0EbbLkZFJUnbRNXfHH6Vqmur9aZ80yxYOMjrOIhI3msfS5VXVLVA/pDA0fjvqVdN8T5rYHUnmceZFjSSRMqKpUhHN8cGiB30DSVqYL3nl8HZbNTqaFUMbSZbAz1KsCJpCDuCIQfglrFD9K5v69tQH8V4shenkme97wqUSJQpIYNYu37qOL7ahoiyJZfKycqfeyLJ6sjy+GvuCUUg19OdSvxbF/2TDVb98Iu91gBvUD8g1d9q1qZQDajJcD7gMd1gLsFQzwz11CwSTapIoK3tdieDfwa+PqONW90zqDxIhZ2nhdwm+reNmNBTX8RNx2hgNwFbt3LaofFyBII45UBMjSr7ewU+nj5G0Ht8kanv4d/mZXxY1m34Z3ZA8xSWHlkKFU2DRZ9x3X7eNbNeBUbeDtzwf3vwSsxhW7ppprxVZNNNNCE0vTXM8S5/k4szjbuCNtDAkMxFBaHuJPFfOgmMoUYzunR9UaTyJk/cZayXtLK1wKm3gi+5Ng/TXQ8PeBzimOshmWMltvloN97uC3LUu/iq9ou+br/Hx5XwMlMc5LP5mGeGYSbdxRr2G/avxrP4R6BlLkq8n7QGzITaJPPKtGdgN7jtA5fv22/cabTu9WiHlwHTzsptdIBhWA3hDFumZq8zzdplIpwxcGxTUGJNXXx21lw3wUWdkkiZVS5iZvM2oAb3WTS+7+x1V/ivwLJNkZ8n5WWWR5j5R8pSGUxothjQ4O497tdSPo/hXIGHnR/lDA02I8aKXgtnKsALViPkctXf9av6bCy6/OMeck0mdl3F/EDpZPpkVjV+nHl/4Vrj/iP1NZsXDeG9kkrValSKRwQQarmxzrTwfAeQMiNhBsQRFXLyR+4MCOFL8VfP1rXvxz0pkxcCJ9qnz5eN3wyyEC65NEavRZRFZlhJz5+UribTKifRwjur+hwVJU8Hvxx/kH6fOvfWWOH+UXGcxNFA5QhyPc6mj/59va1jjXCXp/lmJIyWeESEV6SwO4FrYgLW8fPN8d9dPAyaxpFmBkd1RWJiY+UyIqqGPNkld+4GuWPGp/XtYGsDI95jY5Ax51hZnENaQCrx8O9YGVixTgUJFBqwaPz2++ulqvPwuz1hjGNscK7M0btRLNtDMrbeFPuI+yH7asPXn0qjajQ5pWtjrmgppppqiZNVv+JHX2d2xIt7kKpIjKj953pmNkUNppe+6j9DMfFHV3xoN8aozkhQHcKOfkkn/As6oPIwMozSSF/NYOdq7qEZPI9dEPfF37qN3esWsqhrbLoJ/pZ6zw0RKsbwnkNjwZ4Rv3seKJFLer1KZ+T2sbvjtWvPRMnqbkNNmThSntSLD3FyAQBcfFD1EngDudYfw8dp8jIWUNufEVGLUC3qe+F4ABYgVriHLlyFwBihVln2qzEAF90ZvcL5jQc7V5IX662/S23UIIG2Tyzuu0z7Gwu317xHlRogjyJ5Cc5oT5YhZmX8uH2AhADTWbodz9q8dZ8SZCNhqWy5N2GsjrG21mfdRLbaFnt3r6fOtDqqYmDkpjz5OTk3IskuwQKuO7AJusDch280DYUX889zxngYmFjx5E8mQVWo4njMbsl0Rt3LW2xdXXA1YPZdAyAei0Gm8AFwidlo+IvE0/8AoBEcimxi8iJLTWSlB2vuo3Dk3z8869eO5T+zOmyMzKy7W9RLNZiK8sLthffm9Q6DqTI7eRKMiOVQQ7xonmqzs4ZgSTuDl1sbeVYcVrb8YdcyJceCGWKIJAwQS45JiZtg9A5JBU2vNqdhr41r0jH3Uy5sZ6bTjr89gkq2iQ0yoniSSShWJN7ArEjuW7X9Pn9dSPGz3G7ycdgI2A9Mm5TdW9tyxs9qNAXxqMSUeDXJAFnuTwPvrof9K5ZlIDynZXlutjfSoTGu4qt+oWxv2HvVa8r65pA2te94yNs8IEn9rGKV5JkDHFTrwJPKvUIbIcMrKRuAVBsJZgvfduUermgSPnVxA6/O/gKWLCyWklaVlbiwNzg9+UHJX3Di63/11+gOn5cckatEQyFV219CAR+nBHH31DSBradoMq9CLYBlbOmmmtautTLgSUMjpuAo2V+Tft+4/wDuoL1LpQinPpDKa8qTY1QFSrDcFBcSMf5vaVX4rmxdK1M0aZeKhbkJrjbbwVWN4YijmhEiR42+MNuigJaSwd0asBalD5Z9QsgkCtaPgVcePLxXEaoWLRoweQrZjL+lW4Q7R9Bw/HetWP1rw4JwRuItlar7MpDKwI5VgQCCO1a4fUPBE8iRKJgPKPFO6kgsrGyOS1rus3yB99KzS0qYAZIjqfzz+66Xk7x8KL+MPCKZvVGXFycbzGVDPE0p8xaNMyqFI4TadpI5F/PM38T+AYc3CTEdpESPbtZCAfSK+RXOq56F4b6l+4T8qsP5aR5pJnRS00zh0etrW603DGqpRVDUqk8X5eN6XxlcN7CrzA2ATVFCqjj5bm61cU2tJI4p6lepUa1jjhuy15vwiSDFijilnk8pn5PlbxHLXmKlrQPF8UeXAI3EH5k9B6Xio/5mYSR2i7POd/MbZYPlR0PMs2KDcURXxCsDxoRlYeR5sk082+XJCZFosTBgITGSETZa8n5W/prodX6LE7Qx4MJiSJxIzFwxdgq7CW5WxQ9u/wCbo6u1zosLsdFCOIXL6f4KEimaMvjbJDsE8P7xQptS/Is7SPr3v5GtvK8MZzlv9Qjozbr3FCSO1bUtR80DR+98yvp3RncsZ3MrNJvLW6ndQHBBscADvXAoD4lGB4Nj2gkzqar+O7f7XsDt/k68HU6DUueajHtzsCNvvuqBmmOHtM8wVWXQfw2lRxtLuAwYlVUhe5KlmbceQB7TwdWp4c8NNjgbpnJG6lsbQGNkdrPYfpXFAm+1iY3loFBLACgTV1/QDWbWihpCwh9R0ujsPPIUTSph1zQmmmmtydNNNNCE0000ITXwjX3TQhcoeFcUFmTHhjZzbMkSKXPPLECz3Pf669r0GMGx9boqpvt9tfNNdDiELdXDjBsIgI+do1m001xCaaaaEJpppoQv/9k="/>
          <p:cNvSpPr>
            <a:spLocks noChangeAspect="1" noChangeArrowheads="1"/>
          </p:cNvSpPr>
          <p:nvPr/>
        </p:nvSpPr>
        <p:spPr bwMode="auto">
          <a:xfrm>
            <a:off x="76200" y="-468313"/>
            <a:ext cx="923925" cy="962026"/>
          </a:xfrm>
          <a:prstGeom prst="rect">
            <a:avLst/>
          </a:prstGeom>
          <a:noFill/>
        </p:spPr>
        <p:txBody>
          <a:bodyPr vert="horz" wrap="square" lIns="91440" tIns="45720" rIns="91440" bIns="45720" numCol="1" anchor="t" anchorCtr="0" compatLnSpc="1">
            <a:prstTxWarp prst="textNoShape">
              <a:avLst/>
            </a:prstTxWarp>
          </a:bodyPr>
          <a:lstStyle/>
          <a:p>
            <a:endParaRPr lang="hu-HU">
              <a:solidFill>
                <a:prstClr val="black"/>
              </a:solidFill>
              <a:latin typeface="Arial" charset="0"/>
              <a:cs typeface="Arial" charset="0"/>
            </a:endParaRPr>
          </a:p>
        </p:txBody>
      </p:sp>
      <p:sp>
        <p:nvSpPr>
          <p:cNvPr id="11" name="Szövegdoboz 10"/>
          <p:cNvSpPr txBox="1"/>
          <p:nvPr/>
        </p:nvSpPr>
        <p:spPr>
          <a:xfrm>
            <a:off x="107504" y="6453336"/>
            <a:ext cx="8856984" cy="338554"/>
          </a:xfrm>
          <a:prstGeom prst="rect">
            <a:avLst/>
          </a:prstGeom>
          <a:noFill/>
        </p:spPr>
        <p:txBody>
          <a:bodyPr wrap="square" rtlCol="0">
            <a:spAutoFit/>
          </a:bodyPr>
          <a:lstStyle/>
          <a:p>
            <a:r>
              <a:rPr lang="hu-HU" sz="1600" i="1" dirty="0" smtClean="0">
                <a:solidFill>
                  <a:srgbClr val="002060"/>
                </a:solidFill>
                <a:latin typeface="Times New Roman" pitchFamily="18" charset="0"/>
                <a:cs typeface="Times New Roman" pitchFamily="18" charset="0"/>
              </a:rPr>
              <a:t>Forrás: </a:t>
            </a:r>
            <a:r>
              <a:rPr lang="hu-HU" sz="1600" i="1" dirty="0" err="1" smtClean="0">
                <a:solidFill>
                  <a:srgbClr val="002060"/>
                </a:solidFill>
                <a:latin typeface="Times New Roman" pitchFamily="18" charset="0"/>
                <a:cs typeface="Times New Roman" pitchFamily="18" charset="0"/>
              </a:rPr>
              <a:t>Nyárasdy</a:t>
            </a:r>
            <a:r>
              <a:rPr lang="hu-HU" sz="1600" i="1" dirty="0" smtClean="0">
                <a:solidFill>
                  <a:srgbClr val="002060"/>
                </a:solidFill>
                <a:latin typeface="Times New Roman" pitchFamily="18" charset="0"/>
                <a:cs typeface="Times New Roman" pitchFamily="18" charset="0"/>
              </a:rPr>
              <a:t> I, </a:t>
            </a:r>
            <a:r>
              <a:rPr lang="hu-HU" sz="1600" i="1" dirty="0" err="1" smtClean="0">
                <a:solidFill>
                  <a:srgbClr val="002060"/>
                </a:solidFill>
                <a:latin typeface="Times New Roman" pitchFamily="18" charset="0"/>
                <a:cs typeface="Times New Roman" pitchFamily="18" charset="0"/>
              </a:rPr>
              <a:t>Bánóczy</a:t>
            </a:r>
            <a:r>
              <a:rPr lang="hu-HU" sz="1600" i="1" dirty="0" smtClean="0">
                <a:solidFill>
                  <a:srgbClr val="002060"/>
                </a:solidFill>
                <a:latin typeface="Times New Roman" pitchFamily="18" charset="0"/>
                <a:cs typeface="Times New Roman" pitchFamily="18" charset="0"/>
              </a:rPr>
              <a:t> J: Preventív Fogászat, Medicina Könyvkiadó </a:t>
            </a:r>
            <a:r>
              <a:rPr lang="hu-HU" sz="1600" i="1" dirty="0" err="1" smtClean="0">
                <a:solidFill>
                  <a:srgbClr val="002060"/>
                </a:solidFill>
                <a:latin typeface="Times New Roman" pitchFamily="18" charset="0"/>
                <a:cs typeface="Times New Roman" pitchFamily="18" charset="0"/>
              </a:rPr>
              <a:t>Zrt</a:t>
            </a:r>
            <a:r>
              <a:rPr lang="hu-HU" sz="1600" i="1" dirty="0" smtClean="0">
                <a:solidFill>
                  <a:srgbClr val="002060"/>
                </a:solidFill>
                <a:latin typeface="Times New Roman" pitchFamily="18" charset="0"/>
                <a:cs typeface="Times New Roman" pitchFamily="18" charset="0"/>
              </a:rPr>
              <a:t>., Budapest 2009, p: 19.</a:t>
            </a:r>
            <a:endParaRPr lang="hu-HU" sz="1600" i="1" dirty="0">
              <a:solidFill>
                <a:srgbClr val="002060"/>
              </a:solidFill>
              <a:latin typeface="Times New Roman" pitchFamily="18" charset="0"/>
              <a:cs typeface="Times New Roman" pitchFamily="18" charset="0"/>
            </a:endParaRPr>
          </a:p>
        </p:txBody>
      </p:sp>
      <p:pic>
        <p:nvPicPr>
          <p:cNvPr id="10" name="Kép 9" descr="untitled.png"/>
          <p:cNvPicPr>
            <a:picLocks noChangeAspect="1"/>
          </p:cNvPicPr>
          <p:nvPr/>
        </p:nvPicPr>
        <p:blipFill>
          <a:blip r:embed="rId4" cstate="print">
            <a:duotone>
              <a:schemeClr val="accent4">
                <a:shade val="45000"/>
                <a:satMod val="135000"/>
              </a:schemeClr>
              <a:prstClr val="white"/>
            </a:duotone>
          </a:blip>
          <a:stretch>
            <a:fillRect/>
          </a:stretch>
        </p:blipFill>
        <p:spPr>
          <a:xfrm>
            <a:off x="7812360" y="188640"/>
            <a:ext cx="962025" cy="923925"/>
          </a:xfrm>
          <a:prstGeom prst="rect">
            <a:avLst/>
          </a:prstGeom>
        </p:spPr>
      </p:pic>
    </p:spTree>
    <p:custDataLst>
      <p:tags r:id="rId1"/>
    </p:custData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 calcmode="lin" valueType="num">
                                      <p:cBhvr additive="base">
                                        <p:cTn id="39"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6">
                                            <p:txEl>
                                              <p:pRg st="5" end="5"/>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 calcmode="lin" valueType="num">
                                      <p:cBhvr additive="base">
                                        <p:cTn id="47" dur="500" fill="hold"/>
                                        <p:tgtEl>
                                          <p:spTgt spid="6">
                                            <p:txEl>
                                              <p:pRg st="7" end="7"/>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5" grpId="0"/>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txBox="1">
            <a:spLocks/>
          </p:cNvSpPr>
          <p:nvPr/>
        </p:nvSpPr>
        <p:spPr>
          <a:xfrm>
            <a:off x="179512" y="44624"/>
            <a:ext cx="8784976" cy="576064"/>
          </a:xfrm>
          <a:prstGeom prst="rect">
            <a:avLst/>
          </a:prstGeom>
          <a:solidFill>
            <a:schemeClr val="accent5">
              <a:lumMod val="20000"/>
              <a:lumOff val="80000"/>
            </a:schemeClr>
          </a:solidFill>
        </p:spPr>
        <p:txBody>
          <a:bodyP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sz="3600" b="1" i="0" u="none" strike="noStrike" kern="1200" cap="none" spc="-100" normalizeH="0" baseline="0" noProof="0" dirty="0" smtClean="0">
                <a:ln w="3200">
                  <a:solidFill>
                    <a:schemeClr val="bg2">
                      <a:shade val="75000"/>
                      <a:alpha val="25000"/>
                    </a:schemeClr>
                  </a:solidFill>
                  <a:prstDash val="solid"/>
                  <a:round/>
                </a:ln>
                <a:solidFill>
                  <a:schemeClr val="accent5">
                    <a:lumMod val="50000"/>
                  </a:schemeClr>
                </a:solidFill>
                <a:effectLst/>
                <a:uLnTx/>
                <a:uFillTx/>
                <a:latin typeface="Times New Roman" pitchFamily="18" charset="0"/>
                <a:ea typeface="+mj-ea"/>
                <a:cs typeface="Times New Roman" pitchFamily="18" charset="0"/>
              </a:rPr>
              <a:t>A FOGÁSZATI PREVENCIÓ SZINTJEI</a:t>
            </a:r>
            <a:endParaRPr kumimoji="0" lang="hu-HU" sz="3600" b="1" i="0" u="none" strike="noStrike" kern="1200" cap="none" spc="-100" normalizeH="0" baseline="0" noProof="0" dirty="0">
              <a:ln w="3200">
                <a:solidFill>
                  <a:schemeClr val="bg2">
                    <a:shade val="75000"/>
                    <a:alpha val="25000"/>
                  </a:schemeClr>
                </a:solidFill>
                <a:prstDash val="solid"/>
                <a:round/>
              </a:ln>
              <a:solidFill>
                <a:schemeClr val="accent5">
                  <a:lumMod val="50000"/>
                </a:schemeClr>
              </a:solidFill>
              <a:effectLst/>
              <a:uLnTx/>
              <a:uFillTx/>
              <a:latin typeface="Times New Roman" pitchFamily="18" charset="0"/>
              <a:ea typeface="+mj-ea"/>
              <a:cs typeface="Times New Roman" pitchFamily="18" charset="0"/>
            </a:endParaRPr>
          </a:p>
        </p:txBody>
      </p:sp>
      <p:sp>
        <p:nvSpPr>
          <p:cNvPr id="5" name="Szövegdoboz 4"/>
          <p:cNvSpPr txBox="1"/>
          <p:nvPr/>
        </p:nvSpPr>
        <p:spPr>
          <a:xfrm>
            <a:off x="251520" y="836712"/>
            <a:ext cx="5112568" cy="1938992"/>
          </a:xfrm>
          <a:prstGeom prst="rect">
            <a:avLst/>
          </a:prstGeom>
          <a:noFill/>
        </p:spPr>
        <p:txBody>
          <a:bodyPr wrap="square" rtlCol="0">
            <a:spAutoFit/>
          </a:bodyPr>
          <a:lstStyle/>
          <a:p>
            <a:pPr>
              <a:buFont typeface="Wingdings" pitchFamily="2" charset="2"/>
              <a:buChar char="Ø"/>
            </a:pPr>
            <a:r>
              <a:rPr lang="hu-HU" sz="2400" b="1" dirty="0" smtClean="0">
                <a:solidFill>
                  <a:srgbClr val="350943"/>
                </a:solidFill>
                <a:latin typeface="Times New Roman" pitchFamily="18" charset="0"/>
                <a:cs typeface="Times New Roman" pitchFamily="18" charset="0"/>
              </a:rPr>
              <a:t> </a:t>
            </a:r>
            <a:r>
              <a:rPr lang="hu-HU" sz="2400" b="1" i="1" dirty="0" smtClean="0">
                <a:solidFill>
                  <a:srgbClr val="350943"/>
                </a:solidFill>
                <a:latin typeface="Times New Roman" pitchFamily="18" charset="0"/>
                <a:cs typeface="Times New Roman" pitchFamily="18" charset="0"/>
              </a:rPr>
              <a:t>Primer prevenció:</a:t>
            </a:r>
          </a:p>
          <a:p>
            <a:pPr lvl="1">
              <a:buFont typeface="Wingdings" pitchFamily="2" charset="2"/>
              <a:buChar char="q"/>
            </a:pPr>
            <a:r>
              <a:rPr lang="hu-HU" sz="2400" b="1" dirty="0" smtClean="0">
                <a:solidFill>
                  <a:srgbClr val="350943"/>
                </a:solidFill>
                <a:latin typeface="Times New Roman" pitchFamily="18" charset="0"/>
                <a:cs typeface="Times New Roman" pitchFamily="18" charset="0"/>
              </a:rPr>
              <a:t> </a:t>
            </a:r>
            <a:r>
              <a:rPr lang="hu-HU" sz="2400" b="1" dirty="0" err="1" smtClean="0">
                <a:solidFill>
                  <a:srgbClr val="350943"/>
                </a:solidFill>
                <a:latin typeface="Times New Roman" pitchFamily="18" charset="0"/>
                <a:cs typeface="Times New Roman" pitchFamily="18" charset="0"/>
              </a:rPr>
              <a:t>Caries</a:t>
            </a:r>
            <a:r>
              <a:rPr lang="hu-HU" sz="2400" b="1" dirty="0" smtClean="0">
                <a:solidFill>
                  <a:srgbClr val="350943"/>
                </a:solidFill>
                <a:latin typeface="Times New Roman" pitchFamily="18" charset="0"/>
                <a:cs typeface="Times New Roman" pitchFamily="18" charset="0"/>
              </a:rPr>
              <a:t>;</a:t>
            </a:r>
          </a:p>
          <a:p>
            <a:pPr lvl="1">
              <a:buFont typeface="Wingdings" pitchFamily="2" charset="2"/>
              <a:buChar char="q"/>
            </a:pPr>
            <a:r>
              <a:rPr lang="hu-HU" sz="2400" b="1" dirty="0" smtClean="0">
                <a:solidFill>
                  <a:srgbClr val="350943"/>
                </a:solidFill>
                <a:latin typeface="Times New Roman" pitchFamily="18" charset="0"/>
                <a:cs typeface="Times New Roman" pitchFamily="18" charset="0"/>
              </a:rPr>
              <a:t> </a:t>
            </a:r>
            <a:r>
              <a:rPr lang="hu-HU" sz="2400" b="1" dirty="0" err="1" smtClean="0">
                <a:solidFill>
                  <a:srgbClr val="350943"/>
                </a:solidFill>
                <a:latin typeface="Times New Roman" pitchFamily="18" charset="0"/>
                <a:cs typeface="Times New Roman" pitchFamily="18" charset="0"/>
              </a:rPr>
              <a:t>Parodonthopatia</a:t>
            </a:r>
            <a:r>
              <a:rPr lang="hu-HU" sz="2400" b="1" dirty="0" smtClean="0">
                <a:solidFill>
                  <a:srgbClr val="350943"/>
                </a:solidFill>
                <a:latin typeface="Times New Roman" pitchFamily="18" charset="0"/>
                <a:cs typeface="Times New Roman" pitchFamily="18" charset="0"/>
              </a:rPr>
              <a:t>;</a:t>
            </a:r>
          </a:p>
          <a:p>
            <a:pPr lvl="1">
              <a:buFont typeface="Wingdings" pitchFamily="2" charset="2"/>
              <a:buChar char="q"/>
            </a:pPr>
            <a:r>
              <a:rPr lang="hu-HU" sz="2400" b="1" dirty="0" smtClean="0">
                <a:solidFill>
                  <a:srgbClr val="350943"/>
                </a:solidFill>
                <a:latin typeface="Times New Roman" pitchFamily="18" charset="0"/>
                <a:cs typeface="Times New Roman" pitchFamily="18" charset="0"/>
              </a:rPr>
              <a:t> Fogazati anomáliák;</a:t>
            </a:r>
          </a:p>
          <a:p>
            <a:pPr lvl="1">
              <a:buFont typeface="Wingdings" pitchFamily="2" charset="2"/>
              <a:buChar char="q"/>
            </a:pPr>
            <a:r>
              <a:rPr lang="hu-HU" sz="2400" b="1" dirty="0" smtClean="0">
                <a:solidFill>
                  <a:srgbClr val="350943"/>
                </a:solidFill>
                <a:latin typeface="Times New Roman" pitchFamily="18" charset="0"/>
                <a:cs typeface="Times New Roman" pitchFamily="18" charset="0"/>
              </a:rPr>
              <a:t> Szájüregi </a:t>
            </a:r>
            <a:r>
              <a:rPr lang="hu-HU" sz="2400" b="1" dirty="0" err="1" smtClean="0">
                <a:solidFill>
                  <a:srgbClr val="350943"/>
                </a:solidFill>
                <a:latin typeface="Times New Roman" pitchFamily="18" charset="0"/>
                <a:cs typeface="Times New Roman" pitchFamily="18" charset="0"/>
              </a:rPr>
              <a:t>malignus</a:t>
            </a:r>
            <a:r>
              <a:rPr lang="hu-HU" sz="2400" b="1" dirty="0" smtClean="0">
                <a:solidFill>
                  <a:srgbClr val="350943"/>
                </a:solidFill>
                <a:latin typeface="Times New Roman" pitchFamily="18" charset="0"/>
                <a:cs typeface="Times New Roman" pitchFamily="18" charset="0"/>
              </a:rPr>
              <a:t> folyamatok </a:t>
            </a:r>
            <a:endParaRPr lang="hu-HU" sz="2400" b="1" dirty="0">
              <a:solidFill>
                <a:srgbClr val="350943"/>
              </a:solidFill>
              <a:latin typeface="Times New Roman" pitchFamily="18" charset="0"/>
              <a:cs typeface="Times New Roman" pitchFamily="18" charset="0"/>
            </a:endParaRPr>
          </a:p>
        </p:txBody>
      </p:sp>
      <p:sp>
        <p:nvSpPr>
          <p:cNvPr id="6" name="Jobb oldali kapcsos zárójel 5"/>
          <p:cNvSpPr/>
          <p:nvPr/>
        </p:nvSpPr>
        <p:spPr>
          <a:xfrm>
            <a:off x="5292080" y="1268760"/>
            <a:ext cx="360040" cy="1440160"/>
          </a:xfrm>
          <a:prstGeom prst="rightBrace">
            <a:avLst>
              <a:gd name="adj1" fmla="val 0"/>
              <a:gd name="adj2" fmla="val 50000"/>
            </a:avLst>
          </a:prstGeom>
          <a:noFill/>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Szövegdoboz 6"/>
          <p:cNvSpPr txBox="1"/>
          <p:nvPr/>
        </p:nvSpPr>
        <p:spPr>
          <a:xfrm>
            <a:off x="5724128" y="1556792"/>
            <a:ext cx="2548408" cy="830997"/>
          </a:xfrm>
          <a:prstGeom prst="rect">
            <a:avLst/>
          </a:prstGeom>
          <a:noFill/>
        </p:spPr>
        <p:txBody>
          <a:bodyPr wrap="square" rtlCol="0">
            <a:spAutoFit/>
          </a:bodyPr>
          <a:lstStyle/>
          <a:p>
            <a:pPr algn="ctr"/>
            <a:r>
              <a:rPr lang="hu-HU" sz="2400" b="1" dirty="0" smtClean="0">
                <a:solidFill>
                  <a:srgbClr val="350943"/>
                </a:solidFill>
                <a:latin typeface="Times New Roman" pitchFamily="18" charset="0"/>
                <a:cs typeface="Times New Roman" pitchFamily="18" charset="0"/>
              </a:rPr>
              <a:t>kialakulásának megelőzése</a:t>
            </a:r>
          </a:p>
        </p:txBody>
      </p:sp>
      <p:sp>
        <p:nvSpPr>
          <p:cNvPr id="8" name="Szövegdoboz 7"/>
          <p:cNvSpPr txBox="1"/>
          <p:nvPr/>
        </p:nvSpPr>
        <p:spPr>
          <a:xfrm>
            <a:off x="1259632" y="2714144"/>
            <a:ext cx="7560840" cy="830997"/>
          </a:xfrm>
          <a:prstGeom prst="rect">
            <a:avLst/>
          </a:prstGeom>
          <a:noFill/>
        </p:spPr>
        <p:txBody>
          <a:bodyPr wrap="square" rtlCol="0">
            <a:spAutoFit/>
          </a:bodyPr>
          <a:lstStyle/>
          <a:p>
            <a:pPr>
              <a:buFont typeface="Wingdings" pitchFamily="2" charset="2"/>
              <a:buChar char="Ø"/>
            </a:pPr>
            <a:r>
              <a:rPr lang="hu-HU" sz="2400" b="1" i="1" dirty="0" smtClean="0">
                <a:solidFill>
                  <a:srgbClr val="350943"/>
                </a:solidFill>
                <a:latin typeface="Times New Roman" pitchFamily="18" charset="0"/>
                <a:cs typeface="Times New Roman" pitchFamily="18" charset="0"/>
              </a:rPr>
              <a:t> Primer-primer prevenció:</a:t>
            </a:r>
          </a:p>
          <a:p>
            <a:pPr lvl="1">
              <a:buFont typeface="Wingdings" pitchFamily="2" charset="2"/>
              <a:buChar char="q"/>
            </a:pPr>
            <a:r>
              <a:rPr lang="hu-HU" sz="2400" b="1" dirty="0" smtClean="0">
                <a:solidFill>
                  <a:srgbClr val="350943"/>
                </a:solidFill>
                <a:latin typeface="Times New Roman" pitchFamily="18" charset="0"/>
                <a:cs typeface="Times New Roman" pitchFamily="18" charset="0"/>
              </a:rPr>
              <a:t> várandós kismamák és a magzat védelme,</a:t>
            </a:r>
            <a:endParaRPr lang="hu-HU" sz="2400" b="1" dirty="0">
              <a:solidFill>
                <a:srgbClr val="350943"/>
              </a:solidFill>
              <a:latin typeface="Times New Roman" pitchFamily="18" charset="0"/>
              <a:cs typeface="Times New Roman" pitchFamily="18" charset="0"/>
            </a:endParaRPr>
          </a:p>
        </p:txBody>
      </p:sp>
      <p:sp>
        <p:nvSpPr>
          <p:cNvPr id="9" name="Szövegdoboz 8"/>
          <p:cNvSpPr txBox="1"/>
          <p:nvPr/>
        </p:nvSpPr>
        <p:spPr>
          <a:xfrm>
            <a:off x="323528" y="3429000"/>
            <a:ext cx="8352928" cy="1200329"/>
          </a:xfrm>
          <a:prstGeom prst="rect">
            <a:avLst/>
          </a:prstGeom>
          <a:noFill/>
        </p:spPr>
        <p:txBody>
          <a:bodyPr wrap="square" rtlCol="0">
            <a:spAutoFit/>
          </a:bodyPr>
          <a:lstStyle/>
          <a:p>
            <a:pPr>
              <a:buFont typeface="Wingdings" pitchFamily="2" charset="2"/>
              <a:buChar char="Ø"/>
            </a:pPr>
            <a:r>
              <a:rPr lang="hu-HU" sz="2400" b="1" dirty="0" smtClean="0">
                <a:solidFill>
                  <a:srgbClr val="350943"/>
                </a:solidFill>
                <a:latin typeface="Times New Roman" pitchFamily="18" charset="0"/>
                <a:cs typeface="Times New Roman" pitchFamily="18" charset="0"/>
              </a:rPr>
              <a:t> </a:t>
            </a:r>
            <a:r>
              <a:rPr lang="hu-HU" sz="2400" b="1" i="1" dirty="0" smtClean="0">
                <a:solidFill>
                  <a:srgbClr val="350943"/>
                </a:solidFill>
                <a:latin typeface="Times New Roman" pitchFamily="18" charset="0"/>
                <a:cs typeface="Times New Roman" pitchFamily="18" charset="0"/>
              </a:rPr>
              <a:t>Szekunder prevenció:</a:t>
            </a:r>
          </a:p>
          <a:p>
            <a:pPr lvl="1">
              <a:buFont typeface="Wingdings" pitchFamily="2" charset="2"/>
              <a:buChar char="q"/>
            </a:pPr>
            <a:r>
              <a:rPr lang="hu-HU" sz="2400" b="1" dirty="0" smtClean="0">
                <a:solidFill>
                  <a:srgbClr val="350943"/>
                </a:solidFill>
                <a:latin typeface="Times New Roman" pitchFamily="18" charset="0"/>
                <a:cs typeface="Times New Roman" pitchFamily="18" charset="0"/>
              </a:rPr>
              <a:t> Korai felismerés, diagnózis: szűrővizsgálatok;</a:t>
            </a:r>
          </a:p>
          <a:p>
            <a:pPr lvl="1">
              <a:buFont typeface="Wingdings" pitchFamily="2" charset="2"/>
              <a:buChar char="q"/>
            </a:pPr>
            <a:r>
              <a:rPr lang="hu-HU" sz="2400" b="1" dirty="0" smtClean="0">
                <a:solidFill>
                  <a:srgbClr val="350943"/>
                </a:solidFill>
                <a:latin typeface="Times New Roman" pitchFamily="18" charset="0"/>
                <a:cs typeface="Times New Roman" pitchFamily="18" charset="0"/>
              </a:rPr>
              <a:t> (Korai) kezelés – </a:t>
            </a:r>
            <a:r>
              <a:rPr lang="hu-HU" sz="2400" b="1" dirty="0" err="1" smtClean="0">
                <a:solidFill>
                  <a:srgbClr val="350943"/>
                </a:solidFill>
                <a:latin typeface="Times New Roman" pitchFamily="18" charset="0"/>
                <a:cs typeface="Times New Roman" pitchFamily="18" charset="0"/>
              </a:rPr>
              <a:t>orthodontia</a:t>
            </a:r>
            <a:r>
              <a:rPr lang="hu-HU" sz="2400" b="1" dirty="0" smtClean="0">
                <a:solidFill>
                  <a:srgbClr val="350943"/>
                </a:solidFill>
                <a:latin typeface="Times New Roman" pitchFamily="18" charset="0"/>
                <a:cs typeface="Times New Roman" pitchFamily="18" charset="0"/>
              </a:rPr>
              <a:t>, </a:t>
            </a:r>
            <a:r>
              <a:rPr lang="hu-HU" sz="2400" b="1" dirty="0" err="1" smtClean="0">
                <a:solidFill>
                  <a:srgbClr val="350943"/>
                </a:solidFill>
                <a:latin typeface="Times New Roman" pitchFamily="18" charset="0"/>
                <a:cs typeface="Times New Roman" pitchFamily="18" charset="0"/>
              </a:rPr>
              <a:t>praecancerosus</a:t>
            </a:r>
            <a:r>
              <a:rPr lang="hu-HU" sz="2400" b="1" dirty="0" smtClean="0">
                <a:solidFill>
                  <a:srgbClr val="350943"/>
                </a:solidFill>
                <a:latin typeface="Times New Roman" pitchFamily="18" charset="0"/>
                <a:cs typeface="Times New Roman" pitchFamily="18" charset="0"/>
              </a:rPr>
              <a:t> </a:t>
            </a:r>
            <a:r>
              <a:rPr lang="hu-HU" sz="2400" b="1" dirty="0" err="1" smtClean="0">
                <a:solidFill>
                  <a:srgbClr val="350943"/>
                </a:solidFill>
                <a:latin typeface="Times New Roman" pitchFamily="18" charset="0"/>
                <a:cs typeface="Times New Roman" pitchFamily="18" charset="0"/>
              </a:rPr>
              <a:t>léziók</a:t>
            </a:r>
            <a:r>
              <a:rPr lang="hu-HU" sz="2400" b="1" dirty="0" smtClean="0">
                <a:solidFill>
                  <a:srgbClr val="350943"/>
                </a:solidFill>
                <a:latin typeface="Times New Roman" pitchFamily="18" charset="0"/>
                <a:cs typeface="Times New Roman" pitchFamily="18" charset="0"/>
              </a:rPr>
              <a:t>;</a:t>
            </a:r>
            <a:endParaRPr lang="hu-HU" sz="2400" b="1" dirty="0">
              <a:solidFill>
                <a:srgbClr val="350943"/>
              </a:solidFill>
              <a:latin typeface="Times New Roman" pitchFamily="18" charset="0"/>
              <a:cs typeface="Times New Roman" pitchFamily="18" charset="0"/>
            </a:endParaRPr>
          </a:p>
        </p:txBody>
      </p:sp>
      <p:sp>
        <p:nvSpPr>
          <p:cNvPr id="10" name="Szövegdoboz 9"/>
          <p:cNvSpPr txBox="1"/>
          <p:nvPr/>
        </p:nvSpPr>
        <p:spPr>
          <a:xfrm>
            <a:off x="323528" y="4581128"/>
            <a:ext cx="8352928" cy="830997"/>
          </a:xfrm>
          <a:prstGeom prst="rect">
            <a:avLst/>
          </a:prstGeom>
          <a:noFill/>
        </p:spPr>
        <p:txBody>
          <a:bodyPr wrap="square" rtlCol="0">
            <a:spAutoFit/>
          </a:bodyPr>
          <a:lstStyle/>
          <a:p>
            <a:pPr>
              <a:buFont typeface="Wingdings" pitchFamily="2" charset="2"/>
              <a:buChar char="Ø"/>
            </a:pPr>
            <a:r>
              <a:rPr lang="hu-HU" sz="2400" b="1" dirty="0" smtClean="0">
                <a:solidFill>
                  <a:srgbClr val="350943"/>
                </a:solidFill>
                <a:latin typeface="Times New Roman" pitchFamily="18" charset="0"/>
                <a:cs typeface="Times New Roman" pitchFamily="18" charset="0"/>
              </a:rPr>
              <a:t> </a:t>
            </a:r>
            <a:r>
              <a:rPr lang="hu-HU" sz="2400" b="1" i="1" dirty="0" smtClean="0">
                <a:solidFill>
                  <a:srgbClr val="350943"/>
                </a:solidFill>
                <a:latin typeface="Times New Roman" pitchFamily="18" charset="0"/>
                <a:cs typeface="Times New Roman" pitchFamily="18" charset="0"/>
              </a:rPr>
              <a:t>Tercier prevenció:</a:t>
            </a:r>
          </a:p>
          <a:p>
            <a:pPr lvl="1">
              <a:buFont typeface="Wingdings" pitchFamily="2" charset="2"/>
              <a:buChar char="q"/>
            </a:pPr>
            <a:r>
              <a:rPr lang="hu-HU" sz="2400" b="1" dirty="0" smtClean="0">
                <a:solidFill>
                  <a:srgbClr val="350943"/>
                </a:solidFill>
                <a:latin typeface="Times New Roman" pitchFamily="18" charset="0"/>
                <a:cs typeface="Times New Roman" pitchFamily="18" charset="0"/>
              </a:rPr>
              <a:t> Ellátás, rehabilitáció;</a:t>
            </a:r>
            <a:endParaRPr lang="hu-HU" sz="2400" b="1" dirty="0">
              <a:solidFill>
                <a:srgbClr val="350943"/>
              </a:solidFill>
              <a:latin typeface="Times New Roman" pitchFamily="18" charset="0"/>
              <a:cs typeface="Times New Roman" pitchFamily="18" charset="0"/>
            </a:endParaRPr>
          </a:p>
        </p:txBody>
      </p:sp>
      <p:sp>
        <p:nvSpPr>
          <p:cNvPr id="12" name="Szövegdoboz 11"/>
          <p:cNvSpPr txBox="1"/>
          <p:nvPr/>
        </p:nvSpPr>
        <p:spPr>
          <a:xfrm>
            <a:off x="323528" y="5622339"/>
            <a:ext cx="8352928" cy="830997"/>
          </a:xfrm>
          <a:prstGeom prst="rect">
            <a:avLst/>
          </a:prstGeom>
          <a:noFill/>
        </p:spPr>
        <p:txBody>
          <a:bodyPr wrap="square" rtlCol="0">
            <a:spAutoFit/>
          </a:bodyPr>
          <a:lstStyle/>
          <a:p>
            <a:pPr>
              <a:buFont typeface="Wingdings" pitchFamily="2" charset="2"/>
              <a:buChar char="Ø"/>
            </a:pPr>
            <a:r>
              <a:rPr lang="hu-HU" sz="2400" b="1" dirty="0" smtClean="0">
                <a:solidFill>
                  <a:srgbClr val="350943"/>
                </a:solidFill>
                <a:latin typeface="Times New Roman" pitchFamily="18" charset="0"/>
                <a:cs typeface="Times New Roman" pitchFamily="18" charset="0"/>
              </a:rPr>
              <a:t> </a:t>
            </a:r>
            <a:r>
              <a:rPr lang="hu-HU" sz="2400" b="1" i="1" dirty="0" err="1" smtClean="0">
                <a:solidFill>
                  <a:srgbClr val="350943"/>
                </a:solidFill>
                <a:latin typeface="Times New Roman" pitchFamily="18" charset="0"/>
                <a:cs typeface="Times New Roman" pitchFamily="18" charset="0"/>
              </a:rPr>
              <a:t>Primordiális</a:t>
            </a:r>
            <a:r>
              <a:rPr lang="hu-HU" sz="2400" b="1" i="1" dirty="0" smtClean="0">
                <a:solidFill>
                  <a:srgbClr val="350943"/>
                </a:solidFill>
                <a:latin typeface="Times New Roman" pitchFamily="18" charset="0"/>
                <a:cs typeface="Times New Roman" pitchFamily="18" charset="0"/>
              </a:rPr>
              <a:t> prevenció: „</a:t>
            </a:r>
            <a:r>
              <a:rPr lang="hu-HU" sz="2400" b="1" i="1" dirty="0" err="1" smtClean="0">
                <a:solidFill>
                  <a:srgbClr val="350943"/>
                </a:solidFill>
                <a:latin typeface="Times New Roman" pitchFamily="18" charset="0"/>
                <a:cs typeface="Times New Roman" pitchFamily="18" charset="0"/>
              </a:rPr>
              <a:t>risk</a:t>
            </a:r>
            <a:r>
              <a:rPr lang="hu-HU" sz="2400" b="1" i="1" dirty="0" smtClean="0">
                <a:solidFill>
                  <a:srgbClr val="350943"/>
                </a:solidFill>
                <a:latin typeface="Times New Roman" pitchFamily="18" charset="0"/>
                <a:cs typeface="Times New Roman" pitchFamily="18" charset="0"/>
              </a:rPr>
              <a:t> </a:t>
            </a:r>
            <a:r>
              <a:rPr lang="hu-HU" sz="2400" b="1" i="1" dirty="0" err="1" smtClean="0">
                <a:solidFill>
                  <a:srgbClr val="350943"/>
                </a:solidFill>
                <a:latin typeface="Times New Roman" pitchFamily="18" charset="0"/>
                <a:cs typeface="Times New Roman" pitchFamily="18" charset="0"/>
              </a:rPr>
              <a:t>prevention</a:t>
            </a:r>
            <a:r>
              <a:rPr lang="hu-HU" sz="2400" b="1" i="1" dirty="0" smtClean="0">
                <a:solidFill>
                  <a:srgbClr val="350943"/>
                </a:solidFill>
                <a:latin typeface="Times New Roman" pitchFamily="18" charset="0"/>
                <a:cs typeface="Times New Roman" pitchFamily="18" charset="0"/>
              </a:rPr>
              <a:t>”</a:t>
            </a:r>
          </a:p>
          <a:p>
            <a:pPr lvl="1">
              <a:buFont typeface="Wingdings" pitchFamily="2" charset="2"/>
              <a:buChar char="q"/>
            </a:pPr>
            <a:r>
              <a:rPr lang="hu-HU" sz="2400" b="1" dirty="0" smtClean="0">
                <a:solidFill>
                  <a:srgbClr val="350943"/>
                </a:solidFill>
                <a:latin typeface="Times New Roman" pitchFamily="18" charset="0"/>
                <a:cs typeface="Times New Roman" pitchFamily="18" charset="0"/>
              </a:rPr>
              <a:t> Kockázati tényezők megelőzése;</a:t>
            </a:r>
          </a:p>
        </p:txBody>
      </p:sp>
      <p:sp>
        <p:nvSpPr>
          <p:cNvPr id="13" name="Szövegdoboz 12"/>
          <p:cNvSpPr txBox="1"/>
          <p:nvPr/>
        </p:nvSpPr>
        <p:spPr>
          <a:xfrm>
            <a:off x="107504" y="6453336"/>
            <a:ext cx="8856984" cy="338554"/>
          </a:xfrm>
          <a:prstGeom prst="rect">
            <a:avLst/>
          </a:prstGeom>
          <a:noFill/>
        </p:spPr>
        <p:txBody>
          <a:bodyPr wrap="square" rtlCol="0">
            <a:spAutoFit/>
          </a:bodyPr>
          <a:lstStyle/>
          <a:p>
            <a:r>
              <a:rPr lang="hu-HU" sz="1600" i="1" dirty="0" smtClean="0">
                <a:solidFill>
                  <a:schemeClr val="accent5">
                    <a:lumMod val="75000"/>
                  </a:schemeClr>
                </a:solidFill>
                <a:latin typeface="Times New Roman" pitchFamily="18" charset="0"/>
                <a:cs typeface="Times New Roman" pitchFamily="18" charset="0"/>
              </a:rPr>
              <a:t>Forrás: </a:t>
            </a:r>
            <a:r>
              <a:rPr lang="hu-HU" sz="1600" i="1" dirty="0" err="1" smtClean="0">
                <a:solidFill>
                  <a:schemeClr val="accent5">
                    <a:lumMod val="75000"/>
                  </a:schemeClr>
                </a:solidFill>
                <a:latin typeface="Times New Roman" pitchFamily="18" charset="0"/>
                <a:cs typeface="Times New Roman" pitchFamily="18" charset="0"/>
              </a:rPr>
              <a:t>Nyárasdy</a:t>
            </a:r>
            <a:r>
              <a:rPr lang="hu-HU" sz="1600" i="1" dirty="0" smtClean="0">
                <a:solidFill>
                  <a:schemeClr val="accent5">
                    <a:lumMod val="75000"/>
                  </a:schemeClr>
                </a:solidFill>
                <a:latin typeface="Times New Roman" pitchFamily="18" charset="0"/>
                <a:cs typeface="Times New Roman" pitchFamily="18" charset="0"/>
              </a:rPr>
              <a:t> I, </a:t>
            </a:r>
            <a:r>
              <a:rPr lang="hu-HU" sz="1600" i="1" dirty="0" err="1" smtClean="0">
                <a:solidFill>
                  <a:schemeClr val="accent5">
                    <a:lumMod val="75000"/>
                  </a:schemeClr>
                </a:solidFill>
                <a:latin typeface="Times New Roman" pitchFamily="18" charset="0"/>
                <a:cs typeface="Times New Roman" pitchFamily="18" charset="0"/>
              </a:rPr>
              <a:t>Bánóczy</a:t>
            </a:r>
            <a:r>
              <a:rPr lang="hu-HU" sz="1600" i="1" dirty="0" smtClean="0">
                <a:solidFill>
                  <a:schemeClr val="accent5">
                    <a:lumMod val="75000"/>
                  </a:schemeClr>
                </a:solidFill>
                <a:latin typeface="Times New Roman" pitchFamily="18" charset="0"/>
                <a:cs typeface="Times New Roman" pitchFamily="18" charset="0"/>
              </a:rPr>
              <a:t> J: Preventív Fogászat, Medicina Könyvkiadó </a:t>
            </a:r>
            <a:r>
              <a:rPr lang="hu-HU" sz="1600" i="1" dirty="0" err="1" smtClean="0">
                <a:solidFill>
                  <a:schemeClr val="accent5">
                    <a:lumMod val="75000"/>
                  </a:schemeClr>
                </a:solidFill>
                <a:latin typeface="Times New Roman" pitchFamily="18" charset="0"/>
                <a:cs typeface="Times New Roman" pitchFamily="18" charset="0"/>
              </a:rPr>
              <a:t>Zrt</a:t>
            </a:r>
            <a:r>
              <a:rPr lang="hu-HU" sz="1600" i="1" dirty="0" smtClean="0">
                <a:solidFill>
                  <a:schemeClr val="accent5">
                    <a:lumMod val="75000"/>
                  </a:schemeClr>
                </a:solidFill>
                <a:latin typeface="Times New Roman" pitchFamily="18" charset="0"/>
                <a:cs typeface="Times New Roman" pitchFamily="18" charset="0"/>
              </a:rPr>
              <a:t>., Budapest 2009, p:20-21.</a:t>
            </a:r>
            <a:endParaRPr lang="hu-HU" sz="1600" i="1" dirty="0">
              <a:solidFill>
                <a:schemeClr val="accent5">
                  <a:lumMod val="75000"/>
                </a:schemeClr>
              </a:solidFill>
              <a:latin typeface="Times New Roman" pitchFamily="18" charset="0"/>
              <a:cs typeface="Times New Roman" pitchFamily="18" charset="0"/>
            </a:endParaRPr>
          </a:p>
        </p:txBody>
      </p:sp>
      <p:pic>
        <p:nvPicPr>
          <p:cNvPr id="212994" name="Picture 2"/>
          <p:cNvPicPr>
            <a:picLocks noChangeAspect="1" noChangeArrowheads="1"/>
          </p:cNvPicPr>
          <p:nvPr/>
        </p:nvPicPr>
        <p:blipFill>
          <a:blip r:embed="rId4" cstate="print"/>
          <a:srcRect/>
          <a:stretch>
            <a:fillRect/>
          </a:stretch>
        </p:blipFill>
        <p:spPr bwMode="auto">
          <a:xfrm>
            <a:off x="7956376" y="4509120"/>
            <a:ext cx="1000125" cy="1895475"/>
          </a:xfrm>
          <a:prstGeom prst="rect">
            <a:avLst/>
          </a:prstGeom>
          <a:noFill/>
          <a:ln w="9525">
            <a:noFill/>
            <a:miter lim="800000"/>
            <a:headEnd/>
            <a:tailEnd/>
          </a:ln>
          <a:effectLst/>
        </p:spPr>
      </p:pic>
    </p:spTree>
    <p:custDataLst>
      <p:tags r:id="rId1"/>
    </p:custData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3">
                                            <p:txEl>
                                              <p:pRg st="0" end="0"/>
                                            </p:txEl>
                                          </p:spTgt>
                                        </p:tgtEl>
                                        <p:attrNameLst>
                                          <p:attrName>ppt_y</p:attrName>
                                        </p:attrNameLst>
                                      </p:cBhvr>
                                      <p:tavLst>
                                        <p:tav tm="0">
                                          <p:val>
                                            <p:strVal val="#ppt_y"/>
                                          </p:val>
                                        </p:tav>
                                        <p:tav tm="100000">
                                          <p:val>
                                            <p:strVal val="#ppt_y"/>
                                          </p:val>
                                        </p:tav>
                                      </p:tavLst>
                                    </p:anim>
                                  </p:childTnLst>
                                </p:cTn>
                              </p:par>
                              <p:par>
                                <p:cTn id="13" presetID="8" presetClass="entr" presetSubtype="16" fill="hold" nodeType="withEffect">
                                  <p:stCondLst>
                                    <p:cond delay="0"/>
                                  </p:stCondLst>
                                  <p:childTnLst>
                                    <p:set>
                                      <p:cBhvr>
                                        <p:cTn id="14" dur="1" fill="hold">
                                          <p:stCondLst>
                                            <p:cond delay="0"/>
                                          </p:stCondLst>
                                        </p:cTn>
                                        <p:tgtEl>
                                          <p:spTgt spid="212994"/>
                                        </p:tgtEl>
                                        <p:attrNameLst>
                                          <p:attrName>style.visibility</p:attrName>
                                        </p:attrNameLst>
                                      </p:cBhvr>
                                      <p:to>
                                        <p:strVal val="visible"/>
                                      </p:to>
                                    </p:set>
                                    <p:animEffect transition="in" filter="diamond(in)">
                                      <p:cBhvr>
                                        <p:cTn id="15" dur="500"/>
                                        <p:tgtEl>
                                          <p:spTgt spid="212994"/>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heckerboard(across)">
                                      <p:cBhvr>
                                        <p:cTn id="20" dur="500"/>
                                        <p:tgtEl>
                                          <p:spTgt spid="5"/>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5"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heckerboard(across)">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heckerboard(across)">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heckerboard(across)">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p:bldP spid="10" grpId="0"/>
      <p:bldP spid="12" grpId="0"/>
      <p:bldP spid="13"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762000" y="44450"/>
            <a:ext cx="7772400" cy="1143000"/>
          </a:xfrm>
        </p:spPr>
        <p:txBody>
          <a:bodyPr/>
          <a:lstStyle/>
          <a:p>
            <a:pPr algn="ctr"/>
            <a:r>
              <a:rPr lang="hu-HU" sz="3200" b="1" dirty="0">
                <a:solidFill>
                  <a:srgbClr val="0070C0"/>
                </a:solidFill>
              </a:rPr>
              <a:t>A gyermekfogászati komplex prevenció</a:t>
            </a:r>
          </a:p>
        </p:txBody>
      </p:sp>
      <p:sp>
        <p:nvSpPr>
          <p:cNvPr id="165891" name="Text Box 3"/>
          <p:cNvSpPr txBox="1">
            <a:spLocks noChangeArrowheads="1"/>
          </p:cNvSpPr>
          <p:nvPr/>
        </p:nvSpPr>
        <p:spPr bwMode="auto">
          <a:xfrm>
            <a:off x="1219200" y="2286000"/>
            <a:ext cx="2286000" cy="457200"/>
          </a:xfrm>
          <a:prstGeom prst="rect">
            <a:avLst/>
          </a:prstGeom>
          <a:noFill/>
          <a:ln w="9525">
            <a:noFill/>
            <a:miter lim="800000"/>
            <a:headEnd/>
            <a:tailEnd/>
          </a:ln>
          <a:effectLst/>
        </p:spPr>
        <p:txBody>
          <a:bodyPr>
            <a:spAutoFit/>
          </a:bodyPr>
          <a:lstStyle/>
          <a:p>
            <a:pPr eaLnBrk="1" hangingPunct="1">
              <a:spcBef>
                <a:spcPct val="50000"/>
              </a:spcBef>
            </a:pPr>
            <a:endParaRPr lang="hu-HU" sz="2400">
              <a:latin typeface="Times New Roman" pitchFamily="18" charset="0"/>
            </a:endParaRPr>
          </a:p>
        </p:txBody>
      </p:sp>
      <p:grpSp>
        <p:nvGrpSpPr>
          <p:cNvPr id="2" name="Group 4"/>
          <p:cNvGrpSpPr>
            <a:grpSpLocks/>
          </p:cNvGrpSpPr>
          <p:nvPr/>
        </p:nvGrpSpPr>
        <p:grpSpPr bwMode="auto">
          <a:xfrm>
            <a:off x="533400" y="1752600"/>
            <a:ext cx="8077200" cy="4267200"/>
            <a:chOff x="336" y="1104"/>
            <a:chExt cx="5088" cy="2688"/>
          </a:xfrm>
        </p:grpSpPr>
        <p:sp>
          <p:nvSpPr>
            <p:cNvPr id="165893" name="Rectangle 5"/>
            <p:cNvSpPr>
              <a:spLocks noChangeArrowheads="1"/>
            </p:cNvSpPr>
            <p:nvPr/>
          </p:nvSpPr>
          <p:spPr bwMode="auto">
            <a:xfrm>
              <a:off x="384" y="3024"/>
              <a:ext cx="1728" cy="768"/>
            </a:xfrm>
            <a:prstGeom prst="rect">
              <a:avLst/>
            </a:prstGeom>
            <a:solidFill>
              <a:srgbClr val="6666FF"/>
            </a:solidFill>
            <a:ln w="9525">
              <a:solidFill>
                <a:schemeClr val="tx1"/>
              </a:solidFill>
              <a:miter lim="800000"/>
              <a:headEnd/>
              <a:tailEnd/>
            </a:ln>
            <a:effectLst/>
          </p:spPr>
          <p:txBody>
            <a:bodyPr wrap="none" anchor="ctr"/>
            <a:lstStyle/>
            <a:p>
              <a:pPr algn="ctr" eaLnBrk="1" hangingPunct="1"/>
              <a:r>
                <a:rPr lang="hu-HU" sz="2800" b="1">
                  <a:solidFill>
                    <a:srgbClr val="FFFF00"/>
                  </a:solidFill>
                  <a:latin typeface="Times New Roman" pitchFamily="18" charset="0"/>
                </a:rPr>
                <a:t>FLUORIDOK</a:t>
              </a:r>
            </a:p>
          </p:txBody>
        </p:sp>
        <p:sp>
          <p:nvSpPr>
            <p:cNvPr id="165894" name="Rectangle 6"/>
            <p:cNvSpPr>
              <a:spLocks noChangeArrowheads="1"/>
            </p:cNvSpPr>
            <p:nvPr/>
          </p:nvSpPr>
          <p:spPr bwMode="auto">
            <a:xfrm>
              <a:off x="336" y="1104"/>
              <a:ext cx="1728" cy="816"/>
            </a:xfrm>
            <a:prstGeom prst="rect">
              <a:avLst/>
            </a:prstGeom>
            <a:solidFill>
              <a:srgbClr val="6666FF"/>
            </a:solidFill>
            <a:ln w="9525">
              <a:solidFill>
                <a:schemeClr val="tx1"/>
              </a:solidFill>
              <a:miter lim="800000"/>
              <a:headEnd/>
              <a:tailEnd/>
            </a:ln>
            <a:effectLst/>
          </p:spPr>
          <p:txBody>
            <a:bodyPr wrap="none" anchor="ctr"/>
            <a:lstStyle/>
            <a:p>
              <a:pPr algn="ctr" eaLnBrk="1" hangingPunct="1"/>
              <a:r>
                <a:rPr lang="hu-HU" sz="2800" b="1">
                  <a:solidFill>
                    <a:srgbClr val="FFFF00"/>
                  </a:solidFill>
                  <a:latin typeface="Times New Roman" pitchFamily="18" charset="0"/>
                </a:rPr>
                <a:t>HELYES</a:t>
              </a:r>
            </a:p>
            <a:p>
              <a:pPr algn="ctr" eaLnBrk="1" hangingPunct="1"/>
              <a:r>
                <a:rPr lang="hu-HU" sz="2800" b="1">
                  <a:solidFill>
                    <a:srgbClr val="FFFF00"/>
                  </a:solidFill>
                  <a:latin typeface="Times New Roman" pitchFamily="18" charset="0"/>
                </a:rPr>
                <a:t>TÁPLÁLKOZÁS</a:t>
              </a:r>
            </a:p>
          </p:txBody>
        </p:sp>
        <p:sp>
          <p:nvSpPr>
            <p:cNvPr id="165895" name="Rectangle 7"/>
            <p:cNvSpPr>
              <a:spLocks noChangeArrowheads="1"/>
            </p:cNvSpPr>
            <p:nvPr/>
          </p:nvSpPr>
          <p:spPr bwMode="auto">
            <a:xfrm>
              <a:off x="3408" y="1152"/>
              <a:ext cx="2016" cy="768"/>
            </a:xfrm>
            <a:prstGeom prst="rect">
              <a:avLst/>
            </a:prstGeom>
            <a:solidFill>
              <a:srgbClr val="6666FF"/>
            </a:solidFill>
            <a:ln w="9525">
              <a:solidFill>
                <a:schemeClr val="tx1"/>
              </a:solidFill>
              <a:miter lim="800000"/>
              <a:headEnd/>
              <a:tailEnd/>
            </a:ln>
            <a:effectLst/>
          </p:spPr>
          <p:txBody>
            <a:bodyPr wrap="none" anchor="ctr"/>
            <a:lstStyle/>
            <a:p>
              <a:pPr algn="ctr" eaLnBrk="1" hangingPunct="1"/>
              <a:r>
                <a:rPr lang="hu-HU" sz="2800" b="1">
                  <a:solidFill>
                    <a:srgbClr val="FFFF00"/>
                  </a:solidFill>
                  <a:latin typeface="Times New Roman" pitchFamily="18" charset="0"/>
                </a:rPr>
                <a:t>SZÁJHIGIÉNE,</a:t>
              </a:r>
            </a:p>
            <a:p>
              <a:pPr algn="ctr" eaLnBrk="1" hangingPunct="1"/>
              <a:r>
                <a:rPr lang="hu-HU" sz="2800" b="1">
                  <a:solidFill>
                    <a:srgbClr val="FFFF00"/>
                  </a:solidFill>
                  <a:latin typeface="Times New Roman" pitchFamily="18" charset="0"/>
                </a:rPr>
                <a:t>FOGÁPOLÁS</a:t>
              </a:r>
            </a:p>
          </p:txBody>
        </p:sp>
        <p:sp>
          <p:nvSpPr>
            <p:cNvPr id="165896" name="Rectangle 8"/>
            <p:cNvSpPr>
              <a:spLocks noChangeArrowheads="1"/>
            </p:cNvSpPr>
            <p:nvPr/>
          </p:nvSpPr>
          <p:spPr bwMode="auto">
            <a:xfrm>
              <a:off x="3408" y="3024"/>
              <a:ext cx="2016" cy="768"/>
            </a:xfrm>
            <a:prstGeom prst="rect">
              <a:avLst/>
            </a:prstGeom>
            <a:solidFill>
              <a:srgbClr val="6666FF"/>
            </a:solidFill>
            <a:ln w="9525">
              <a:solidFill>
                <a:schemeClr val="tx1"/>
              </a:solidFill>
              <a:miter lim="800000"/>
              <a:headEnd/>
              <a:tailEnd/>
            </a:ln>
            <a:effectLst/>
          </p:spPr>
          <p:txBody>
            <a:bodyPr wrap="none" anchor="ctr"/>
            <a:lstStyle/>
            <a:p>
              <a:pPr algn="ctr" eaLnBrk="1" hangingPunct="1"/>
              <a:r>
                <a:rPr lang="hu-HU" sz="2800" b="1">
                  <a:solidFill>
                    <a:srgbClr val="FFFF00"/>
                  </a:solidFill>
                  <a:latin typeface="Times New Roman" pitchFamily="18" charset="0"/>
                </a:rPr>
                <a:t>KORAI KEZELÉS,</a:t>
              </a:r>
            </a:p>
            <a:p>
              <a:pPr algn="ctr" eaLnBrk="1" hangingPunct="1"/>
              <a:r>
                <a:rPr lang="hu-HU" sz="2800" b="1">
                  <a:solidFill>
                    <a:srgbClr val="FFFF00"/>
                  </a:solidFill>
                  <a:latin typeface="Times New Roman" pitchFamily="18" charset="0"/>
                </a:rPr>
                <a:t>GONDOZÁS</a:t>
              </a:r>
            </a:p>
          </p:txBody>
        </p:sp>
      </p:grpSp>
      <p:sp>
        <p:nvSpPr>
          <p:cNvPr id="165897" name="Rectangle 9"/>
          <p:cNvSpPr>
            <a:spLocks noChangeArrowheads="1"/>
          </p:cNvSpPr>
          <p:nvPr/>
        </p:nvSpPr>
        <p:spPr bwMode="auto">
          <a:xfrm>
            <a:off x="2438400" y="3276600"/>
            <a:ext cx="4038600" cy="1295400"/>
          </a:xfrm>
          <a:prstGeom prst="rect">
            <a:avLst/>
          </a:prstGeom>
          <a:noFill/>
          <a:ln w="9525">
            <a:solidFill>
              <a:schemeClr val="tx1"/>
            </a:solidFill>
            <a:miter lim="800000"/>
            <a:headEnd/>
            <a:tailEnd/>
          </a:ln>
          <a:effectLst/>
        </p:spPr>
        <p:txBody>
          <a:bodyPr wrap="none" anchor="ctr"/>
          <a:lstStyle/>
          <a:p>
            <a:pPr algn="ctr" eaLnBrk="1" hangingPunct="1"/>
            <a:r>
              <a:rPr lang="hu-HU" sz="2800" b="1" dirty="0">
                <a:solidFill>
                  <a:srgbClr val="002060"/>
                </a:solidFill>
                <a:latin typeface="Times New Roman" pitchFamily="18" charset="0"/>
              </a:rPr>
              <a:t>CARIES</a:t>
            </a:r>
          </a:p>
          <a:p>
            <a:pPr algn="ctr" eaLnBrk="1" hangingPunct="1"/>
            <a:r>
              <a:rPr lang="hu-HU" sz="2800" b="1" dirty="0">
                <a:solidFill>
                  <a:srgbClr val="002060"/>
                </a:solidFill>
                <a:latin typeface="Times New Roman" pitchFamily="18" charset="0"/>
              </a:rPr>
              <a:t>FOGAZATI ANOMÁLIA</a:t>
            </a:r>
          </a:p>
          <a:p>
            <a:pPr algn="ctr" eaLnBrk="1" hangingPunct="1"/>
            <a:r>
              <a:rPr lang="hu-HU" sz="2800" b="1" dirty="0">
                <a:solidFill>
                  <a:srgbClr val="002060"/>
                </a:solidFill>
                <a:latin typeface="Times New Roman" pitchFamily="18" charset="0"/>
              </a:rPr>
              <a:t>PARODONTOPÁTIA</a:t>
            </a:r>
          </a:p>
        </p:txBody>
      </p:sp>
      <p:grpSp>
        <p:nvGrpSpPr>
          <p:cNvPr id="3" name="Group 10"/>
          <p:cNvGrpSpPr>
            <a:grpSpLocks/>
          </p:cNvGrpSpPr>
          <p:nvPr/>
        </p:nvGrpSpPr>
        <p:grpSpPr bwMode="auto">
          <a:xfrm>
            <a:off x="1676400" y="2209800"/>
            <a:ext cx="5667375" cy="3533775"/>
            <a:chOff x="1056" y="1392"/>
            <a:chExt cx="3570" cy="2226"/>
          </a:xfrm>
        </p:grpSpPr>
        <p:sp>
          <p:nvSpPr>
            <p:cNvPr id="165899" name="AutoShape 11"/>
            <p:cNvSpPr>
              <a:spLocks noChangeArrowheads="1"/>
            </p:cNvSpPr>
            <p:nvPr/>
          </p:nvSpPr>
          <p:spPr bwMode="auto">
            <a:xfrm>
              <a:off x="2352" y="1392"/>
              <a:ext cx="765" cy="306"/>
            </a:xfrm>
            <a:prstGeom prst="leftRightArrow">
              <a:avLst>
                <a:gd name="adj1" fmla="val 50000"/>
                <a:gd name="adj2" fmla="val 50000"/>
              </a:avLst>
            </a:prstGeom>
            <a:solidFill>
              <a:schemeClr val="accent1"/>
            </a:solidFill>
            <a:ln w="9525">
              <a:solidFill>
                <a:schemeClr val="tx1"/>
              </a:solidFill>
              <a:miter lim="800000"/>
              <a:headEnd/>
              <a:tailEnd/>
            </a:ln>
            <a:effectLst/>
          </p:spPr>
          <p:txBody>
            <a:bodyPr wrap="none" anchor="ctr"/>
            <a:lstStyle/>
            <a:p>
              <a:pPr algn="ctr" eaLnBrk="1" hangingPunct="1"/>
              <a:endParaRPr lang="hu-HU" sz="2400">
                <a:solidFill>
                  <a:schemeClr val="folHlink"/>
                </a:solidFill>
                <a:latin typeface="Times New Roman" pitchFamily="18" charset="0"/>
              </a:endParaRPr>
            </a:p>
          </p:txBody>
        </p:sp>
        <p:sp>
          <p:nvSpPr>
            <p:cNvPr id="165900" name="AutoShape 12"/>
            <p:cNvSpPr>
              <a:spLocks noChangeArrowheads="1"/>
            </p:cNvSpPr>
            <p:nvPr/>
          </p:nvSpPr>
          <p:spPr bwMode="auto">
            <a:xfrm>
              <a:off x="1056" y="2045"/>
              <a:ext cx="306" cy="861"/>
            </a:xfrm>
            <a:prstGeom prst="upDownArrow">
              <a:avLst>
                <a:gd name="adj1" fmla="val 50000"/>
                <a:gd name="adj2" fmla="val 56275"/>
              </a:avLst>
            </a:prstGeom>
            <a:solidFill>
              <a:schemeClr val="accent1"/>
            </a:solidFill>
            <a:ln w="9525">
              <a:solidFill>
                <a:schemeClr val="tx1"/>
              </a:solidFill>
              <a:miter lim="800000"/>
              <a:headEnd/>
              <a:tailEnd/>
            </a:ln>
            <a:effectLst/>
          </p:spPr>
          <p:txBody>
            <a:bodyPr wrap="none" anchor="ctr"/>
            <a:lstStyle/>
            <a:p>
              <a:endParaRPr lang="hu-HU"/>
            </a:p>
          </p:txBody>
        </p:sp>
        <p:sp>
          <p:nvSpPr>
            <p:cNvPr id="165901" name="AutoShape 13"/>
            <p:cNvSpPr>
              <a:spLocks noChangeArrowheads="1"/>
            </p:cNvSpPr>
            <p:nvPr/>
          </p:nvSpPr>
          <p:spPr bwMode="auto">
            <a:xfrm>
              <a:off x="2352" y="3312"/>
              <a:ext cx="765" cy="306"/>
            </a:xfrm>
            <a:prstGeom prst="leftRightArrow">
              <a:avLst>
                <a:gd name="adj1" fmla="val 50000"/>
                <a:gd name="adj2" fmla="val 50000"/>
              </a:avLst>
            </a:prstGeom>
            <a:solidFill>
              <a:schemeClr val="accent1"/>
            </a:solidFill>
            <a:ln w="9525">
              <a:solidFill>
                <a:schemeClr val="tx1"/>
              </a:solidFill>
              <a:miter lim="800000"/>
              <a:headEnd/>
              <a:tailEnd/>
            </a:ln>
            <a:effectLst/>
          </p:spPr>
          <p:txBody>
            <a:bodyPr wrap="none" anchor="ctr"/>
            <a:lstStyle/>
            <a:p>
              <a:pPr algn="ctr" eaLnBrk="1" hangingPunct="1"/>
              <a:endParaRPr lang="hu-HU" sz="2400">
                <a:solidFill>
                  <a:schemeClr val="folHlink"/>
                </a:solidFill>
                <a:latin typeface="Times New Roman" pitchFamily="18" charset="0"/>
              </a:endParaRPr>
            </a:p>
          </p:txBody>
        </p:sp>
        <p:sp>
          <p:nvSpPr>
            <p:cNvPr id="165902" name="AutoShape 14"/>
            <p:cNvSpPr>
              <a:spLocks noChangeArrowheads="1"/>
            </p:cNvSpPr>
            <p:nvPr/>
          </p:nvSpPr>
          <p:spPr bwMode="auto">
            <a:xfrm>
              <a:off x="4320" y="2064"/>
              <a:ext cx="306" cy="861"/>
            </a:xfrm>
            <a:prstGeom prst="upDownArrow">
              <a:avLst>
                <a:gd name="adj1" fmla="val 50000"/>
                <a:gd name="adj2" fmla="val 56275"/>
              </a:avLst>
            </a:prstGeom>
            <a:solidFill>
              <a:schemeClr val="accent1"/>
            </a:solidFill>
            <a:ln w="9525">
              <a:solidFill>
                <a:schemeClr val="tx1"/>
              </a:solidFill>
              <a:miter lim="800000"/>
              <a:headEnd/>
              <a:tailEnd/>
            </a:ln>
            <a:effectLst/>
          </p:spPr>
          <p:txBody>
            <a:bodyPr wrap="none" anchor="ctr"/>
            <a:lstStyle/>
            <a:p>
              <a:endParaRPr lang="hu-HU"/>
            </a:p>
          </p:txBody>
        </p:sp>
        <p:sp>
          <p:nvSpPr>
            <p:cNvPr id="165903" name="Line 15"/>
            <p:cNvSpPr>
              <a:spLocks noChangeShapeType="1"/>
            </p:cNvSpPr>
            <p:nvPr/>
          </p:nvSpPr>
          <p:spPr bwMode="auto">
            <a:xfrm>
              <a:off x="2160" y="1632"/>
              <a:ext cx="288" cy="336"/>
            </a:xfrm>
            <a:prstGeom prst="line">
              <a:avLst/>
            </a:prstGeom>
            <a:noFill/>
            <a:ln w="57150">
              <a:solidFill>
                <a:schemeClr val="accent1"/>
              </a:solidFill>
              <a:round/>
              <a:headEnd/>
              <a:tailEnd type="triangle" w="med" len="med"/>
            </a:ln>
            <a:effectLst/>
          </p:spPr>
          <p:txBody>
            <a:bodyPr wrap="none"/>
            <a:lstStyle/>
            <a:p>
              <a:endParaRPr lang="hu-HU"/>
            </a:p>
          </p:txBody>
        </p:sp>
        <p:sp>
          <p:nvSpPr>
            <p:cNvPr id="165904" name="Line 16"/>
            <p:cNvSpPr>
              <a:spLocks noChangeShapeType="1"/>
            </p:cNvSpPr>
            <p:nvPr/>
          </p:nvSpPr>
          <p:spPr bwMode="auto">
            <a:xfrm flipH="1">
              <a:off x="3024" y="1632"/>
              <a:ext cx="288" cy="336"/>
            </a:xfrm>
            <a:prstGeom prst="line">
              <a:avLst/>
            </a:prstGeom>
            <a:noFill/>
            <a:ln w="57150">
              <a:solidFill>
                <a:schemeClr val="accent1"/>
              </a:solidFill>
              <a:round/>
              <a:headEnd/>
              <a:tailEnd type="triangle" w="med" len="med"/>
            </a:ln>
            <a:effectLst/>
          </p:spPr>
          <p:txBody>
            <a:bodyPr wrap="none"/>
            <a:lstStyle/>
            <a:p>
              <a:endParaRPr lang="hu-HU"/>
            </a:p>
          </p:txBody>
        </p:sp>
        <p:sp>
          <p:nvSpPr>
            <p:cNvPr id="165905" name="Line 17"/>
            <p:cNvSpPr>
              <a:spLocks noChangeShapeType="1"/>
            </p:cNvSpPr>
            <p:nvPr/>
          </p:nvSpPr>
          <p:spPr bwMode="auto">
            <a:xfrm flipV="1">
              <a:off x="2208" y="3024"/>
              <a:ext cx="288" cy="384"/>
            </a:xfrm>
            <a:prstGeom prst="line">
              <a:avLst/>
            </a:prstGeom>
            <a:noFill/>
            <a:ln w="57150">
              <a:solidFill>
                <a:schemeClr val="accent1"/>
              </a:solidFill>
              <a:round/>
              <a:headEnd/>
              <a:tailEnd type="triangle" w="med" len="med"/>
            </a:ln>
            <a:effectLst/>
          </p:spPr>
          <p:txBody>
            <a:bodyPr wrap="none"/>
            <a:lstStyle/>
            <a:p>
              <a:endParaRPr lang="hu-HU"/>
            </a:p>
          </p:txBody>
        </p:sp>
        <p:sp>
          <p:nvSpPr>
            <p:cNvPr id="165906" name="Line 18"/>
            <p:cNvSpPr>
              <a:spLocks noChangeShapeType="1"/>
            </p:cNvSpPr>
            <p:nvPr/>
          </p:nvSpPr>
          <p:spPr bwMode="auto">
            <a:xfrm flipH="1" flipV="1">
              <a:off x="3024" y="3072"/>
              <a:ext cx="288" cy="336"/>
            </a:xfrm>
            <a:prstGeom prst="line">
              <a:avLst/>
            </a:prstGeom>
            <a:noFill/>
            <a:ln w="57150">
              <a:solidFill>
                <a:schemeClr val="accent1"/>
              </a:solidFill>
              <a:round/>
              <a:headEnd/>
              <a:tailEnd type="triangle" w="med" len="med"/>
            </a:ln>
            <a:effectLst/>
          </p:spPr>
          <p:txBody>
            <a:bodyPr wrap="none"/>
            <a:lstStyle/>
            <a:p>
              <a:endParaRPr lang="hu-HU"/>
            </a:p>
          </p:txBody>
        </p:sp>
      </p:grpSp>
      <p:pic>
        <p:nvPicPr>
          <p:cNvPr id="165907" name="Picture 19" descr="bz17 copy"/>
          <p:cNvPicPr>
            <a:picLocks noChangeAspect="1" noChangeArrowheads="1"/>
          </p:cNvPicPr>
          <p:nvPr/>
        </p:nvPicPr>
        <p:blipFill>
          <a:blip r:embed="rId3" cstate="print"/>
          <a:srcRect/>
          <a:stretch>
            <a:fillRect/>
          </a:stretch>
        </p:blipFill>
        <p:spPr bwMode="auto">
          <a:xfrm>
            <a:off x="539750" y="1484313"/>
            <a:ext cx="2819400" cy="1689100"/>
          </a:xfrm>
          <a:prstGeom prst="rect">
            <a:avLst/>
          </a:prstGeom>
          <a:noFill/>
        </p:spPr>
      </p:pic>
      <p:pic>
        <p:nvPicPr>
          <p:cNvPr id="165908" name="Picture 20" descr="Untitled-19 copy"/>
          <p:cNvPicPr>
            <a:picLocks noChangeAspect="1" noChangeArrowheads="1"/>
          </p:cNvPicPr>
          <p:nvPr/>
        </p:nvPicPr>
        <p:blipFill>
          <a:blip r:embed="rId4" cstate="print"/>
          <a:srcRect/>
          <a:stretch>
            <a:fillRect/>
          </a:stretch>
        </p:blipFill>
        <p:spPr bwMode="auto">
          <a:xfrm>
            <a:off x="5508625" y="1412875"/>
            <a:ext cx="2971800" cy="1755775"/>
          </a:xfrm>
          <a:prstGeom prst="rect">
            <a:avLst/>
          </a:prstGeom>
          <a:noFill/>
        </p:spPr>
      </p:pic>
      <p:pic>
        <p:nvPicPr>
          <p:cNvPr id="165909" name="Picture 21" descr="Untitled-25 copy"/>
          <p:cNvPicPr>
            <a:picLocks noChangeAspect="1" noChangeArrowheads="1"/>
          </p:cNvPicPr>
          <p:nvPr/>
        </p:nvPicPr>
        <p:blipFill>
          <a:blip r:embed="rId5" cstate="print"/>
          <a:srcRect/>
          <a:stretch>
            <a:fillRect/>
          </a:stretch>
        </p:blipFill>
        <p:spPr bwMode="auto">
          <a:xfrm>
            <a:off x="611188" y="4652963"/>
            <a:ext cx="2819400" cy="2046287"/>
          </a:xfrm>
          <a:prstGeom prst="rect">
            <a:avLst/>
          </a:prstGeom>
          <a:noFill/>
        </p:spPr>
      </p:pic>
      <p:pic>
        <p:nvPicPr>
          <p:cNvPr id="165910" name="Picture 22" descr="Untitled-18 copy"/>
          <p:cNvPicPr>
            <a:picLocks noChangeAspect="1" noChangeArrowheads="1"/>
          </p:cNvPicPr>
          <p:nvPr/>
        </p:nvPicPr>
        <p:blipFill>
          <a:blip r:embed="rId6" cstate="print"/>
          <a:srcRect/>
          <a:stretch>
            <a:fillRect/>
          </a:stretch>
        </p:blipFill>
        <p:spPr bwMode="auto">
          <a:xfrm>
            <a:off x="5364163" y="4737100"/>
            <a:ext cx="3276600" cy="20050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5890"/>
                                        </p:tgtEl>
                                        <p:attrNameLst>
                                          <p:attrName>style.visibility</p:attrName>
                                        </p:attrNameLst>
                                      </p:cBhvr>
                                      <p:to>
                                        <p:strVal val="visible"/>
                                      </p:to>
                                    </p:set>
                                    <p:animEffect transition="in" filter="slide(fromBottom)">
                                      <p:cBhvr>
                                        <p:cTn id="7" dur="500"/>
                                        <p:tgtEl>
                                          <p:spTgt spid="165890"/>
                                        </p:tgtEl>
                                      </p:cBhvr>
                                    </p:animEffect>
                                  </p:childTnLst>
                                </p:cTn>
                              </p:par>
                            </p:childTnLst>
                          </p:cTn>
                        </p:par>
                        <p:par>
                          <p:cTn id="8" fill="hold">
                            <p:stCondLst>
                              <p:cond delay="500"/>
                            </p:stCondLst>
                            <p:childTnLst>
                              <p:par>
                                <p:cTn id="9" presetID="16" presetClass="entr" presetSubtype="26" fill="hold" grpId="0" nodeType="afterEffect">
                                  <p:stCondLst>
                                    <p:cond delay="1000"/>
                                  </p:stCondLst>
                                  <p:childTnLst>
                                    <p:set>
                                      <p:cBhvr>
                                        <p:cTn id="10" dur="1" fill="hold">
                                          <p:stCondLst>
                                            <p:cond delay="0"/>
                                          </p:stCondLst>
                                        </p:cTn>
                                        <p:tgtEl>
                                          <p:spTgt spid="165897"/>
                                        </p:tgtEl>
                                        <p:attrNameLst>
                                          <p:attrName>style.visibility</p:attrName>
                                        </p:attrNameLst>
                                      </p:cBhvr>
                                      <p:to>
                                        <p:strVal val="visible"/>
                                      </p:to>
                                    </p:set>
                                    <p:animEffect transition="in" filter="barn(inHorizontal)">
                                      <p:cBhvr>
                                        <p:cTn id="11" dur="500"/>
                                        <p:tgtEl>
                                          <p:spTgt spid="165897"/>
                                        </p:tgtEl>
                                      </p:cBhvr>
                                    </p:animEffect>
                                  </p:childTnLst>
                                </p:cTn>
                              </p:par>
                            </p:childTnLst>
                          </p:cTn>
                        </p:par>
                        <p:par>
                          <p:cTn id="12" fill="hold">
                            <p:stCondLst>
                              <p:cond delay="2000"/>
                            </p:stCondLst>
                            <p:childTnLst>
                              <p:par>
                                <p:cTn id="13" presetID="23" presetClass="entr" presetSubtype="16" fill="hold" nodeType="afterEffect">
                                  <p:stCondLst>
                                    <p:cond delay="400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childTnLst>
                                </p:cTn>
                              </p:par>
                            </p:childTnLst>
                          </p:cTn>
                        </p:par>
                        <p:par>
                          <p:cTn id="17" fill="hold">
                            <p:stCondLst>
                              <p:cond delay="6500"/>
                            </p:stCondLst>
                            <p:childTnLst>
                              <p:par>
                                <p:cTn id="18" presetID="15" presetClass="entr" presetSubtype="0" fill="hold" nodeType="afterEffect">
                                  <p:stCondLst>
                                    <p:cond delay="100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65907"/>
                                        </p:tgtEl>
                                        <p:attrNameLst>
                                          <p:attrName>style.visibility</p:attrName>
                                        </p:attrNameLst>
                                      </p:cBhvr>
                                      <p:to>
                                        <p:strVal val="visible"/>
                                      </p:to>
                                    </p:set>
                                    <p:anim calcmode="lin" valueType="num">
                                      <p:cBhvr additive="base">
                                        <p:cTn id="28" dur="500" fill="hold"/>
                                        <p:tgtEl>
                                          <p:spTgt spid="165907"/>
                                        </p:tgtEl>
                                        <p:attrNameLst>
                                          <p:attrName>ppt_x</p:attrName>
                                        </p:attrNameLst>
                                      </p:cBhvr>
                                      <p:tavLst>
                                        <p:tav tm="0">
                                          <p:val>
                                            <p:strVal val="0-#ppt_w/2"/>
                                          </p:val>
                                        </p:tav>
                                        <p:tav tm="100000">
                                          <p:val>
                                            <p:strVal val="#ppt_x"/>
                                          </p:val>
                                        </p:tav>
                                      </p:tavLst>
                                    </p:anim>
                                    <p:anim calcmode="lin" valueType="num">
                                      <p:cBhvr additive="base">
                                        <p:cTn id="29" dur="500" fill="hold"/>
                                        <p:tgtEl>
                                          <p:spTgt spid="16590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5908"/>
                                        </p:tgtEl>
                                        <p:attrNameLst>
                                          <p:attrName>style.visibility</p:attrName>
                                        </p:attrNameLst>
                                      </p:cBhvr>
                                      <p:to>
                                        <p:strVal val="visible"/>
                                      </p:to>
                                    </p:set>
                                    <p:anim calcmode="lin" valueType="num">
                                      <p:cBhvr additive="base">
                                        <p:cTn id="34" dur="500" fill="hold"/>
                                        <p:tgtEl>
                                          <p:spTgt spid="165908"/>
                                        </p:tgtEl>
                                        <p:attrNameLst>
                                          <p:attrName>ppt_x</p:attrName>
                                        </p:attrNameLst>
                                      </p:cBhvr>
                                      <p:tavLst>
                                        <p:tav tm="0">
                                          <p:val>
                                            <p:strVal val="1+#ppt_w/2"/>
                                          </p:val>
                                        </p:tav>
                                        <p:tav tm="100000">
                                          <p:val>
                                            <p:strVal val="#ppt_x"/>
                                          </p:val>
                                        </p:tav>
                                      </p:tavLst>
                                    </p:anim>
                                    <p:anim calcmode="lin" valueType="num">
                                      <p:cBhvr additive="base">
                                        <p:cTn id="35" dur="500" fill="hold"/>
                                        <p:tgtEl>
                                          <p:spTgt spid="165908"/>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65909"/>
                                        </p:tgtEl>
                                        <p:attrNameLst>
                                          <p:attrName>style.visibility</p:attrName>
                                        </p:attrNameLst>
                                      </p:cBhvr>
                                      <p:to>
                                        <p:strVal val="visible"/>
                                      </p:to>
                                    </p:set>
                                    <p:anim calcmode="lin" valueType="num">
                                      <p:cBhvr additive="base">
                                        <p:cTn id="40" dur="500" fill="hold"/>
                                        <p:tgtEl>
                                          <p:spTgt spid="165909"/>
                                        </p:tgtEl>
                                        <p:attrNameLst>
                                          <p:attrName>ppt_x</p:attrName>
                                        </p:attrNameLst>
                                      </p:cBhvr>
                                      <p:tavLst>
                                        <p:tav tm="0">
                                          <p:val>
                                            <p:strVal val="0-#ppt_w/2"/>
                                          </p:val>
                                        </p:tav>
                                        <p:tav tm="100000">
                                          <p:val>
                                            <p:strVal val="#ppt_x"/>
                                          </p:val>
                                        </p:tav>
                                      </p:tavLst>
                                    </p:anim>
                                    <p:anim calcmode="lin" valueType="num">
                                      <p:cBhvr additive="base">
                                        <p:cTn id="41" dur="500" fill="hold"/>
                                        <p:tgtEl>
                                          <p:spTgt spid="16590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165910"/>
                                        </p:tgtEl>
                                        <p:attrNameLst>
                                          <p:attrName>style.visibility</p:attrName>
                                        </p:attrNameLst>
                                      </p:cBhvr>
                                      <p:to>
                                        <p:strVal val="visible"/>
                                      </p:to>
                                    </p:set>
                                    <p:anim calcmode="lin" valueType="num">
                                      <p:cBhvr additive="base">
                                        <p:cTn id="46" dur="500" fill="hold"/>
                                        <p:tgtEl>
                                          <p:spTgt spid="165910"/>
                                        </p:tgtEl>
                                        <p:attrNameLst>
                                          <p:attrName>ppt_x</p:attrName>
                                        </p:attrNameLst>
                                      </p:cBhvr>
                                      <p:tavLst>
                                        <p:tav tm="0">
                                          <p:val>
                                            <p:strVal val="1+#ppt_w/2"/>
                                          </p:val>
                                        </p:tav>
                                        <p:tav tm="100000">
                                          <p:val>
                                            <p:strVal val="#ppt_x"/>
                                          </p:val>
                                        </p:tav>
                                      </p:tavLst>
                                    </p:anim>
                                    <p:anim calcmode="lin" valueType="num">
                                      <p:cBhvr additive="base">
                                        <p:cTn id="47" dur="500" fill="hold"/>
                                        <p:tgtEl>
                                          <p:spTgt spid="1659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autoUpdateAnimBg="0"/>
      <p:bldP spid="165897"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7698" name="Rectangle 2"/>
          <p:cNvSpPr>
            <a:spLocks noGrp="1"/>
          </p:cNvSpPr>
          <p:nvPr>
            <p:ph type="title"/>
          </p:nvPr>
        </p:nvSpPr>
        <p:spPr bwMode="auto">
          <a:xfrm>
            <a:off x="1476374" y="333375"/>
            <a:ext cx="5903937" cy="977900"/>
          </a:xfrm>
          <a:ln w="9525"/>
        </p:spPr>
        <p:txBody>
          <a:bodyPr>
            <a:normAutofit/>
          </a:bodyPr>
          <a:lstStyle/>
          <a:p>
            <a:pPr>
              <a:defRPr/>
            </a:pPr>
            <a:r>
              <a:rPr lang="hu-HU" b="1" dirty="0" smtClean="0">
                <a:ln>
                  <a:noFill/>
                </a:ln>
                <a:solidFill>
                  <a:schemeClr val="accent5">
                    <a:lumMod val="50000"/>
                  </a:schemeClr>
                </a:solidFill>
                <a:effectLst/>
                <a:latin typeface="Times New Roman" pitchFamily="18" charset="0"/>
              </a:rPr>
              <a:t>CARIES PROFILAXIS</a:t>
            </a:r>
          </a:p>
        </p:txBody>
      </p:sp>
      <p:pic>
        <p:nvPicPr>
          <p:cNvPr id="51202" name="Picture 2" descr="E:\Könyv\eXP ÉS disp profilaxis.JPG"/>
          <p:cNvPicPr>
            <a:picLocks noChangeAspect="1" noChangeArrowheads="1"/>
          </p:cNvPicPr>
          <p:nvPr/>
        </p:nvPicPr>
        <p:blipFill>
          <a:blip r:embed="rId4" cstate="print"/>
          <a:srcRect/>
          <a:stretch>
            <a:fillRect/>
          </a:stretch>
        </p:blipFill>
        <p:spPr bwMode="auto">
          <a:xfrm>
            <a:off x="251520" y="1844824"/>
            <a:ext cx="8699852" cy="3744416"/>
          </a:xfrm>
          <a:prstGeom prst="rect">
            <a:avLst/>
          </a:prstGeom>
          <a:noFill/>
        </p:spPr>
      </p:pic>
    </p:spTree>
    <p:custDataLst>
      <p:tags r:id="rId1"/>
    </p:custData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7698"/>
                                        </p:tgtEl>
                                        <p:attrNameLst>
                                          <p:attrName>style.visibility</p:attrName>
                                        </p:attrNameLst>
                                      </p:cBhvr>
                                      <p:to>
                                        <p:strVal val="visible"/>
                                      </p:to>
                                    </p:set>
                                    <p:anim calcmode="lin" valueType="num">
                                      <p:cBhvr additive="base">
                                        <p:cTn id="7" dur="500" fill="hold"/>
                                        <p:tgtEl>
                                          <p:spTgt spid="157698"/>
                                        </p:tgtEl>
                                        <p:attrNameLst>
                                          <p:attrName>ppt_x</p:attrName>
                                        </p:attrNameLst>
                                      </p:cBhvr>
                                      <p:tavLst>
                                        <p:tav tm="0">
                                          <p:val>
                                            <p:strVal val="0-#ppt_w/2"/>
                                          </p:val>
                                        </p:tav>
                                        <p:tav tm="100000">
                                          <p:val>
                                            <p:strVal val="#ppt_x"/>
                                          </p:val>
                                        </p:tav>
                                      </p:tavLst>
                                    </p:anim>
                                    <p:anim calcmode="lin" valueType="num">
                                      <p:cBhvr additive="base">
                                        <p:cTn id="8" dur="500" fill="hold"/>
                                        <p:tgtEl>
                                          <p:spTgt spid="15769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1202"/>
                                        </p:tgtEl>
                                        <p:attrNameLst>
                                          <p:attrName>style.visibility</p:attrName>
                                        </p:attrNameLst>
                                      </p:cBhvr>
                                      <p:to>
                                        <p:strVal val="visible"/>
                                      </p:to>
                                    </p:set>
                                    <p:anim calcmode="lin" valueType="num">
                                      <p:cBhvr additive="base">
                                        <p:cTn id="11" dur="500" fill="hold"/>
                                        <p:tgtEl>
                                          <p:spTgt spid="51202"/>
                                        </p:tgtEl>
                                        <p:attrNameLst>
                                          <p:attrName>ppt_x</p:attrName>
                                        </p:attrNameLst>
                                      </p:cBhvr>
                                      <p:tavLst>
                                        <p:tav tm="0">
                                          <p:val>
                                            <p:strVal val="0-#ppt_w/2"/>
                                          </p:val>
                                        </p:tav>
                                        <p:tav tm="100000">
                                          <p:val>
                                            <p:strVal val="#ppt_x"/>
                                          </p:val>
                                        </p:tav>
                                      </p:tavLst>
                                    </p:anim>
                                    <p:anim calcmode="lin" valueType="num">
                                      <p:cBhvr additive="base">
                                        <p:cTn id="12" dur="500" fill="hold"/>
                                        <p:tgtEl>
                                          <p:spTgt spid="512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95536" y="692696"/>
            <a:ext cx="8229600" cy="792088"/>
          </a:xfrm>
        </p:spPr>
        <p:txBody>
          <a:bodyPr/>
          <a:lstStyle/>
          <a:p>
            <a:pPr algn="ctr" eaLnBrk="1" fontAlgn="auto" hangingPunct="1">
              <a:spcAft>
                <a:spcPts val="0"/>
              </a:spcAft>
              <a:defRPr/>
            </a:pPr>
            <a:r>
              <a:rPr lang="hu-HU" b="1" dirty="0" smtClean="0">
                <a:solidFill>
                  <a:srgbClr val="002060"/>
                </a:solidFill>
                <a:effectLst/>
              </a:rPr>
              <a:t>Prevenció, profilaxis, megelőzés</a:t>
            </a:r>
            <a:endParaRPr lang="hu-HU" b="1" dirty="0">
              <a:solidFill>
                <a:srgbClr val="002060"/>
              </a:solidFill>
              <a:effectLst/>
            </a:endParaRPr>
          </a:p>
        </p:txBody>
      </p:sp>
      <p:sp>
        <p:nvSpPr>
          <p:cNvPr id="5" name="Szövegdoboz 4"/>
          <p:cNvSpPr txBox="1">
            <a:spLocks noChangeArrowheads="1"/>
          </p:cNvSpPr>
          <p:nvPr/>
        </p:nvSpPr>
        <p:spPr bwMode="auto">
          <a:xfrm>
            <a:off x="467544" y="1844824"/>
            <a:ext cx="8136904"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buFont typeface="Arial" pitchFamily="34" charset="0"/>
              <a:buChar char="•"/>
            </a:pPr>
            <a:r>
              <a:rPr lang="hu-HU" sz="2400" b="1" dirty="0">
                <a:solidFill>
                  <a:srgbClr val="7030A0"/>
                </a:solidFill>
                <a:latin typeface="Times New Roman" pitchFamily="18" charset="0"/>
                <a:cs typeface="Times New Roman" pitchFamily="18" charset="0"/>
              </a:rPr>
              <a:t> </a:t>
            </a:r>
            <a:r>
              <a:rPr lang="hu-HU" sz="3600" b="1" i="1" dirty="0">
                <a:solidFill>
                  <a:srgbClr val="002060"/>
                </a:solidFill>
                <a:latin typeface="Times New Roman" pitchFamily="18" charset="0"/>
                <a:cs typeface="Times New Roman" pitchFamily="18" charset="0"/>
              </a:rPr>
              <a:t>A  modern fogorvostudomány legfőbb feladata az ép, egészséges fogazat megőrzése</a:t>
            </a:r>
            <a:r>
              <a:rPr lang="hu-HU" sz="3600" b="1" i="1" dirty="0" smtClean="0">
                <a:solidFill>
                  <a:srgbClr val="002060"/>
                </a:solidFill>
                <a:latin typeface="Times New Roman" pitchFamily="18" charset="0"/>
                <a:cs typeface="Times New Roman" pitchFamily="18" charset="0"/>
              </a:rPr>
              <a:t>.</a:t>
            </a:r>
          </a:p>
          <a:p>
            <a:pPr eaLnBrk="1" fontAlgn="base" hangingPunct="1">
              <a:spcBef>
                <a:spcPct val="0"/>
              </a:spcBef>
              <a:spcAft>
                <a:spcPct val="0"/>
              </a:spcAft>
              <a:buFont typeface="Arial" pitchFamily="34" charset="0"/>
              <a:buChar char="•"/>
            </a:pPr>
            <a:endParaRPr lang="hu-HU" sz="3600" b="1" i="1" dirty="0">
              <a:solidFill>
                <a:srgbClr val="002060"/>
              </a:solidFill>
              <a:latin typeface="Times New Roman" pitchFamily="18" charset="0"/>
              <a:cs typeface="Times New Roman" pitchFamily="18" charset="0"/>
            </a:endParaRPr>
          </a:p>
          <a:p>
            <a:pPr eaLnBrk="1" fontAlgn="base" hangingPunct="1">
              <a:spcBef>
                <a:spcPct val="0"/>
              </a:spcBef>
              <a:spcAft>
                <a:spcPct val="0"/>
              </a:spcAft>
              <a:buFont typeface="Arial" pitchFamily="34" charset="0"/>
              <a:buChar char="•"/>
            </a:pPr>
            <a:r>
              <a:rPr lang="hu-HU" sz="3600" b="1" i="1" dirty="0">
                <a:solidFill>
                  <a:srgbClr val="002060"/>
                </a:solidFill>
                <a:latin typeface="Times New Roman" pitchFamily="18" charset="0"/>
                <a:cs typeface="Times New Roman" pitchFamily="18" charset="0"/>
              </a:rPr>
              <a:t> Akár a legcsekélyebb kemény fogszövet veszteség is súlyos sérülésnek tekintendő</a:t>
            </a:r>
            <a:r>
              <a:rPr lang="hu-HU" sz="3600" b="1" i="1" dirty="0" smtClean="0">
                <a:solidFill>
                  <a:srgbClr val="002060"/>
                </a:solidFill>
                <a:latin typeface="Times New Roman" pitchFamily="18" charset="0"/>
                <a:cs typeface="Times New Roman" pitchFamily="18" charset="0"/>
              </a:rPr>
              <a:t>.</a:t>
            </a:r>
          </a:p>
          <a:p>
            <a:pPr eaLnBrk="1" fontAlgn="base" hangingPunct="1">
              <a:spcBef>
                <a:spcPct val="0"/>
              </a:spcBef>
              <a:spcAft>
                <a:spcPct val="0"/>
              </a:spcAft>
              <a:buFont typeface="Arial" pitchFamily="34" charset="0"/>
              <a:buChar char="•"/>
            </a:pPr>
            <a:endParaRPr lang="hu-HU" sz="3600" b="1" i="1" dirty="0">
              <a:solidFill>
                <a:srgbClr val="002060"/>
              </a:solidFill>
              <a:latin typeface="Times New Roman" pitchFamily="18" charset="0"/>
              <a:cs typeface="Times New Roman" pitchFamily="18" charset="0"/>
            </a:endParaRPr>
          </a:p>
          <a:p>
            <a:pPr algn="r" eaLnBrk="1" fontAlgn="base" hangingPunct="1">
              <a:spcBef>
                <a:spcPct val="0"/>
              </a:spcBef>
              <a:spcAft>
                <a:spcPct val="0"/>
              </a:spcAft>
            </a:pPr>
            <a:r>
              <a:rPr lang="hu-HU" sz="2400" dirty="0">
                <a:solidFill>
                  <a:srgbClr val="002060"/>
                </a:solidFill>
                <a:latin typeface="Times New Roman" pitchFamily="18" charset="0"/>
                <a:cs typeface="Times New Roman" pitchFamily="18" charset="0"/>
              </a:rPr>
              <a:t>M. </a:t>
            </a:r>
            <a:r>
              <a:rPr lang="hu-HU" sz="2400" dirty="0" err="1">
                <a:solidFill>
                  <a:srgbClr val="002060"/>
                </a:solidFill>
                <a:latin typeface="Times New Roman" pitchFamily="18" charset="0"/>
                <a:cs typeface="Times New Roman" pitchFamily="18" charset="0"/>
              </a:rPr>
              <a:t>Markley</a:t>
            </a:r>
            <a:r>
              <a:rPr lang="hu-HU" sz="2400" dirty="0">
                <a:solidFill>
                  <a:srgbClr val="002060"/>
                </a:solidFill>
                <a:latin typeface="Times New Roman" pitchFamily="18" charset="0"/>
                <a:cs typeface="Times New Roman" pitchFamily="18" charset="0"/>
              </a:rPr>
              <a:t>, 1951 </a:t>
            </a:r>
          </a:p>
        </p:txBody>
      </p:sp>
    </p:spTree>
    <p:custDataLst>
      <p:tags r:id="rId1"/>
    </p:custData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a:xfrm>
            <a:off x="467544" y="473224"/>
            <a:ext cx="8229600" cy="1227584"/>
          </a:xfrm>
        </p:spPr>
        <p:txBody>
          <a:bodyPr>
            <a:normAutofit fontScale="90000"/>
          </a:bodyPr>
          <a:lstStyle/>
          <a:p>
            <a:pPr algn="ctr"/>
            <a:r>
              <a:rPr lang="hu-HU" sz="4000" dirty="0" err="1" smtClean="0">
                <a:solidFill>
                  <a:srgbClr val="002060"/>
                </a:solidFill>
              </a:rPr>
              <a:t>Neminvazív</a:t>
            </a:r>
            <a:r>
              <a:rPr lang="hu-HU" sz="4000" dirty="0" smtClean="0">
                <a:solidFill>
                  <a:srgbClr val="002060"/>
                </a:solidFill>
              </a:rPr>
              <a:t> terápiás modell irányelvei</a:t>
            </a:r>
            <a:br>
              <a:rPr lang="hu-HU" sz="4000" dirty="0" smtClean="0">
                <a:solidFill>
                  <a:srgbClr val="002060"/>
                </a:solidFill>
              </a:rPr>
            </a:br>
            <a:r>
              <a:rPr lang="hu-HU" sz="4000" dirty="0" err="1" smtClean="0">
                <a:solidFill>
                  <a:srgbClr val="002060"/>
                </a:solidFill>
              </a:rPr>
              <a:t>Meyer-Lückel</a:t>
            </a:r>
            <a:r>
              <a:rPr lang="hu-HU" sz="4000" dirty="0" smtClean="0">
                <a:solidFill>
                  <a:srgbClr val="002060"/>
                </a:solidFill>
              </a:rPr>
              <a:t> és Paris, 2011</a:t>
            </a:r>
            <a:endParaRPr lang="de-DE" sz="4000" dirty="0">
              <a:solidFill>
                <a:srgbClr val="002060"/>
              </a:solidFill>
            </a:endParaRPr>
          </a:p>
        </p:txBody>
      </p:sp>
      <p:sp>
        <p:nvSpPr>
          <p:cNvPr id="7" name="Tartalom helye 6"/>
          <p:cNvSpPr>
            <a:spLocks noGrp="1"/>
          </p:cNvSpPr>
          <p:nvPr>
            <p:ph idx="1"/>
          </p:nvPr>
        </p:nvSpPr>
        <p:spPr>
          <a:xfrm>
            <a:off x="457200" y="1953344"/>
            <a:ext cx="8229600" cy="4572000"/>
          </a:xfrm>
        </p:spPr>
        <p:txBody>
          <a:bodyPr/>
          <a:lstStyle/>
          <a:p>
            <a:pPr lvl="0">
              <a:buFont typeface="Wingdings" pitchFamily="2" charset="2"/>
              <a:buChar char="§"/>
            </a:pPr>
            <a:r>
              <a:rPr lang="hu-HU" dirty="0" smtClean="0">
                <a:solidFill>
                  <a:srgbClr val="002060"/>
                </a:solidFill>
              </a:rPr>
              <a:t>a páciens által végzett </a:t>
            </a:r>
            <a:r>
              <a:rPr lang="hu-HU" dirty="0" err="1" smtClean="0">
                <a:solidFill>
                  <a:srgbClr val="002060"/>
                </a:solidFill>
              </a:rPr>
              <a:t>neminvazív</a:t>
            </a:r>
            <a:r>
              <a:rPr lang="hu-HU" dirty="0" smtClean="0">
                <a:solidFill>
                  <a:srgbClr val="002060"/>
                </a:solidFill>
              </a:rPr>
              <a:t> prevenciós jellegű száj- és fogápolás;</a:t>
            </a:r>
          </a:p>
          <a:p>
            <a:pPr lvl="0">
              <a:buFont typeface="Wingdings" pitchFamily="2" charset="2"/>
              <a:buChar char="§"/>
            </a:pPr>
            <a:r>
              <a:rPr lang="hu-HU" dirty="0" smtClean="0">
                <a:solidFill>
                  <a:srgbClr val="002060"/>
                </a:solidFill>
              </a:rPr>
              <a:t>professzionális, rizikóorientált </a:t>
            </a:r>
            <a:r>
              <a:rPr lang="hu-HU" dirty="0" err="1" smtClean="0">
                <a:solidFill>
                  <a:srgbClr val="002060"/>
                </a:solidFill>
              </a:rPr>
              <a:t>neminvazív</a:t>
            </a:r>
            <a:r>
              <a:rPr lang="hu-HU" dirty="0" smtClean="0">
                <a:solidFill>
                  <a:srgbClr val="002060"/>
                </a:solidFill>
              </a:rPr>
              <a:t> beavatkozások;</a:t>
            </a:r>
          </a:p>
          <a:p>
            <a:pPr lvl="0">
              <a:buFont typeface="Wingdings" pitchFamily="2" charset="2"/>
              <a:buChar char="§"/>
            </a:pPr>
            <a:r>
              <a:rPr lang="hu-HU" dirty="0" smtClean="0">
                <a:solidFill>
                  <a:srgbClr val="002060"/>
                </a:solidFill>
              </a:rPr>
              <a:t>barázdazárás: konvencionális és kiterjesztett technikák; </a:t>
            </a:r>
          </a:p>
          <a:p>
            <a:pPr lvl="0">
              <a:buFont typeface="Wingdings" pitchFamily="2" charset="2"/>
              <a:buChar char="§"/>
            </a:pPr>
            <a:r>
              <a:rPr lang="hu-HU" dirty="0" err="1" smtClean="0">
                <a:solidFill>
                  <a:srgbClr val="002060"/>
                </a:solidFill>
              </a:rPr>
              <a:t>approximalis</a:t>
            </a:r>
            <a:r>
              <a:rPr lang="hu-HU" dirty="0" smtClean="0">
                <a:solidFill>
                  <a:srgbClr val="002060"/>
                </a:solidFill>
              </a:rPr>
              <a:t> fogfelszínek </a:t>
            </a:r>
            <a:r>
              <a:rPr lang="hu-HU" dirty="0" err="1" smtClean="0">
                <a:solidFill>
                  <a:srgbClr val="002060"/>
                </a:solidFill>
              </a:rPr>
              <a:t>cariesinfiltrációja</a:t>
            </a:r>
            <a:r>
              <a:rPr lang="hu-HU" dirty="0" smtClean="0">
                <a:solidFill>
                  <a:srgbClr val="002060"/>
                </a:solidFill>
              </a:rPr>
              <a:t>;</a:t>
            </a:r>
          </a:p>
          <a:p>
            <a:pPr lvl="0">
              <a:buFont typeface="Wingdings" pitchFamily="2" charset="2"/>
              <a:buChar char="§"/>
            </a:pPr>
            <a:r>
              <a:rPr lang="hu-HU" dirty="0" err="1" smtClean="0">
                <a:solidFill>
                  <a:srgbClr val="002060"/>
                </a:solidFill>
              </a:rPr>
              <a:t>pulpakímélő</a:t>
            </a:r>
            <a:r>
              <a:rPr lang="hu-HU" dirty="0" smtClean="0">
                <a:solidFill>
                  <a:srgbClr val="002060"/>
                </a:solidFill>
              </a:rPr>
              <a:t> </a:t>
            </a:r>
            <a:r>
              <a:rPr lang="hu-HU" dirty="0" err="1" smtClean="0">
                <a:solidFill>
                  <a:srgbClr val="002060"/>
                </a:solidFill>
              </a:rPr>
              <a:t>carieseltávolítás</a:t>
            </a:r>
            <a:r>
              <a:rPr lang="hu-HU" dirty="0" smtClean="0">
                <a:solidFill>
                  <a:srgbClr val="002060"/>
                </a:solidFill>
              </a:rPr>
              <a:t>; </a:t>
            </a:r>
          </a:p>
          <a:p>
            <a:pPr lvl="0">
              <a:buFont typeface="Wingdings" pitchFamily="2" charset="2"/>
              <a:buChar char="§"/>
            </a:pPr>
            <a:r>
              <a:rPr lang="hu-HU" dirty="0" smtClean="0">
                <a:solidFill>
                  <a:srgbClr val="002060"/>
                </a:solidFill>
              </a:rPr>
              <a:t>régi tömések javítása </a:t>
            </a:r>
            <a:r>
              <a:rPr lang="hu-HU" dirty="0" err="1" smtClean="0">
                <a:solidFill>
                  <a:srgbClr val="002060"/>
                </a:solidFill>
              </a:rPr>
              <a:t>adhezív</a:t>
            </a:r>
            <a:r>
              <a:rPr lang="hu-HU" dirty="0" smtClean="0">
                <a:solidFill>
                  <a:srgbClr val="002060"/>
                </a:solidFill>
              </a:rPr>
              <a:t> eljárással;</a:t>
            </a:r>
          </a:p>
          <a:p>
            <a:pPr>
              <a:buFont typeface="Wingdings" pitchFamily="2" charset="2"/>
              <a:buChar char="§"/>
            </a:pPr>
            <a:r>
              <a:rPr lang="hu-HU" dirty="0" err="1" smtClean="0">
                <a:solidFill>
                  <a:srgbClr val="002060"/>
                </a:solidFill>
              </a:rPr>
              <a:t>minimálinvazív</a:t>
            </a:r>
            <a:r>
              <a:rPr lang="hu-HU" dirty="0" smtClean="0">
                <a:solidFill>
                  <a:srgbClr val="002060"/>
                </a:solidFill>
              </a:rPr>
              <a:t>  </a:t>
            </a:r>
            <a:r>
              <a:rPr lang="hu-HU" dirty="0" err="1" smtClean="0">
                <a:solidFill>
                  <a:srgbClr val="002060"/>
                </a:solidFill>
              </a:rPr>
              <a:t>adhezív</a:t>
            </a:r>
            <a:r>
              <a:rPr lang="hu-HU" dirty="0" smtClean="0">
                <a:solidFill>
                  <a:srgbClr val="002060"/>
                </a:solidFill>
              </a:rPr>
              <a:t> töméstechnika alkalmazása.</a:t>
            </a:r>
            <a:endParaRPr lang="de-DE" dirty="0">
              <a:solidFill>
                <a:srgbClr val="002060"/>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 calcmode="lin" valueType="num">
                                      <p:cBhvr additive="base">
                                        <p:cTn id="37"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 calcmode="lin" valueType="num">
                                      <p:cBhvr additive="base">
                                        <p:cTn id="43"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 calcmode="lin" valueType="num">
                                      <p:cBhvr additive="base">
                                        <p:cTn id="49"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a:xfrm>
            <a:off x="0" y="260648"/>
            <a:ext cx="9144000" cy="1080120"/>
          </a:xfrm>
        </p:spPr>
        <p:txBody>
          <a:bodyPr>
            <a:noAutofit/>
          </a:bodyPr>
          <a:lstStyle/>
          <a:p>
            <a:pPr algn="ctr"/>
            <a:r>
              <a:rPr lang="hu-HU" sz="3200" dirty="0" err="1" smtClean="0">
                <a:solidFill>
                  <a:srgbClr val="002060"/>
                </a:solidFill>
              </a:rPr>
              <a:t>Minimalintervenciós</a:t>
            </a:r>
            <a:r>
              <a:rPr lang="hu-HU" sz="3200" dirty="0" smtClean="0">
                <a:solidFill>
                  <a:srgbClr val="002060"/>
                </a:solidFill>
              </a:rPr>
              <a:t> </a:t>
            </a:r>
            <a:r>
              <a:rPr lang="hu-HU" sz="3200" dirty="0" err="1" smtClean="0">
                <a:solidFill>
                  <a:srgbClr val="002060"/>
                </a:solidFill>
              </a:rPr>
              <a:t>caries</a:t>
            </a:r>
            <a:r>
              <a:rPr lang="hu-HU" sz="3200" dirty="0" smtClean="0">
                <a:solidFill>
                  <a:srgbClr val="002060"/>
                </a:solidFill>
              </a:rPr>
              <a:t> terápiás modell fő tényezői</a:t>
            </a:r>
            <a:br>
              <a:rPr lang="hu-HU" sz="3200" dirty="0" smtClean="0">
                <a:solidFill>
                  <a:srgbClr val="002060"/>
                </a:solidFill>
              </a:rPr>
            </a:br>
            <a:r>
              <a:rPr lang="hu-HU" sz="3200" dirty="0" err="1" smtClean="0">
                <a:solidFill>
                  <a:srgbClr val="002060"/>
                </a:solidFill>
              </a:rPr>
              <a:t>Tyas</a:t>
            </a:r>
            <a:r>
              <a:rPr lang="hu-HU" sz="3200" dirty="0" smtClean="0">
                <a:solidFill>
                  <a:srgbClr val="002060"/>
                </a:solidFill>
              </a:rPr>
              <a:t> </a:t>
            </a:r>
            <a:r>
              <a:rPr lang="hu-HU" sz="3200" i="1" dirty="0" smtClean="0">
                <a:solidFill>
                  <a:srgbClr val="002060"/>
                </a:solidFill>
              </a:rPr>
              <a:t>et </a:t>
            </a:r>
            <a:r>
              <a:rPr lang="hu-HU" sz="3200" i="1" dirty="0" err="1" smtClean="0">
                <a:solidFill>
                  <a:srgbClr val="002060"/>
                </a:solidFill>
              </a:rPr>
              <a:t>al</a:t>
            </a:r>
            <a:r>
              <a:rPr lang="hu-HU" sz="3200" dirty="0" smtClean="0">
                <a:solidFill>
                  <a:srgbClr val="002060"/>
                </a:solidFill>
              </a:rPr>
              <a:t>., 2000</a:t>
            </a:r>
            <a:endParaRPr lang="de-DE" sz="3200" dirty="0">
              <a:solidFill>
                <a:srgbClr val="002060"/>
              </a:solidFill>
            </a:endParaRPr>
          </a:p>
        </p:txBody>
      </p:sp>
      <p:sp>
        <p:nvSpPr>
          <p:cNvPr id="7" name="Tartalom helye 6"/>
          <p:cNvSpPr>
            <a:spLocks noGrp="1"/>
          </p:cNvSpPr>
          <p:nvPr>
            <p:ph idx="1"/>
          </p:nvPr>
        </p:nvSpPr>
        <p:spPr>
          <a:xfrm>
            <a:off x="457200" y="1556792"/>
            <a:ext cx="8229600" cy="5040560"/>
          </a:xfrm>
        </p:spPr>
        <p:txBody>
          <a:bodyPr/>
          <a:lstStyle/>
          <a:p>
            <a:pPr lvl="0"/>
            <a:r>
              <a:rPr lang="hu-HU" sz="2400" dirty="0" smtClean="0">
                <a:solidFill>
                  <a:srgbClr val="002060"/>
                </a:solidFill>
              </a:rPr>
              <a:t>korai </a:t>
            </a:r>
            <a:r>
              <a:rPr lang="hu-HU" sz="2400" dirty="0" err="1" smtClean="0">
                <a:solidFill>
                  <a:srgbClr val="002060"/>
                </a:solidFill>
              </a:rPr>
              <a:t>caries</a:t>
            </a:r>
            <a:r>
              <a:rPr lang="hu-HU" sz="2400" dirty="0" smtClean="0">
                <a:solidFill>
                  <a:srgbClr val="002060"/>
                </a:solidFill>
              </a:rPr>
              <a:t> </a:t>
            </a:r>
            <a:r>
              <a:rPr lang="hu-HU" sz="2400" dirty="0" err="1" smtClean="0">
                <a:solidFill>
                  <a:srgbClr val="002060"/>
                </a:solidFill>
              </a:rPr>
              <a:t>diagnosis</a:t>
            </a:r>
            <a:r>
              <a:rPr lang="hu-HU" sz="2400" dirty="0" smtClean="0">
                <a:solidFill>
                  <a:srgbClr val="002060"/>
                </a:solidFill>
              </a:rPr>
              <a:t>;</a:t>
            </a:r>
          </a:p>
          <a:p>
            <a:pPr lvl="0"/>
            <a:r>
              <a:rPr lang="hu-HU" sz="2400" dirty="0" smtClean="0">
                <a:solidFill>
                  <a:srgbClr val="002060"/>
                </a:solidFill>
              </a:rPr>
              <a:t>a szuvasodás kiterjedésének és progressziójának meghatározása röntgenfelvételek segítségével;</a:t>
            </a:r>
          </a:p>
          <a:p>
            <a:pPr lvl="0"/>
            <a:r>
              <a:rPr lang="hu-HU" sz="2400" dirty="0" smtClean="0">
                <a:solidFill>
                  <a:srgbClr val="002060"/>
                </a:solidFill>
              </a:rPr>
              <a:t>egyéni </a:t>
            </a:r>
            <a:r>
              <a:rPr lang="hu-HU" sz="2400" dirty="0" err="1" smtClean="0">
                <a:solidFill>
                  <a:srgbClr val="002060"/>
                </a:solidFill>
              </a:rPr>
              <a:t>cariesrizikó</a:t>
            </a:r>
            <a:r>
              <a:rPr lang="hu-HU" sz="2400" dirty="0" smtClean="0">
                <a:solidFill>
                  <a:srgbClr val="002060"/>
                </a:solidFill>
              </a:rPr>
              <a:t> meghatározása;</a:t>
            </a:r>
          </a:p>
          <a:p>
            <a:pPr lvl="0"/>
            <a:r>
              <a:rPr lang="hu-HU" sz="2400" dirty="0" smtClean="0">
                <a:solidFill>
                  <a:srgbClr val="002060"/>
                </a:solidFill>
              </a:rPr>
              <a:t>a patogén mikroorganizmusok redukciója, a </a:t>
            </a:r>
            <a:r>
              <a:rPr lang="hu-HU" sz="2400" dirty="0" err="1" smtClean="0">
                <a:solidFill>
                  <a:srgbClr val="002060"/>
                </a:solidFill>
              </a:rPr>
              <a:t>demineralisatio</a:t>
            </a:r>
            <a:r>
              <a:rPr lang="hu-HU" sz="2400" dirty="0" smtClean="0">
                <a:solidFill>
                  <a:srgbClr val="002060"/>
                </a:solidFill>
              </a:rPr>
              <a:t> és a későbbi </a:t>
            </a:r>
            <a:r>
              <a:rPr lang="hu-HU" sz="2400" dirty="0" err="1" smtClean="0">
                <a:solidFill>
                  <a:srgbClr val="002060"/>
                </a:solidFill>
              </a:rPr>
              <a:t>cavitatio</a:t>
            </a:r>
            <a:r>
              <a:rPr lang="hu-HU" sz="2400" dirty="0" smtClean="0">
                <a:solidFill>
                  <a:srgbClr val="002060"/>
                </a:solidFill>
              </a:rPr>
              <a:t> megelőzésére;</a:t>
            </a:r>
          </a:p>
          <a:p>
            <a:pPr lvl="0"/>
            <a:r>
              <a:rPr lang="hu-HU" sz="2400" dirty="0" smtClean="0">
                <a:solidFill>
                  <a:srgbClr val="002060"/>
                </a:solidFill>
              </a:rPr>
              <a:t>az aktív </a:t>
            </a:r>
            <a:r>
              <a:rPr lang="hu-HU" sz="2400" dirty="0" err="1" smtClean="0">
                <a:solidFill>
                  <a:srgbClr val="002060"/>
                </a:solidFill>
              </a:rPr>
              <a:t>laesiók</a:t>
            </a:r>
            <a:r>
              <a:rPr lang="hu-HU" sz="2400" dirty="0" smtClean="0">
                <a:solidFill>
                  <a:srgbClr val="002060"/>
                </a:solidFill>
              </a:rPr>
              <a:t> kezelése;</a:t>
            </a:r>
          </a:p>
          <a:p>
            <a:pPr lvl="0"/>
            <a:r>
              <a:rPr lang="hu-HU" sz="2400" dirty="0" err="1" smtClean="0">
                <a:solidFill>
                  <a:srgbClr val="002060"/>
                </a:solidFill>
              </a:rPr>
              <a:t>remineralisatio</a:t>
            </a:r>
            <a:r>
              <a:rPr lang="hu-HU" sz="2400" dirty="0" smtClean="0">
                <a:solidFill>
                  <a:srgbClr val="002060"/>
                </a:solidFill>
              </a:rPr>
              <a:t>, az inaktív </a:t>
            </a:r>
            <a:r>
              <a:rPr lang="hu-HU" sz="2400" dirty="0" err="1" smtClean="0">
                <a:solidFill>
                  <a:srgbClr val="002060"/>
                </a:solidFill>
              </a:rPr>
              <a:t>laesiók</a:t>
            </a:r>
            <a:r>
              <a:rPr lang="hu-HU" sz="2400" dirty="0" smtClean="0">
                <a:solidFill>
                  <a:srgbClr val="002060"/>
                </a:solidFill>
              </a:rPr>
              <a:t> megfigyelése;</a:t>
            </a:r>
          </a:p>
          <a:p>
            <a:pPr lvl="0"/>
            <a:r>
              <a:rPr lang="hu-HU" sz="2400" dirty="0" smtClean="0">
                <a:solidFill>
                  <a:srgbClr val="002060"/>
                </a:solidFill>
              </a:rPr>
              <a:t>a meglévő </a:t>
            </a:r>
            <a:r>
              <a:rPr lang="hu-HU" sz="2400" dirty="0" err="1" smtClean="0">
                <a:solidFill>
                  <a:srgbClr val="002060"/>
                </a:solidFill>
              </a:rPr>
              <a:t>cavitatiós</a:t>
            </a:r>
            <a:r>
              <a:rPr lang="hu-HU" sz="2400" dirty="0" smtClean="0">
                <a:solidFill>
                  <a:srgbClr val="002060"/>
                </a:solidFill>
              </a:rPr>
              <a:t> szuvasodások ellátása </a:t>
            </a:r>
            <a:r>
              <a:rPr lang="hu-HU" sz="2400" dirty="0" err="1" smtClean="0">
                <a:solidFill>
                  <a:srgbClr val="002060"/>
                </a:solidFill>
              </a:rPr>
              <a:t>minimálinvazív</a:t>
            </a:r>
            <a:r>
              <a:rPr lang="hu-HU" sz="2400" dirty="0" smtClean="0">
                <a:solidFill>
                  <a:srgbClr val="002060"/>
                </a:solidFill>
              </a:rPr>
              <a:t> technikával történő üregalakítással;</a:t>
            </a:r>
          </a:p>
          <a:p>
            <a:pPr lvl="0"/>
            <a:r>
              <a:rPr lang="hu-HU" sz="2400" dirty="0" smtClean="0">
                <a:solidFill>
                  <a:srgbClr val="002060"/>
                </a:solidFill>
              </a:rPr>
              <a:t>régebbi tömések kijavítása, a tömés cseréje helyett;</a:t>
            </a:r>
          </a:p>
          <a:p>
            <a:r>
              <a:rPr lang="hu-HU" sz="2400" dirty="0" smtClean="0">
                <a:solidFill>
                  <a:srgbClr val="002060"/>
                </a:solidFill>
              </a:rPr>
              <a:t>a páciensek rendszeres kontrollja.</a:t>
            </a:r>
            <a:endParaRPr lang="de-DE" sz="2400" dirty="0">
              <a:solidFill>
                <a:srgbClr val="002060"/>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 calcmode="lin" valueType="num">
                                      <p:cBhvr additive="base">
                                        <p:cTn id="37"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 calcmode="lin" valueType="num">
                                      <p:cBhvr additive="base">
                                        <p:cTn id="43"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 calcmode="lin" valueType="num">
                                      <p:cBhvr additive="base">
                                        <p:cTn id="49"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7">
                                            <p:txEl>
                                              <p:pRg st="7" end="7"/>
                                            </p:txEl>
                                          </p:spTgt>
                                        </p:tgtEl>
                                        <p:attrNameLst>
                                          <p:attrName>style.visibility</p:attrName>
                                        </p:attrNameLst>
                                      </p:cBhvr>
                                      <p:to>
                                        <p:strVal val="visible"/>
                                      </p:to>
                                    </p:set>
                                    <p:anim calcmode="lin" valueType="num">
                                      <p:cBhvr additive="base">
                                        <p:cTn id="55"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7">
                                            <p:txEl>
                                              <p:pRg st="8" end="8"/>
                                            </p:txEl>
                                          </p:spTgt>
                                        </p:tgtEl>
                                        <p:attrNameLst>
                                          <p:attrName>style.visibility</p:attrName>
                                        </p:attrNameLst>
                                      </p:cBhvr>
                                      <p:to>
                                        <p:strVal val="visible"/>
                                      </p:to>
                                    </p:set>
                                    <p:anim calcmode="lin" valueType="num">
                                      <p:cBhvr additive="base">
                                        <p:cTn id="61" dur="500" fill="hold"/>
                                        <p:tgtEl>
                                          <p:spTgt spid="7">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7">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ím 3"/>
          <p:cNvSpPr>
            <a:spLocks noGrp="1"/>
          </p:cNvSpPr>
          <p:nvPr>
            <p:ph type="title"/>
          </p:nvPr>
        </p:nvSpPr>
        <p:spPr>
          <a:xfrm>
            <a:off x="395536" y="332656"/>
            <a:ext cx="8519864" cy="1143000"/>
          </a:xfrm>
        </p:spPr>
        <p:txBody>
          <a:bodyPr>
            <a:normAutofit fontScale="90000"/>
          </a:bodyPr>
          <a:lstStyle/>
          <a:p>
            <a:pPr algn="ctr"/>
            <a:r>
              <a:rPr lang="hu-HU" sz="4000" dirty="0" smtClean="0">
                <a:solidFill>
                  <a:srgbClr val="002060"/>
                </a:solidFill>
              </a:rPr>
              <a:t>FOGVÁLTÁS – ún. fogsor-kiegészülés</a:t>
            </a:r>
            <a:br>
              <a:rPr lang="hu-HU" sz="4000" dirty="0" smtClean="0">
                <a:solidFill>
                  <a:srgbClr val="002060"/>
                </a:solidFill>
              </a:rPr>
            </a:br>
            <a:r>
              <a:rPr lang="hu-HU" sz="4000" dirty="0" smtClean="0">
                <a:solidFill>
                  <a:srgbClr val="002060"/>
                </a:solidFill>
              </a:rPr>
              <a:t>~ 6 éves korban: M</a:t>
            </a:r>
            <a:r>
              <a:rPr lang="hu-HU" sz="4000" baseline="-25000" dirty="0" smtClean="0">
                <a:solidFill>
                  <a:srgbClr val="002060"/>
                </a:solidFill>
              </a:rPr>
              <a:t>1</a:t>
            </a:r>
            <a:r>
              <a:rPr lang="hu-HU" sz="4000" dirty="0" smtClean="0">
                <a:solidFill>
                  <a:srgbClr val="002060"/>
                </a:solidFill>
              </a:rPr>
              <a:t> </a:t>
            </a:r>
            <a:endParaRPr lang="de-DE" sz="4000" dirty="0">
              <a:solidFill>
                <a:srgbClr val="002060"/>
              </a:solidFill>
            </a:endParaRPr>
          </a:p>
        </p:txBody>
      </p:sp>
      <p:sp>
        <p:nvSpPr>
          <p:cNvPr id="5" name="Szövegdoboz 4"/>
          <p:cNvSpPr txBox="1"/>
          <p:nvPr/>
        </p:nvSpPr>
        <p:spPr>
          <a:xfrm>
            <a:off x="827584" y="1844824"/>
            <a:ext cx="7956376" cy="2308324"/>
          </a:xfrm>
          <a:prstGeom prst="rect">
            <a:avLst/>
          </a:prstGeom>
          <a:noFill/>
        </p:spPr>
        <p:txBody>
          <a:bodyPr wrap="square" rtlCol="0">
            <a:spAutoFit/>
          </a:bodyPr>
          <a:lstStyle/>
          <a:p>
            <a:r>
              <a:rPr lang="hu-HU" sz="2400" dirty="0" smtClean="0">
                <a:solidFill>
                  <a:srgbClr val="FFFF00"/>
                </a:solidFill>
              </a:rPr>
              <a:t> </a:t>
            </a:r>
            <a:r>
              <a:rPr lang="hu-HU" sz="2400" dirty="0" smtClean="0">
                <a:solidFill>
                  <a:srgbClr val="002060"/>
                </a:solidFill>
              </a:rPr>
              <a:t>Az effektív fogváltást 6 éves korban ún. fogsor-kiegészülés előzi meg: a tejfogak mögött megjelennek az </a:t>
            </a:r>
            <a:r>
              <a:rPr lang="hu-HU" sz="2400" b="1" i="1" dirty="0" smtClean="0">
                <a:solidFill>
                  <a:srgbClr val="002060"/>
                </a:solidFill>
              </a:rPr>
              <a:t>első maradó </a:t>
            </a:r>
            <a:r>
              <a:rPr lang="hu-HU" sz="2400" b="1" i="1" dirty="0" err="1" smtClean="0">
                <a:solidFill>
                  <a:srgbClr val="002060"/>
                </a:solidFill>
              </a:rPr>
              <a:t>molárisok</a:t>
            </a:r>
            <a:r>
              <a:rPr lang="hu-HU" sz="2400" b="1" i="1" dirty="0" smtClean="0">
                <a:solidFill>
                  <a:srgbClr val="002060"/>
                </a:solidFill>
              </a:rPr>
              <a:t>;</a:t>
            </a:r>
          </a:p>
          <a:p>
            <a:pPr>
              <a:buFont typeface="Arial" pitchFamily="34" charset="0"/>
              <a:buChar char="•"/>
            </a:pPr>
            <a:r>
              <a:rPr lang="hu-HU" sz="2400" dirty="0" smtClean="0">
                <a:solidFill>
                  <a:srgbClr val="002060"/>
                </a:solidFill>
              </a:rPr>
              <a:t> „</a:t>
            </a:r>
            <a:r>
              <a:rPr lang="hu-HU" sz="2400" dirty="0" err="1" smtClean="0">
                <a:solidFill>
                  <a:srgbClr val="002060"/>
                </a:solidFill>
              </a:rPr>
              <a:t>Sechsjahrmolaren</a:t>
            </a:r>
            <a:r>
              <a:rPr lang="hu-HU" sz="2400" dirty="0" smtClean="0">
                <a:solidFill>
                  <a:srgbClr val="002060"/>
                </a:solidFill>
              </a:rPr>
              <a:t>”;</a:t>
            </a:r>
          </a:p>
          <a:p>
            <a:pPr>
              <a:buFont typeface="Arial" pitchFamily="34" charset="0"/>
              <a:buChar char="•"/>
            </a:pPr>
            <a:r>
              <a:rPr lang="hu-HU" sz="2400" i="1" dirty="0" smtClean="0">
                <a:solidFill>
                  <a:srgbClr val="002060"/>
                </a:solidFill>
              </a:rPr>
              <a:t> </a:t>
            </a:r>
            <a:r>
              <a:rPr lang="hu-HU" sz="2400" dirty="0" smtClean="0">
                <a:solidFill>
                  <a:srgbClr val="002060"/>
                </a:solidFill>
              </a:rPr>
              <a:t>Mivel általában tünetmentes folyamat, ezért nagyon gyakran észrevétlen marad – szülők!</a:t>
            </a:r>
            <a:endParaRPr lang="de-DE" sz="2400" i="1" dirty="0">
              <a:solidFill>
                <a:srgbClr val="00206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Cím 3"/>
          <p:cNvSpPr>
            <a:spLocks noGrp="1"/>
          </p:cNvSpPr>
          <p:nvPr>
            <p:ph type="title"/>
          </p:nvPr>
        </p:nvSpPr>
        <p:spPr>
          <a:xfrm>
            <a:off x="395536" y="620688"/>
            <a:ext cx="8519864" cy="1143000"/>
          </a:xfrm>
        </p:spPr>
        <p:txBody>
          <a:bodyPr>
            <a:normAutofit fontScale="90000"/>
          </a:bodyPr>
          <a:lstStyle/>
          <a:p>
            <a:pPr algn="ctr"/>
            <a:r>
              <a:rPr lang="hu-HU" sz="4000" dirty="0" smtClean="0">
                <a:solidFill>
                  <a:srgbClr val="002060"/>
                </a:solidFill>
              </a:rPr>
              <a:t>FOGVÁLTÁS </a:t>
            </a:r>
            <a:br>
              <a:rPr lang="hu-HU" sz="4000" dirty="0" smtClean="0">
                <a:solidFill>
                  <a:srgbClr val="002060"/>
                </a:solidFill>
              </a:rPr>
            </a:br>
            <a:r>
              <a:rPr lang="hu-HU" sz="4000" dirty="0" smtClean="0">
                <a:solidFill>
                  <a:srgbClr val="002060"/>
                </a:solidFill>
              </a:rPr>
              <a:t>Ép/szanált tejfogazat</a:t>
            </a:r>
            <a:endParaRPr lang="de-DE" sz="4000" dirty="0">
              <a:solidFill>
                <a:srgbClr val="002060"/>
              </a:solidFill>
            </a:endParaRPr>
          </a:p>
        </p:txBody>
      </p:sp>
      <p:pic>
        <p:nvPicPr>
          <p:cNvPr id="11" name="Kép 10" descr="caries tejm.jpg"/>
          <p:cNvPicPr>
            <a:picLocks noChangeAspect="1"/>
          </p:cNvPicPr>
          <p:nvPr/>
        </p:nvPicPr>
        <p:blipFill>
          <a:blip r:embed="rId3" cstate="print"/>
          <a:srcRect b="7143"/>
          <a:stretch>
            <a:fillRect/>
          </a:stretch>
        </p:blipFill>
        <p:spPr>
          <a:xfrm>
            <a:off x="539551" y="4581128"/>
            <a:ext cx="3611147" cy="1872208"/>
          </a:xfrm>
          <a:prstGeom prst="rect">
            <a:avLst/>
          </a:prstGeom>
        </p:spPr>
      </p:pic>
      <p:sp>
        <p:nvSpPr>
          <p:cNvPr id="12" name="Ellipszis 11"/>
          <p:cNvSpPr/>
          <p:nvPr/>
        </p:nvSpPr>
        <p:spPr bwMode="auto">
          <a:xfrm>
            <a:off x="2483768" y="4581128"/>
            <a:ext cx="720080" cy="1656184"/>
          </a:xfrm>
          <a:prstGeom prst="ellipse">
            <a:avLst/>
          </a:prstGeom>
          <a:noFill/>
          <a:ln w="38100" cap="flat" cmpd="sng" algn="ctr">
            <a:solidFill>
              <a:srgbClr val="FFFF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charset="0"/>
            </a:endParaRPr>
          </a:p>
        </p:txBody>
      </p:sp>
      <p:sp>
        <p:nvSpPr>
          <p:cNvPr id="13" name="Szövegdoboz 12"/>
          <p:cNvSpPr txBox="1"/>
          <p:nvPr/>
        </p:nvSpPr>
        <p:spPr>
          <a:xfrm>
            <a:off x="4427984" y="2204864"/>
            <a:ext cx="4067944" cy="1200329"/>
          </a:xfrm>
          <a:prstGeom prst="rect">
            <a:avLst/>
          </a:prstGeom>
          <a:noFill/>
        </p:spPr>
        <p:txBody>
          <a:bodyPr wrap="square" rtlCol="0">
            <a:spAutoFit/>
          </a:bodyPr>
          <a:lstStyle/>
          <a:p>
            <a:pPr>
              <a:buFont typeface="Wingdings" pitchFamily="2" charset="2"/>
              <a:buChar char="§"/>
            </a:pPr>
            <a:r>
              <a:rPr lang="hu-HU" sz="2400" dirty="0" smtClean="0">
                <a:solidFill>
                  <a:srgbClr val="002060"/>
                </a:solidFill>
              </a:rPr>
              <a:t> </a:t>
            </a:r>
            <a:r>
              <a:rPr lang="hu-HU" sz="2400" dirty="0" err="1" smtClean="0">
                <a:solidFill>
                  <a:srgbClr val="002060"/>
                </a:solidFill>
              </a:rPr>
              <a:t>cariogén</a:t>
            </a:r>
            <a:r>
              <a:rPr lang="hu-HU" sz="2400" dirty="0" smtClean="0">
                <a:solidFill>
                  <a:srgbClr val="002060"/>
                </a:solidFill>
              </a:rPr>
              <a:t> környezet;</a:t>
            </a:r>
          </a:p>
          <a:p>
            <a:pPr>
              <a:buFont typeface="Wingdings" pitchFamily="2" charset="2"/>
              <a:buChar char="§"/>
            </a:pPr>
            <a:r>
              <a:rPr lang="hu-HU" sz="2400" i="1" dirty="0" smtClean="0">
                <a:solidFill>
                  <a:srgbClr val="002060"/>
                </a:solidFill>
              </a:rPr>
              <a:t> </a:t>
            </a:r>
            <a:r>
              <a:rPr lang="hu-HU" sz="2400" dirty="0" err="1" smtClean="0">
                <a:solidFill>
                  <a:srgbClr val="002060"/>
                </a:solidFill>
              </a:rPr>
              <a:t>kontaktcaries</a:t>
            </a:r>
            <a:r>
              <a:rPr lang="hu-HU" sz="2400" dirty="0" smtClean="0">
                <a:solidFill>
                  <a:srgbClr val="002060"/>
                </a:solidFill>
              </a:rPr>
              <a:t>;</a:t>
            </a:r>
          </a:p>
          <a:p>
            <a:pPr>
              <a:buFont typeface="Wingdings" pitchFamily="2" charset="2"/>
              <a:buChar char="§"/>
            </a:pPr>
            <a:r>
              <a:rPr lang="hu-HU" sz="2400" dirty="0" smtClean="0">
                <a:solidFill>
                  <a:srgbClr val="002060"/>
                </a:solidFill>
              </a:rPr>
              <a:t> </a:t>
            </a:r>
            <a:r>
              <a:rPr lang="hu-HU" sz="2400" dirty="0" err="1" smtClean="0">
                <a:solidFill>
                  <a:srgbClr val="002060"/>
                </a:solidFill>
              </a:rPr>
              <a:t>lateralis</a:t>
            </a:r>
            <a:r>
              <a:rPr lang="hu-HU" sz="2400" dirty="0" smtClean="0">
                <a:solidFill>
                  <a:srgbClr val="002060"/>
                </a:solidFill>
              </a:rPr>
              <a:t> támasztózóna</a:t>
            </a:r>
            <a:endParaRPr lang="de-DE" sz="2400" dirty="0">
              <a:solidFill>
                <a:srgbClr val="002060"/>
              </a:solidFill>
            </a:endParaRPr>
          </a:p>
        </p:txBody>
      </p:sp>
      <p:pic>
        <p:nvPicPr>
          <p:cNvPr id="14" name="Kép 13" descr="ép.jpg"/>
          <p:cNvPicPr>
            <a:picLocks noChangeAspect="1"/>
          </p:cNvPicPr>
          <p:nvPr/>
        </p:nvPicPr>
        <p:blipFill>
          <a:blip r:embed="rId4" cstate="print"/>
          <a:stretch>
            <a:fillRect/>
          </a:stretch>
        </p:blipFill>
        <p:spPr>
          <a:xfrm flipH="1">
            <a:off x="539552" y="2060848"/>
            <a:ext cx="3600400" cy="2387222"/>
          </a:xfrm>
          <a:prstGeom prst="rect">
            <a:avLst/>
          </a:prstGeom>
        </p:spPr>
      </p:pic>
      <p:cxnSp>
        <p:nvCxnSpPr>
          <p:cNvPr id="18" name="Egyenes összekötő nyíllal 17"/>
          <p:cNvCxnSpPr/>
          <p:nvPr/>
        </p:nvCxnSpPr>
        <p:spPr bwMode="auto">
          <a:xfrm flipH="1">
            <a:off x="5004048" y="3717032"/>
            <a:ext cx="1080120" cy="72008"/>
          </a:xfrm>
          <a:prstGeom prst="straightConnector1">
            <a:avLst/>
          </a:prstGeom>
          <a:solidFill>
            <a:schemeClr val="accent1"/>
          </a:solidFill>
          <a:ln w="38100" cap="flat" cmpd="sng" algn="ctr">
            <a:solidFill>
              <a:srgbClr val="FFFF00"/>
            </a:solidFill>
            <a:prstDash val="solid"/>
            <a:miter lim="800000"/>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Egyenes összekötő nyíllal 21"/>
          <p:cNvCxnSpPr/>
          <p:nvPr/>
        </p:nvCxnSpPr>
        <p:spPr bwMode="auto">
          <a:xfrm>
            <a:off x="7092280" y="3717032"/>
            <a:ext cx="1080120" cy="72008"/>
          </a:xfrm>
          <a:prstGeom prst="straightConnector1">
            <a:avLst/>
          </a:prstGeom>
          <a:solidFill>
            <a:schemeClr val="accent1"/>
          </a:solidFill>
          <a:ln w="38100" cap="flat" cmpd="sng" algn="ctr">
            <a:solidFill>
              <a:srgbClr val="FFFF00"/>
            </a:solidFill>
            <a:prstDash val="solid"/>
            <a:miter lim="800000"/>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1+#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2060848"/>
            <a:ext cx="6777371" cy="3809180"/>
          </a:xfrm>
          <a:prstGeom prst="rect">
            <a:avLst/>
          </a:prstGeom>
          <a:ln>
            <a:noFill/>
          </a:ln>
          <a:effectLst>
            <a:softEdge rad="112500"/>
          </a:effectLst>
        </p:spPr>
      </p:pic>
      <p:pic>
        <p:nvPicPr>
          <p:cNvPr id="3" name="Picture 5" descr="egyetem épület"/>
          <p:cNvPicPr>
            <a:picLocks noChangeAspect="1" noChangeArrowheads="1"/>
          </p:cNvPicPr>
          <p:nvPr/>
        </p:nvPicPr>
        <p:blipFill>
          <a:blip r:embed="rId3" cstate="print"/>
          <a:srcRect/>
          <a:stretch>
            <a:fillRect/>
          </a:stretch>
        </p:blipFill>
        <p:spPr bwMode="auto">
          <a:xfrm>
            <a:off x="3256129" y="260648"/>
            <a:ext cx="4800600" cy="1631950"/>
          </a:xfrm>
          <a:prstGeom prst="rect">
            <a:avLst/>
          </a:prstGeom>
          <a:ln>
            <a:noFill/>
          </a:ln>
          <a:effectLst>
            <a:softEdge rad="112500"/>
          </a:effectLst>
        </p:spPr>
      </p:pic>
    </p:spTree>
    <p:extLst>
      <p:ext uri="{BB962C8B-B14F-4D97-AF65-F5344CB8AC3E}">
        <p14:creationId xmlns:p14="http://schemas.microsoft.com/office/powerpoint/2010/main" val="145423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a:xfrm>
            <a:off x="457200" y="152400"/>
            <a:ext cx="8229600" cy="972344"/>
          </a:xfrm>
        </p:spPr>
        <p:txBody>
          <a:bodyPr/>
          <a:lstStyle/>
          <a:p>
            <a:r>
              <a:rPr lang="hu-HU" dirty="0" smtClean="0">
                <a:solidFill>
                  <a:srgbClr val="002060"/>
                </a:solidFill>
              </a:rPr>
              <a:t>Barázdazárás</a:t>
            </a:r>
            <a:endParaRPr lang="de-DE" dirty="0">
              <a:solidFill>
                <a:srgbClr val="002060"/>
              </a:solidFill>
            </a:endParaRPr>
          </a:p>
        </p:txBody>
      </p:sp>
      <p:pic>
        <p:nvPicPr>
          <p:cNvPr id="1026" name="Picture 2" descr="E:\2011-12-19\118.JPG"/>
          <p:cNvPicPr>
            <a:picLocks noGrp="1" noChangeAspect="1" noChangeArrowheads="1"/>
          </p:cNvPicPr>
          <p:nvPr>
            <p:ph idx="1"/>
          </p:nvPr>
        </p:nvPicPr>
        <p:blipFill>
          <a:blip r:embed="rId2" cstate="print"/>
          <a:srcRect l="5394" t="11003" r="11902"/>
          <a:stretch>
            <a:fillRect/>
          </a:stretch>
        </p:blipFill>
        <p:spPr bwMode="auto">
          <a:xfrm flipV="1">
            <a:off x="611560" y="1143529"/>
            <a:ext cx="3888432" cy="2789527"/>
          </a:xfrm>
          <a:prstGeom prst="rect">
            <a:avLst/>
          </a:prstGeom>
          <a:noFill/>
        </p:spPr>
      </p:pic>
      <p:pic>
        <p:nvPicPr>
          <p:cNvPr id="6" name="Picture 2" descr="E:\2011-12-19\119.JPG"/>
          <p:cNvPicPr>
            <a:picLocks noChangeAspect="1" noChangeArrowheads="1"/>
          </p:cNvPicPr>
          <p:nvPr/>
        </p:nvPicPr>
        <p:blipFill>
          <a:blip r:embed="rId3" cstate="print"/>
          <a:srcRect l="6709" t="4394" r="2717"/>
          <a:stretch>
            <a:fillRect/>
          </a:stretch>
        </p:blipFill>
        <p:spPr bwMode="auto">
          <a:xfrm flipV="1">
            <a:off x="611560" y="3933056"/>
            <a:ext cx="3888432"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rotWithShape="1">
          <a:blip r:embed="rId3" cstate="print">
            <a:extLst>
              <a:ext uri="{28A0092B-C50C-407E-A947-70E740481C1C}">
                <a14:useLocalDpi xmlns:a14="http://schemas.microsoft.com/office/drawing/2010/main" val="0"/>
              </a:ext>
            </a:extLst>
          </a:blip>
          <a:srcRect l="31480" t="16774" r="41184" b="28106"/>
          <a:stretch/>
        </p:blipFill>
        <p:spPr>
          <a:xfrm>
            <a:off x="323528" y="687504"/>
            <a:ext cx="2253673" cy="3029528"/>
          </a:xfrm>
          <a:prstGeom prst="rect">
            <a:avLst/>
          </a:prstGeom>
        </p:spPr>
      </p:pic>
      <p:pic>
        <p:nvPicPr>
          <p:cNvPr id="6" name="Kép 5"/>
          <p:cNvPicPr>
            <a:picLocks noChangeAspect="1"/>
          </p:cNvPicPr>
          <p:nvPr/>
        </p:nvPicPr>
        <p:blipFill rotWithShape="1">
          <a:blip r:embed="rId4" cstate="print">
            <a:extLst>
              <a:ext uri="{28A0092B-C50C-407E-A947-70E740481C1C}">
                <a14:useLocalDpi xmlns:a14="http://schemas.microsoft.com/office/drawing/2010/main" val="0"/>
              </a:ext>
            </a:extLst>
          </a:blip>
          <a:srcRect l="32165" t="10207" r="35670" b="20465"/>
          <a:stretch/>
        </p:blipFill>
        <p:spPr>
          <a:xfrm>
            <a:off x="2660151" y="687503"/>
            <a:ext cx="2108306" cy="3029529"/>
          </a:xfrm>
          <a:prstGeom prst="rect">
            <a:avLst/>
          </a:prstGeom>
        </p:spPr>
      </p:pic>
      <p:pic>
        <p:nvPicPr>
          <p:cNvPr id="4" name="Kép 3"/>
          <p:cNvPicPr>
            <a:picLocks noChangeAspect="1"/>
          </p:cNvPicPr>
          <p:nvPr/>
        </p:nvPicPr>
        <p:blipFill rotWithShape="1">
          <a:blip r:embed="rId5" cstate="print">
            <a:extLst>
              <a:ext uri="{28A0092B-C50C-407E-A947-70E740481C1C}">
                <a14:useLocalDpi xmlns:a14="http://schemas.microsoft.com/office/drawing/2010/main" val="0"/>
              </a:ext>
            </a:extLst>
          </a:blip>
          <a:srcRect l="34942" t="16913" r="36133" b="24993"/>
          <a:stretch/>
        </p:blipFill>
        <p:spPr>
          <a:xfrm>
            <a:off x="4860032" y="692696"/>
            <a:ext cx="2262558" cy="3029528"/>
          </a:xfrm>
          <a:prstGeom prst="rect">
            <a:avLst/>
          </a:prstGeom>
        </p:spPr>
      </p:pic>
      <p:grpSp>
        <p:nvGrpSpPr>
          <p:cNvPr id="2" name="Csoportba foglalás 6"/>
          <p:cNvGrpSpPr/>
          <p:nvPr/>
        </p:nvGrpSpPr>
        <p:grpSpPr>
          <a:xfrm>
            <a:off x="4644008" y="3806086"/>
            <a:ext cx="4241938" cy="2863274"/>
            <a:chOff x="2057261" y="1228435"/>
            <a:chExt cx="4241938" cy="2863274"/>
          </a:xfrm>
        </p:grpSpPr>
        <p:pic>
          <p:nvPicPr>
            <p:cNvPr id="8" name="Kép 7"/>
            <p:cNvPicPr>
              <a:picLocks noChangeAspect="1"/>
            </p:cNvPicPr>
            <p:nvPr/>
          </p:nvPicPr>
          <p:blipFill rotWithShape="1">
            <a:blip r:embed="rId6" cstate="print">
              <a:extLst>
                <a:ext uri="{28A0092B-C50C-407E-A947-70E740481C1C}">
                  <a14:useLocalDpi xmlns:a14="http://schemas.microsoft.com/office/drawing/2010/main" val="0"/>
                </a:ext>
              </a:extLst>
            </a:blip>
            <a:srcRect l="34283" t="7359" r="34817" b="26729"/>
            <a:stretch/>
          </p:blipFill>
          <p:spPr>
            <a:xfrm>
              <a:off x="4285672" y="1228436"/>
              <a:ext cx="2013527" cy="2863273"/>
            </a:xfrm>
            <a:prstGeom prst="rect">
              <a:avLst/>
            </a:prstGeom>
          </p:spPr>
        </p:pic>
        <p:pic>
          <p:nvPicPr>
            <p:cNvPr id="9" name="Kép 8"/>
            <p:cNvPicPr>
              <a:picLocks noChangeAspect="1"/>
            </p:cNvPicPr>
            <p:nvPr/>
          </p:nvPicPr>
          <p:blipFill rotWithShape="1">
            <a:blip r:embed="rId7" cstate="print">
              <a:extLst>
                <a:ext uri="{28A0092B-C50C-407E-A947-70E740481C1C}">
                  <a14:useLocalDpi xmlns:a14="http://schemas.microsoft.com/office/drawing/2010/main" val="0"/>
                </a:ext>
              </a:extLst>
            </a:blip>
            <a:srcRect l="36024" t="15008" r="40580" b="36539"/>
            <a:stretch/>
          </p:blipFill>
          <p:spPr>
            <a:xfrm>
              <a:off x="2057261" y="1228435"/>
              <a:ext cx="2073811" cy="2863273"/>
            </a:xfrm>
            <a:prstGeom prst="rect">
              <a:avLst/>
            </a:prstGeom>
          </p:spPr>
        </p:pic>
      </p:grpSp>
      <p:sp>
        <p:nvSpPr>
          <p:cNvPr id="11" name="Rectangle 2"/>
          <p:cNvSpPr txBox="1">
            <a:spLocks noChangeArrowheads="1"/>
          </p:cNvSpPr>
          <p:nvPr/>
        </p:nvSpPr>
        <p:spPr bwMode="auto">
          <a:xfrm>
            <a:off x="684213" y="188640"/>
            <a:ext cx="8229600" cy="576263"/>
          </a:xfrm>
          <a:prstGeom prst="rect">
            <a:avLst/>
          </a:prstGeom>
          <a:ln w="9525" cap="rnd">
            <a:noFill/>
          </a:ln>
        </p:spPr>
        <p:txBody>
          <a:bodyPr vert="horz" wrap="square" lIns="91440" tIns="45720" rIns="91440" bIns="45720" numCol="1" anchor="ctr" anchorCtr="0" compatLnSpc="1">
            <a:prstTxWarp prst="textNoShape">
              <a:avLst/>
            </a:prstTxWarp>
            <a:normAutofit fontScale="90000" lnSpcReduction="10000"/>
          </a:bodyPr>
          <a:lstStyle/>
          <a:p>
            <a:pPr fontAlgn="base">
              <a:spcBef>
                <a:spcPct val="0"/>
              </a:spcBef>
              <a:spcAft>
                <a:spcPct val="0"/>
              </a:spcAft>
              <a:defRPr/>
            </a:pPr>
            <a:r>
              <a:rPr lang="hu-HU" sz="3800" b="1" spc="-100" dirty="0" smtClean="0">
                <a:solidFill>
                  <a:srgbClr val="002060"/>
                </a:solidFill>
                <a:latin typeface="+mj-lt"/>
                <a:cs typeface="Times New Roman" pitchFamily="18" charset="0"/>
              </a:rPr>
              <a:t>Barázdazáró anyagok  alkalmazása</a:t>
            </a:r>
          </a:p>
        </p:txBody>
      </p:sp>
      <p:sp>
        <p:nvSpPr>
          <p:cNvPr id="12" name="Text Box 6"/>
          <p:cNvSpPr txBox="1">
            <a:spLocks noChangeArrowheads="1"/>
          </p:cNvSpPr>
          <p:nvPr/>
        </p:nvSpPr>
        <p:spPr bwMode="auto">
          <a:xfrm>
            <a:off x="290107" y="4581128"/>
            <a:ext cx="4199302" cy="1323439"/>
          </a:xfrm>
          <a:prstGeom prst="rect">
            <a:avLst/>
          </a:prstGeom>
          <a:solidFill>
            <a:schemeClr val="accent5">
              <a:lumMod val="60000"/>
              <a:lumOff val="40000"/>
            </a:schemeClr>
          </a:solidFill>
          <a:ln w="9525">
            <a:noFill/>
            <a:miter lim="800000"/>
            <a:headEnd/>
            <a:tailEnd/>
          </a:ln>
          <a:effectLst/>
        </p:spPr>
        <p:txBody>
          <a:bodyPr wrap="square">
            <a:spAutoFit/>
          </a:bodyPr>
          <a:lstStyle/>
          <a:p>
            <a:pPr fontAlgn="base">
              <a:spcBef>
                <a:spcPct val="50000"/>
              </a:spcBef>
              <a:spcAft>
                <a:spcPct val="0"/>
              </a:spcAft>
              <a:buFontTx/>
              <a:buChar char="•"/>
              <a:defRPr/>
            </a:pPr>
            <a:r>
              <a:rPr lang="hu-HU" sz="2000" b="1" dirty="0" smtClean="0">
                <a:solidFill>
                  <a:srgbClr val="9C85C0">
                    <a:lumMod val="75000"/>
                  </a:srgbClr>
                </a:solidFill>
                <a:latin typeface="Times New Roman" pitchFamily="18" charset="0"/>
              </a:rPr>
              <a:t>ADHEZÍV </a:t>
            </a:r>
            <a:r>
              <a:rPr lang="hu-HU" sz="2000" b="1" dirty="0">
                <a:solidFill>
                  <a:srgbClr val="9C85C0">
                    <a:lumMod val="75000"/>
                  </a:srgbClr>
                </a:solidFill>
                <a:latin typeface="Times New Roman" pitchFamily="18" charset="0"/>
              </a:rPr>
              <a:t>TÖMÉSTECHNIKA</a:t>
            </a:r>
          </a:p>
          <a:p>
            <a:pPr fontAlgn="base">
              <a:spcBef>
                <a:spcPct val="50000"/>
              </a:spcBef>
              <a:spcAft>
                <a:spcPct val="0"/>
              </a:spcAft>
              <a:buFontTx/>
              <a:buChar char="•"/>
              <a:defRPr/>
            </a:pPr>
            <a:r>
              <a:rPr lang="hu-HU" sz="2000" b="1" dirty="0" smtClean="0">
                <a:solidFill>
                  <a:srgbClr val="9C85C0">
                    <a:lumMod val="75000"/>
                  </a:srgbClr>
                </a:solidFill>
                <a:latin typeface="Times New Roman" pitchFamily="18" charset="0"/>
              </a:rPr>
              <a:t>EGY </a:t>
            </a:r>
            <a:r>
              <a:rPr lang="hu-HU" sz="2000" b="1" dirty="0">
                <a:solidFill>
                  <a:srgbClr val="9C85C0">
                    <a:lumMod val="75000"/>
                  </a:srgbClr>
                </a:solidFill>
                <a:latin typeface="Times New Roman" pitchFamily="18" charset="0"/>
              </a:rPr>
              <a:t>ÜLÉSBEN EGY QUADRÁNS</a:t>
            </a:r>
          </a:p>
          <a:p>
            <a:pPr fontAlgn="base">
              <a:spcBef>
                <a:spcPct val="50000"/>
              </a:spcBef>
              <a:spcAft>
                <a:spcPct val="0"/>
              </a:spcAft>
              <a:buFontTx/>
              <a:buChar char="•"/>
              <a:defRPr/>
            </a:pPr>
            <a:r>
              <a:rPr lang="hu-HU" sz="2000" b="1" dirty="0" smtClean="0">
                <a:solidFill>
                  <a:srgbClr val="9C85C0">
                    <a:lumMod val="75000"/>
                  </a:srgbClr>
                </a:solidFill>
                <a:latin typeface="Times New Roman" pitchFamily="18" charset="0"/>
              </a:rPr>
              <a:t>FÉLÉVES </a:t>
            </a:r>
            <a:r>
              <a:rPr lang="hu-HU" sz="2000" b="1" dirty="0">
                <a:solidFill>
                  <a:srgbClr val="9C85C0">
                    <a:lumMod val="75000"/>
                  </a:srgbClr>
                </a:solidFill>
                <a:latin typeface="Times New Roman" pitchFamily="18" charset="0"/>
              </a:rPr>
              <a:t>KONTROLL</a:t>
            </a:r>
          </a:p>
        </p:txBody>
      </p:sp>
    </p:spTree>
    <p:custDataLst>
      <p:tags r:id="rId1"/>
    </p:custData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out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Horizontal)">
                                      <p:cBhvr>
                                        <p:cTn id="27" dur="500"/>
                                        <p:tgtEl>
                                          <p:spTgt spid="11"/>
                                        </p:tgtEl>
                                      </p:cBhvr>
                                    </p:animEffect>
                                  </p:childTnLst>
                                </p:cTn>
                              </p:par>
                            </p:childTnLst>
                          </p:cTn>
                        </p:par>
                        <p:par>
                          <p:cTn id="28" fill="hold">
                            <p:stCondLst>
                              <p:cond delay="500"/>
                            </p:stCondLst>
                            <p:childTnLst>
                              <p:par>
                                <p:cTn id="29" presetID="2" presetClass="entr" presetSubtype="2"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396553" y="476250"/>
            <a:ext cx="7340277" cy="864518"/>
          </a:xfrm>
        </p:spPr>
        <p:txBody>
          <a:bodyPr/>
          <a:lstStyle/>
          <a:p>
            <a:pPr eaLnBrk="1" hangingPunct="1">
              <a:defRPr/>
            </a:pPr>
            <a:r>
              <a:rPr lang="hu-HU" sz="4000" b="1" dirty="0" smtClean="0">
                <a:solidFill>
                  <a:schemeClr val="folHlink"/>
                </a:solidFill>
              </a:rPr>
              <a:t>	</a:t>
            </a:r>
            <a:r>
              <a:rPr lang="hu-HU" sz="4000" b="1" dirty="0" smtClean="0">
                <a:solidFill>
                  <a:srgbClr val="002060"/>
                </a:solidFill>
                <a:effectLst/>
                <a:cs typeface="Times New Roman" pitchFamily="18" charset="0"/>
              </a:rPr>
              <a:t>ELŐKÉSZÍTÉS, TISZTÍTÁS</a:t>
            </a:r>
          </a:p>
        </p:txBody>
      </p:sp>
      <p:sp>
        <p:nvSpPr>
          <p:cNvPr id="227332" name="Text Box 4"/>
          <p:cNvSpPr txBox="1">
            <a:spLocks noChangeArrowheads="1"/>
          </p:cNvSpPr>
          <p:nvPr/>
        </p:nvSpPr>
        <p:spPr bwMode="auto">
          <a:xfrm>
            <a:off x="0" y="1340768"/>
            <a:ext cx="8229600" cy="5324535"/>
          </a:xfrm>
          <a:prstGeom prst="rect">
            <a:avLst/>
          </a:prstGeom>
          <a:noFill/>
          <a:ln w="9525">
            <a:noFill/>
            <a:miter lim="800000"/>
            <a:headEnd/>
            <a:tailEnd/>
          </a:ln>
          <a:effectLst/>
        </p:spPr>
        <p:txBody>
          <a:bodyPr>
            <a:spAutoFit/>
          </a:bodyPr>
          <a:lstStyle/>
          <a:p>
            <a:pPr fontAlgn="base">
              <a:spcBef>
                <a:spcPct val="50000"/>
              </a:spcBef>
              <a:spcAft>
                <a:spcPct val="0"/>
              </a:spcAft>
              <a:defRPr/>
            </a:pPr>
            <a:r>
              <a:rPr lang="hu-HU" sz="2800" b="1" i="1" u="sng" dirty="0" smtClean="0">
                <a:solidFill>
                  <a:srgbClr val="002060"/>
                </a:solidFill>
                <a:cs typeface="Times New Roman" pitchFamily="18" charset="0"/>
              </a:rPr>
              <a:t>A </a:t>
            </a:r>
            <a:r>
              <a:rPr lang="hu-HU" sz="2800" b="1" i="1" u="sng" dirty="0">
                <a:solidFill>
                  <a:srgbClr val="002060"/>
                </a:solidFill>
                <a:cs typeface="Times New Roman" pitchFamily="18" charset="0"/>
              </a:rPr>
              <a:t>tisztítás és szárítás meghatározza a  barázdazárás </a:t>
            </a:r>
            <a:r>
              <a:rPr lang="hu-HU" sz="2800" b="1" i="1" u="sng" dirty="0" smtClean="0">
                <a:solidFill>
                  <a:srgbClr val="002060"/>
                </a:solidFill>
                <a:cs typeface="Times New Roman" pitchFamily="18" charset="0"/>
              </a:rPr>
              <a:t>minőségét!</a:t>
            </a:r>
            <a:endParaRPr lang="hu-HU" sz="2800" b="1" i="1" u="sng" dirty="0">
              <a:solidFill>
                <a:srgbClr val="002060"/>
              </a:solidFill>
              <a:cs typeface="Times New Roman" pitchFamily="18" charset="0"/>
            </a:endParaRPr>
          </a:p>
          <a:p>
            <a:pPr fontAlgn="base">
              <a:spcBef>
                <a:spcPct val="50000"/>
              </a:spcBef>
              <a:spcAft>
                <a:spcPct val="0"/>
              </a:spcAft>
              <a:buFontTx/>
              <a:buChar char="•"/>
              <a:defRPr/>
            </a:pPr>
            <a:r>
              <a:rPr lang="hu-HU" sz="2800" b="1" dirty="0">
                <a:solidFill>
                  <a:srgbClr val="002060"/>
                </a:solidFill>
                <a:cs typeface="Times New Roman" pitchFamily="18" charset="0"/>
              </a:rPr>
              <a:t> kérdéses esetekben a barázdát egy megfelelő gyémánttal felérdesítjük, kiszélesítjük;</a:t>
            </a:r>
          </a:p>
          <a:p>
            <a:pPr fontAlgn="base">
              <a:spcBef>
                <a:spcPct val="50000"/>
              </a:spcBef>
              <a:spcAft>
                <a:spcPct val="0"/>
              </a:spcAft>
              <a:buFontTx/>
              <a:buChar char="•"/>
              <a:defRPr/>
            </a:pPr>
            <a:r>
              <a:rPr lang="hu-HU" sz="2800" b="1" dirty="0">
                <a:solidFill>
                  <a:srgbClr val="002060"/>
                </a:solidFill>
                <a:cs typeface="Times New Roman" pitchFamily="18" charset="0"/>
              </a:rPr>
              <a:t> rotációs eszközök és olajmentes,  </a:t>
            </a:r>
            <a:endParaRPr lang="hu-HU" sz="2800" b="1" dirty="0" smtClean="0">
              <a:solidFill>
                <a:srgbClr val="002060"/>
              </a:solidFill>
              <a:cs typeface="Times New Roman" pitchFamily="18" charset="0"/>
            </a:endParaRPr>
          </a:p>
          <a:p>
            <a:pPr fontAlgn="base">
              <a:spcBef>
                <a:spcPct val="50000"/>
              </a:spcBef>
              <a:spcAft>
                <a:spcPct val="0"/>
              </a:spcAft>
              <a:defRPr/>
            </a:pPr>
            <a:r>
              <a:rPr lang="hu-HU" sz="2800" b="1" i="1" u="sng" dirty="0" smtClean="0">
                <a:solidFill>
                  <a:srgbClr val="002060"/>
                </a:solidFill>
                <a:cs typeface="Times New Roman" pitchFamily="18" charset="0"/>
              </a:rPr>
              <a:t>fluormentes</a:t>
            </a:r>
            <a:r>
              <a:rPr lang="hu-HU" sz="2800" b="1" dirty="0" smtClean="0">
                <a:solidFill>
                  <a:srgbClr val="002060"/>
                </a:solidFill>
                <a:cs typeface="Times New Roman" pitchFamily="18" charset="0"/>
              </a:rPr>
              <a:t> (</a:t>
            </a:r>
            <a:r>
              <a:rPr lang="hu-HU" sz="2800" b="1" dirty="0" err="1" smtClean="0">
                <a:solidFill>
                  <a:srgbClr val="002060"/>
                </a:solidFill>
                <a:cs typeface="Times New Roman" pitchFamily="18" charset="0"/>
              </a:rPr>
              <a:t>gluténmentes</a:t>
            </a:r>
            <a:r>
              <a:rPr lang="hu-HU" sz="2800" b="1" dirty="0" smtClean="0">
                <a:solidFill>
                  <a:srgbClr val="002060"/>
                </a:solidFill>
                <a:cs typeface="Times New Roman" pitchFamily="18" charset="0"/>
              </a:rPr>
              <a:t>) paszta; </a:t>
            </a:r>
            <a:endParaRPr lang="hu-HU" sz="2800" b="1" dirty="0">
              <a:solidFill>
                <a:srgbClr val="002060"/>
              </a:solidFill>
              <a:cs typeface="Times New Roman" pitchFamily="18" charset="0"/>
            </a:endParaRPr>
          </a:p>
          <a:p>
            <a:pPr fontAlgn="base">
              <a:spcBef>
                <a:spcPct val="50000"/>
              </a:spcBef>
              <a:spcAft>
                <a:spcPct val="0"/>
              </a:spcAft>
              <a:buFontTx/>
              <a:buChar char="•"/>
              <a:defRPr/>
            </a:pPr>
            <a:r>
              <a:rPr lang="hu-HU" sz="2800" b="1" dirty="0">
                <a:solidFill>
                  <a:srgbClr val="002060"/>
                </a:solidFill>
                <a:cs typeface="Times New Roman" pitchFamily="18" charset="0"/>
              </a:rPr>
              <a:t> levegő-abráziós rendszerek (</a:t>
            </a:r>
            <a:r>
              <a:rPr lang="hu-HU" sz="2800" b="1" dirty="0" err="1">
                <a:solidFill>
                  <a:srgbClr val="002060"/>
                </a:solidFill>
                <a:cs typeface="Times New Roman" pitchFamily="18" charset="0"/>
              </a:rPr>
              <a:t>Airflow</a:t>
            </a:r>
            <a:r>
              <a:rPr lang="hu-HU" sz="2800" b="1" dirty="0">
                <a:solidFill>
                  <a:srgbClr val="002060"/>
                </a:solidFill>
                <a:cs typeface="Times New Roman" pitchFamily="18" charset="0"/>
              </a:rPr>
              <a:t>/EMS);</a:t>
            </a:r>
          </a:p>
          <a:p>
            <a:pPr fontAlgn="base">
              <a:spcBef>
                <a:spcPct val="50000"/>
              </a:spcBef>
              <a:spcAft>
                <a:spcPct val="0"/>
              </a:spcAft>
              <a:buFontTx/>
              <a:buChar char="•"/>
              <a:defRPr/>
            </a:pPr>
            <a:r>
              <a:rPr lang="hu-HU" sz="2800" b="1" dirty="0">
                <a:solidFill>
                  <a:srgbClr val="002060"/>
                </a:solidFill>
                <a:cs typeface="Times New Roman" pitchFamily="18" charset="0"/>
              </a:rPr>
              <a:t> „</a:t>
            </a:r>
            <a:r>
              <a:rPr lang="hu-HU" sz="2800" b="1" dirty="0" err="1">
                <a:solidFill>
                  <a:srgbClr val="002060"/>
                </a:solidFill>
                <a:cs typeface="Times New Roman" pitchFamily="18" charset="0"/>
              </a:rPr>
              <a:t>dry-brushing</a:t>
            </a:r>
            <a:r>
              <a:rPr lang="hu-HU" sz="2800" b="1" dirty="0">
                <a:solidFill>
                  <a:srgbClr val="002060"/>
                </a:solidFill>
                <a:cs typeface="Times New Roman" pitchFamily="18" charset="0"/>
              </a:rPr>
              <a:t>”;</a:t>
            </a:r>
          </a:p>
          <a:p>
            <a:pPr fontAlgn="base">
              <a:spcBef>
                <a:spcPct val="50000"/>
              </a:spcBef>
              <a:spcAft>
                <a:spcPct val="0"/>
              </a:spcAft>
              <a:buFontTx/>
              <a:buChar char="•"/>
              <a:defRPr/>
            </a:pPr>
            <a:r>
              <a:rPr lang="hu-HU" sz="2800" b="1" dirty="0">
                <a:solidFill>
                  <a:srgbClr val="002060"/>
                </a:solidFill>
                <a:cs typeface="Times New Roman" pitchFamily="18" charset="0"/>
              </a:rPr>
              <a:t> CO</a:t>
            </a:r>
            <a:r>
              <a:rPr lang="hu-HU" sz="2800" b="1" baseline="-25000" dirty="0">
                <a:solidFill>
                  <a:srgbClr val="002060"/>
                </a:solidFill>
                <a:cs typeface="Times New Roman" pitchFamily="18" charset="0"/>
              </a:rPr>
              <a:t>2</a:t>
            </a:r>
            <a:r>
              <a:rPr lang="hu-HU" sz="2800" b="1" dirty="0">
                <a:solidFill>
                  <a:srgbClr val="002060"/>
                </a:solidFill>
                <a:cs typeface="Times New Roman" pitchFamily="18" charset="0"/>
              </a:rPr>
              <a:t>-lézer.</a:t>
            </a:r>
          </a:p>
        </p:txBody>
      </p:sp>
      <p:pic>
        <p:nvPicPr>
          <p:cNvPr id="227334" name="Picture 6" descr="bz10 copy"/>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7019925" y="5313363"/>
            <a:ext cx="1873250" cy="1311275"/>
          </a:xfrm>
          <a:noFill/>
        </p:spPr>
      </p:pic>
      <p:pic>
        <p:nvPicPr>
          <p:cNvPr id="7" name="Kép 6"/>
          <p:cNvPicPr>
            <a:picLocks noChangeAspect="1"/>
          </p:cNvPicPr>
          <p:nvPr/>
        </p:nvPicPr>
        <p:blipFill rotWithShape="1">
          <a:blip r:embed="rId5" cstate="print">
            <a:extLst>
              <a:ext uri="{28A0092B-C50C-407E-A947-70E740481C1C}">
                <a14:useLocalDpi xmlns:a14="http://schemas.microsoft.com/office/drawing/2010/main" val="0"/>
              </a:ext>
            </a:extLst>
          </a:blip>
          <a:srcRect l="32165" t="10207" r="35670" b="20465"/>
          <a:stretch/>
        </p:blipFill>
        <p:spPr>
          <a:xfrm>
            <a:off x="7164288" y="2348880"/>
            <a:ext cx="1703798" cy="2448272"/>
          </a:xfrm>
          <a:prstGeom prst="rect">
            <a:avLst/>
          </a:prstGeom>
        </p:spPr>
      </p:pic>
      <p:pic>
        <p:nvPicPr>
          <p:cNvPr id="8" name="Picture 2" descr="E:\2011-12-19\156.JPG"/>
          <p:cNvPicPr>
            <a:picLocks noChangeAspect="1" noChangeArrowheads="1"/>
          </p:cNvPicPr>
          <p:nvPr/>
        </p:nvPicPr>
        <p:blipFill>
          <a:blip r:embed="rId6" cstate="print"/>
          <a:srcRect l="12672" t="11973" r="7501" b="5539"/>
          <a:stretch>
            <a:fillRect/>
          </a:stretch>
        </p:blipFill>
        <p:spPr bwMode="auto">
          <a:xfrm>
            <a:off x="4778732" y="5373216"/>
            <a:ext cx="1881499"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E:\2011-12-19\154.JPG"/>
          <p:cNvPicPr>
            <a:picLocks noChangeAspect="1" noChangeArrowheads="1"/>
          </p:cNvPicPr>
          <p:nvPr/>
        </p:nvPicPr>
        <p:blipFill>
          <a:blip r:embed="rId7" cstate="print"/>
          <a:srcRect/>
          <a:stretch>
            <a:fillRect/>
          </a:stretch>
        </p:blipFill>
        <p:spPr bwMode="auto">
          <a:xfrm>
            <a:off x="6588224" y="404664"/>
            <a:ext cx="2372072" cy="158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27330"/>
                                        </p:tgtEl>
                                        <p:attrNameLst>
                                          <p:attrName>style.visibility</p:attrName>
                                        </p:attrNameLst>
                                      </p:cBhvr>
                                      <p:to>
                                        <p:strVal val="visible"/>
                                      </p:to>
                                    </p:set>
                                    <p:animEffect transition="in" filter="slide(fromTop)">
                                      <p:cBhvr>
                                        <p:cTn id="7" dur="500"/>
                                        <p:tgtEl>
                                          <p:spTgt spid="2273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27332">
                                            <p:txEl>
                                              <p:pRg st="0" end="0"/>
                                            </p:txEl>
                                          </p:spTgt>
                                        </p:tgtEl>
                                        <p:attrNameLst>
                                          <p:attrName>style.visibility</p:attrName>
                                        </p:attrNameLst>
                                      </p:cBhvr>
                                      <p:to>
                                        <p:strVal val="visible"/>
                                      </p:to>
                                    </p:set>
                                    <p:anim calcmode="lin" valueType="num">
                                      <p:cBhvr additive="base">
                                        <p:cTn id="12" dur="500" fill="hold"/>
                                        <p:tgtEl>
                                          <p:spTgt spid="227332">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273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27332">
                                            <p:txEl>
                                              <p:pRg st="1" end="1"/>
                                            </p:txEl>
                                          </p:spTgt>
                                        </p:tgtEl>
                                        <p:attrNameLst>
                                          <p:attrName>style.visibility</p:attrName>
                                        </p:attrNameLst>
                                      </p:cBhvr>
                                      <p:to>
                                        <p:strVal val="visible"/>
                                      </p:to>
                                    </p:set>
                                    <p:anim calcmode="lin" valueType="num">
                                      <p:cBhvr additive="base">
                                        <p:cTn id="18" dur="500" fill="hold"/>
                                        <p:tgtEl>
                                          <p:spTgt spid="227332">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27332">
                                            <p:txEl>
                                              <p:pRg st="1" end="1"/>
                                            </p:txEl>
                                          </p:spTgt>
                                        </p:tgtEl>
                                        <p:attrNameLst>
                                          <p:attrName>ppt_y</p:attrName>
                                        </p:attrNameLst>
                                      </p:cBhvr>
                                      <p:tavLst>
                                        <p:tav tm="0">
                                          <p:val>
                                            <p:strVal val="#ppt_y"/>
                                          </p:val>
                                        </p:tav>
                                        <p:tav tm="100000">
                                          <p:val>
                                            <p:strVal val="#ppt_y"/>
                                          </p:val>
                                        </p:tav>
                                      </p:tavLst>
                                    </p:anim>
                                  </p:childTnLst>
                                </p:cTn>
                              </p:par>
                              <p:par>
                                <p:cTn id="20" presetID="5" presetClass="entr" presetSubtype="10" fill="hold" nodeType="withEffect">
                                  <p:stCondLst>
                                    <p:cond delay="0"/>
                                  </p:stCondLst>
                                  <p:childTnLst>
                                    <p:set>
                                      <p:cBhvr>
                                        <p:cTn id="21" dur="1" fill="hold">
                                          <p:stCondLst>
                                            <p:cond delay="0"/>
                                          </p:stCondLst>
                                        </p:cTn>
                                        <p:tgtEl>
                                          <p:spTgt spid="227334"/>
                                        </p:tgtEl>
                                        <p:attrNameLst>
                                          <p:attrName>style.visibility</p:attrName>
                                        </p:attrNameLst>
                                      </p:cBhvr>
                                      <p:to>
                                        <p:strVal val="visible"/>
                                      </p:to>
                                    </p:set>
                                    <p:animEffect transition="in" filter="checkerboard(across)">
                                      <p:cBhvr>
                                        <p:cTn id="22" dur="500"/>
                                        <p:tgtEl>
                                          <p:spTgt spid="22733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27332">
                                            <p:txEl>
                                              <p:pRg st="2" end="2"/>
                                            </p:txEl>
                                          </p:spTgt>
                                        </p:tgtEl>
                                        <p:attrNameLst>
                                          <p:attrName>style.visibility</p:attrName>
                                        </p:attrNameLst>
                                      </p:cBhvr>
                                      <p:to>
                                        <p:strVal val="visible"/>
                                      </p:to>
                                    </p:set>
                                    <p:anim calcmode="lin" valueType="num">
                                      <p:cBhvr additive="base">
                                        <p:cTn id="27" dur="500" fill="hold"/>
                                        <p:tgtEl>
                                          <p:spTgt spid="227332">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273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227332">
                                            <p:txEl>
                                              <p:pRg st="3" end="3"/>
                                            </p:txEl>
                                          </p:spTgt>
                                        </p:tgtEl>
                                        <p:attrNameLst>
                                          <p:attrName>style.visibility</p:attrName>
                                        </p:attrNameLst>
                                      </p:cBhvr>
                                      <p:to>
                                        <p:strVal val="visible"/>
                                      </p:to>
                                    </p:set>
                                    <p:anim calcmode="lin" valueType="num">
                                      <p:cBhvr additive="base">
                                        <p:cTn id="33" dur="500" fill="hold"/>
                                        <p:tgtEl>
                                          <p:spTgt spid="227332">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27332">
                                            <p:txEl>
                                              <p:pRg st="3" end="3"/>
                                            </p:txEl>
                                          </p:spTgt>
                                        </p:tgtEl>
                                        <p:attrNameLst>
                                          <p:attrName>ppt_y</p:attrName>
                                        </p:attrNameLst>
                                      </p:cBhvr>
                                      <p:tavLst>
                                        <p:tav tm="0">
                                          <p:val>
                                            <p:strVal val="#ppt_y"/>
                                          </p:val>
                                        </p:tav>
                                        <p:tav tm="100000">
                                          <p:val>
                                            <p:strVal val="#ppt_y"/>
                                          </p:val>
                                        </p:tav>
                                      </p:tavLst>
                                    </p:anim>
                                  </p:childTnLst>
                                </p:cTn>
                              </p:par>
                              <p:par>
                                <p:cTn id="35" presetID="5" presetClass="entr" presetSubtype="1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heckerboard(across)">
                                      <p:cBhvr>
                                        <p:cTn id="37" dur="500"/>
                                        <p:tgtEl>
                                          <p:spTgt spid="8"/>
                                        </p:tgtEl>
                                      </p:cBhvr>
                                    </p:animEffect>
                                  </p:childTnLst>
                                </p:cTn>
                              </p:par>
                              <p:par>
                                <p:cTn id="38" presetID="5" presetClass="entr" presetSubtype="1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heckerboard(across)">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27332">
                                            <p:txEl>
                                              <p:pRg st="4" end="4"/>
                                            </p:txEl>
                                          </p:spTgt>
                                        </p:tgtEl>
                                        <p:attrNameLst>
                                          <p:attrName>style.visibility</p:attrName>
                                        </p:attrNameLst>
                                      </p:cBhvr>
                                      <p:to>
                                        <p:strVal val="visible"/>
                                      </p:to>
                                    </p:set>
                                    <p:anim calcmode="lin" valueType="num">
                                      <p:cBhvr additive="base">
                                        <p:cTn id="45" dur="500" fill="hold"/>
                                        <p:tgtEl>
                                          <p:spTgt spid="227332">
                                            <p:txEl>
                                              <p:pRg st="4" end="4"/>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273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227332">
                                            <p:txEl>
                                              <p:pRg st="5" end="5"/>
                                            </p:txEl>
                                          </p:spTgt>
                                        </p:tgtEl>
                                        <p:attrNameLst>
                                          <p:attrName>style.visibility</p:attrName>
                                        </p:attrNameLst>
                                      </p:cBhvr>
                                      <p:to>
                                        <p:strVal val="visible"/>
                                      </p:to>
                                    </p:set>
                                    <p:anim calcmode="lin" valueType="num">
                                      <p:cBhvr additive="base">
                                        <p:cTn id="51" dur="500" fill="hold"/>
                                        <p:tgtEl>
                                          <p:spTgt spid="227332">
                                            <p:txEl>
                                              <p:pRg st="5" end="5"/>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227332">
                                            <p:txEl>
                                              <p:pRg st="5" end="5"/>
                                            </p:txEl>
                                          </p:spTgt>
                                        </p:tgtEl>
                                        <p:attrNameLst>
                                          <p:attrName>ppt_y</p:attrName>
                                        </p:attrNameLst>
                                      </p:cBhvr>
                                      <p:tavLst>
                                        <p:tav tm="0">
                                          <p:val>
                                            <p:strVal val="#ppt_y"/>
                                          </p:val>
                                        </p:tav>
                                        <p:tav tm="100000">
                                          <p:val>
                                            <p:strVal val="#ppt_y"/>
                                          </p:val>
                                        </p:tav>
                                      </p:tavLst>
                                    </p:anim>
                                  </p:childTnLst>
                                </p:cTn>
                              </p:par>
                              <p:par>
                                <p:cTn id="53" presetID="5" presetClass="entr" presetSubtype="1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checkerboard(across)">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227332">
                                            <p:txEl>
                                              <p:pRg st="6" end="6"/>
                                            </p:txEl>
                                          </p:spTgt>
                                        </p:tgtEl>
                                        <p:attrNameLst>
                                          <p:attrName>style.visibility</p:attrName>
                                        </p:attrNameLst>
                                      </p:cBhvr>
                                      <p:to>
                                        <p:strVal val="visible"/>
                                      </p:to>
                                    </p:set>
                                    <p:anim calcmode="lin" valueType="num">
                                      <p:cBhvr additive="base">
                                        <p:cTn id="60" dur="500" fill="hold"/>
                                        <p:tgtEl>
                                          <p:spTgt spid="227332">
                                            <p:txEl>
                                              <p:pRg st="6" end="6"/>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22733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0" grpId="0" autoUpdateAnimBg="0"/>
      <p:bldP spid="22733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p:txBody>
          <a:bodyPr>
            <a:normAutofit/>
          </a:bodyPr>
          <a:lstStyle/>
          <a:p>
            <a:r>
              <a:rPr lang="hu-HU" dirty="0" err="1" smtClean="0">
                <a:solidFill>
                  <a:srgbClr val="002060"/>
                </a:solidFill>
              </a:rPr>
              <a:t>Gluténmentes</a:t>
            </a:r>
            <a:r>
              <a:rPr lang="hu-HU" dirty="0" smtClean="0">
                <a:solidFill>
                  <a:srgbClr val="002060"/>
                </a:solidFill>
              </a:rPr>
              <a:t>, fluoridmentes paszta</a:t>
            </a:r>
            <a:endParaRPr lang="de-DE" dirty="0">
              <a:solidFill>
                <a:srgbClr val="002060"/>
              </a:solidFill>
            </a:endParaRPr>
          </a:p>
        </p:txBody>
      </p:sp>
      <p:pic>
        <p:nvPicPr>
          <p:cNvPr id="4" name="Tartalom helye 3" descr="Prophy Repair.jpg"/>
          <p:cNvPicPr>
            <a:picLocks noGrp="1" noChangeAspect="1"/>
          </p:cNvPicPr>
          <p:nvPr>
            <p:ph idx="1"/>
          </p:nvPr>
        </p:nvPicPr>
        <p:blipFill>
          <a:blip r:embed="rId3" cstate="print"/>
          <a:srcRect l="23625" t="8091" r="23220" b="16397"/>
          <a:stretch>
            <a:fillRect/>
          </a:stretch>
        </p:blipFill>
        <p:spPr>
          <a:xfrm>
            <a:off x="251520" y="1628799"/>
            <a:ext cx="2736304" cy="2837649"/>
          </a:xfrm>
        </p:spPr>
      </p:pic>
      <p:sp>
        <p:nvSpPr>
          <p:cNvPr id="5" name="Tartalom helye 6"/>
          <p:cNvSpPr txBox="1">
            <a:spLocks/>
          </p:cNvSpPr>
          <p:nvPr/>
        </p:nvSpPr>
        <p:spPr bwMode="auto">
          <a:xfrm>
            <a:off x="2987824" y="1412776"/>
            <a:ext cx="5796136"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73050" marR="0" lvl="0" indent="-273050" algn="l" defTabSz="914400" rtl="0" eaLnBrk="0" fontAlgn="base" latinLnBrk="0" hangingPunct="0">
              <a:lnSpc>
                <a:spcPct val="100000"/>
              </a:lnSpc>
              <a:spcBef>
                <a:spcPts val="600"/>
              </a:spcBef>
              <a:spcAft>
                <a:spcPct val="0"/>
              </a:spcAft>
              <a:buClr>
                <a:schemeClr val="accent2"/>
              </a:buClr>
              <a:buSzPct val="85000"/>
              <a:tabLst/>
              <a:defRPr/>
            </a:pPr>
            <a:r>
              <a:rPr kumimoji="0" lang="hu-HU" sz="2400" b="0" i="0" u="none" strike="noStrike" kern="1200" cap="none" spc="0" normalizeH="0" baseline="0" noProof="0" dirty="0" err="1" smtClean="0">
                <a:ln>
                  <a:noFill/>
                </a:ln>
                <a:solidFill>
                  <a:srgbClr val="002060"/>
                </a:solidFill>
                <a:effectLst/>
                <a:uLnTx/>
                <a:uFillTx/>
                <a:latin typeface="+mn-lt"/>
                <a:ea typeface="+mn-ea"/>
                <a:cs typeface="+mn-cs"/>
              </a:rPr>
              <a:t>Prophy</a:t>
            </a:r>
            <a:r>
              <a:rPr kumimoji="0" lang="hu-HU" sz="2400" b="0" i="0" u="none" strike="noStrike" kern="1200" cap="none" spc="0" normalizeH="0" baseline="0" noProof="0" dirty="0" smtClean="0">
                <a:ln>
                  <a:noFill/>
                </a:ln>
                <a:solidFill>
                  <a:srgbClr val="002060"/>
                </a:solidFill>
                <a:effectLst/>
                <a:uLnTx/>
                <a:uFillTx/>
                <a:latin typeface="+mn-lt"/>
                <a:ea typeface="+mn-ea"/>
                <a:cs typeface="+mn-cs"/>
              </a:rPr>
              <a:t> </a:t>
            </a:r>
            <a:r>
              <a:rPr kumimoji="0" lang="hu-HU" sz="2400" b="0" i="0" u="none" strike="noStrike" kern="1200" cap="none" spc="0" normalizeH="0" baseline="0" noProof="0" dirty="0" err="1" smtClean="0">
                <a:ln>
                  <a:noFill/>
                </a:ln>
                <a:solidFill>
                  <a:srgbClr val="002060"/>
                </a:solidFill>
                <a:effectLst/>
                <a:uLnTx/>
                <a:uFillTx/>
                <a:latin typeface="+mn-lt"/>
                <a:ea typeface="+mn-ea"/>
                <a:cs typeface="+mn-cs"/>
              </a:rPr>
              <a:t>Repaire</a:t>
            </a:r>
            <a:r>
              <a:rPr kumimoji="0" lang="hu-HU" sz="2400" b="0" i="0" u="none" strike="noStrike" kern="1200" cap="none" spc="0" normalizeH="0" baseline="0" noProof="0" dirty="0" smtClean="0">
                <a:ln>
                  <a:noFill/>
                </a:ln>
                <a:solidFill>
                  <a:srgbClr val="002060"/>
                </a:solidFill>
                <a:effectLst/>
                <a:uLnTx/>
                <a:uFillTx/>
                <a:latin typeface="+mn-lt"/>
                <a:ea typeface="+mn-ea"/>
                <a:cs typeface="+mn-cs"/>
              </a:rPr>
              <a:t> (</a:t>
            </a:r>
            <a:r>
              <a:rPr kumimoji="0" lang="hu-HU" sz="2400" b="0" i="0" u="none" strike="noStrike" kern="1200" cap="none" spc="0" normalizeH="0" baseline="0" noProof="0" dirty="0" err="1" smtClean="0">
                <a:ln>
                  <a:noFill/>
                </a:ln>
                <a:solidFill>
                  <a:srgbClr val="002060"/>
                </a:solidFill>
                <a:effectLst/>
                <a:uLnTx/>
                <a:uFillTx/>
                <a:latin typeface="+mn-lt"/>
                <a:ea typeface="+mn-ea"/>
                <a:cs typeface="+mn-cs"/>
              </a:rPr>
              <a:t>Becht</a:t>
            </a:r>
            <a:r>
              <a:rPr kumimoji="0" lang="hu-HU" sz="2400" b="0" i="0" u="none" strike="noStrike" kern="1200" cap="none" spc="0" normalizeH="0" baseline="0" noProof="0" dirty="0" smtClean="0">
                <a:ln>
                  <a:noFill/>
                </a:ln>
                <a:solidFill>
                  <a:srgbClr val="002060"/>
                </a:solidFill>
                <a:effectLst/>
                <a:uLnTx/>
                <a:uFillTx/>
                <a:latin typeface="+mn-lt"/>
                <a:ea typeface="+mn-ea"/>
                <a:cs typeface="+mn-cs"/>
              </a:rPr>
              <a:t>)</a:t>
            </a:r>
          </a:p>
          <a:p>
            <a:pPr marL="273050" marR="0" lvl="0" indent="-273050" algn="l" defTabSz="914400" rtl="0" eaLnBrk="0" fontAlgn="base" latinLnBrk="0" hangingPunct="0">
              <a:lnSpc>
                <a:spcPct val="100000"/>
              </a:lnSpc>
              <a:spcBef>
                <a:spcPts val="600"/>
              </a:spcBef>
              <a:spcAft>
                <a:spcPct val="0"/>
              </a:spcAft>
              <a:buClr>
                <a:schemeClr val="accent2"/>
              </a:buClr>
              <a:buSzPct val="85000"/>
              <a:buFont typeface="Wingdings 2" pitchFamily="18" charset="2"/>
              <a:buChar char=""/>
              <a:tabLst/>
              <a:defRPr/>
            </a:pPr>
            <a:r>
              <a:rPr kumimoji="0" lang="hu-HU" sz="2400" b="0" i="0" u="none" strike="noStrike" kern="1200" cap="none" spc="0" normalizeH="0" baseline="0" noProof="0" dirty="0" err="1" smtClean="0">
                <a:ln>
                  <a:noFill/>
                </a:ln>
                <a:solidFill>
                  <a:srgbClr val="002060"/>
                </a:solidFill>
                <a:effectLst/>
                <a:uLnTx/>
                <a:uFillTx/>
                <a:latin typeface="+mn-lt"/>
                <a:ea typeface="+mn-ea"/>
                <a:cs typeface="+mn-cs"/>
              </a:rPr>
              <a:t>Glutén-</a:t>
            </a:r>
            <a:r>
              <a:rPr kumimoji="0" lang="hu-HU" sz="2400" b="0" i="0" u="none" strike="noStrike" kern="1200" cap="none" spc="0" normalizeH="0" baseline="0" noProof="0" dirty="0" smtClean="0">
                <a:ln>
                  <a:noFill/>
                </a:ln>
                <a:solidFill>
                  <a:srgbClr val="002060"/>
                </a:solidFill>
                <a:effectLst/>
                <a:uLnTx/>
                <a:uFillTx/>
                <a:latin typeface="+mn-lt"/>
                <a:ea typeface="+mn-ea"/>
                <a:cs typeface="+mn-cs"/>
              </a:rPr>
              <a:t>, fluorid-, </a:t>
            </a:r>
            <a:r>
              <a:rPr kumimoji="0" lang="hu-HU" sz="2400" b="0" i="0" u="none" strike="noStrike" kern="1200" cap="none" spc="0" normalizeH="0" baseline="0" noProof="0" dirty="0" err="1" smtClean="0">
                <a:ln>
                  <a:noFill/>
                </a:ln>
                <a:solidFill>
                  <a:srgbClr val="002060"/>
                </a:solidFill>
                <a:effectLst/>
                <a:uLnTx/>
                <a:uFillTx/>
                <a:latin typeface="+mn-lt"/>
                <a:ea typeface="+mn-ea"/>
                <a:cs typeface="+mn-cs"/>
              </a:rPr>
              <a:t>ftalátmentes</a:t>
            </a:r>
            <a:endParaRPr kumimoji="0" lang="hu-HU" sz="2400" b="0" i="0" u="none" strike="noStrike" kern="1200" cap="none" spc="0" normalizeH="0" baseline="0" noProof="0" dirty="0" smtClean="0">
              <a:ln>
                <a:noFill/>
              </a:ln>
              <a:solidFill>
                <a:srgbClr val="002060"/>
              </a:solidFill>
              <a:effectLst/>
              <a:uLnTx/>
              <a:uFillTx/>
              <a:latin typeface="+mn-lt"/>
              <a:ea typeface="+mn-ea"/>
              <a:cs typeface="+mn-cs"/>
            </a:endParaRPr>
          </a:p>
          <a:p>
            <a:pPr marL="273050" marR="0" lvl="0" indent="-273050" algn="l" defTabSz="914400" rtl="0" eaLnBrk="0" fontAlgn="base" latinLnBrk="0" hangingPunct="0">
              <a:lnSpc>
                <a:spcPct val="100000"/>
              </a:lnSpc>
              <a:spcBef>
                <a:spcPts val="600"/>
              </a:spcBef>
              <a:spcAft>
                <a:spcPct val="0"/>
              </a:spcAft>
              <a:buClr>
                <a:schemeClr val="accent2"/>
              </a:buClr>
              <a:buSzPct val="85000"/>
              <a:buFont typeface="Wingdings 2" pitchFamily="18" charset="2"/>
              <a:buChar char=""/>
              <a:tabLst/>
              <a:defRPr/>
            </a:pPr>
            <a:r>
              <a:rPr kumimoji="0" lang="hu-HU" sz="2400" b="0" i="0" u="none" strike="noStrike" kern="1200" cap="none" spc="0" normalizeH="0" baseline="0" noProof="0" dirty="0" err="1" smtClean="0">
                <a:ln>
                  <a:noFill/>
                </a:ln>
                <a:solidFill>
                  <a:srgbClr val="002060"/>
                </a:solidFill>
                <a:effectLst/>
                <a:uLnTx/>
                <a:uFillTx/>
                <a:latin typeface="+mn-lt"/>
                <a:ea typeface="+mn-ea"/>
                <a:cs typeface="+mn-cs"/>
              </a:rPr>
              <a:t>Parabén</a:t>
            </a:r>
            <a:r>
              <a:rPr kumimoji="0" lang="hu-HU" sz="2400" b="0" i="0" u="none" strike="noStrike" kern="1200" cap="none" spc="0" normalizeH="0" baseline="0" noProof="0" dirty="0" smtClean="0">
                <a:ln>
                  <a:noFill/>
                </a:ln>
                <a:solidFill>
                  <a:srgbClr val="002060"/>
                </a:solidFill>
                <a:effectLst/>
                <a:uLnTx/>
                <a:uFillTx/>
                <a:latin typeface="+mn-lt"/>
                <a:ea typeface="+mn-ea"/>
                <a:cs typeface="+mn-cs"/>
              </a:rPr>
              <a:t>;</a:t>
            </a:r>
          </a:p>
          <a:p>
            <a:pPr marL="273050" marR="0" lvl="0" indent="-273050" algn="l" defTabSz="914400" rtl="0" eaLnBrk="0" fontAlgn="base" latinLnBrk="0" hangingPunct="0">
              <a:lnSpc>
                <a:spcPct val="100000"/>
              </a:lnSpc>
              <a:spcBef>
                <a:spcPts val="600"/>
              </a:spcBef>
              <a:spcAft>
                <a:spcPct val="0"/>
              </a:spcAft>
              <a:buClr>
                <a:schemeClr val="accent2"/>
              </a:buClr>
              <a:buSzPct val="85000"/>
              <a:buFont typeface="Wingdings 2" pitchFamily="18" charset="2"/>
              <a:buChar char=""/>
              <a:tabLst/>
              <a:defRPr/>
            </a:pPr>
            <a:r>
              <a:rPr lang="hu-HU" sz="2400" dirty="0" err="1" smtClean="0">
                <a:solidFill>
                  <a:srgbClr val="002060"/>
                </a:solidFill>
              </a:rPr>
              <a:t>Hidroxiapatit</a:t>
            </a:r>
            <a:r>
              <a:rPr lang="hu-HU" sz="2400" dirty="0" smtClean="0">
                <a:solidFill>
                  <a:srgbClr val="002060"/>
                </a:solidFill>
              </a:rPr>
              <a:t> (0,5%) – </a:t>
            </a:r>
            <a:r>
              <a:rPr lang="hu-HU" sz="2400" dirty="0" err="1" smtClean="0">
                <a:solidFill>
                  <a:srgbClr val="002060"/>
                </a:solidFill>
              </a:rPr>
              <a:t>remineralisatio</a:t>
            </a:r>
            <a:r>
              <a:rPr lang="hu-HU" sz="2400" dirty="0" smtClean="0">
                <a:solidFill>
                  <a:srgbClr val="002060"/>
                </a:solidFill>
              </a:rPr>
              <a:t>;</a:t>
            </a:r>
          </a:p>
          <a:p>
            <a:pPr marL="273050" marR="0" lvl="0" indent="-273050" algn="l" defTabSz="914400" rtl="0" eaLnBrk="0" fontAlgn="base" latinLnBrk="0" hangingPunct="0">
              <a:lnSpc>
                <a:spcPct val="100000"/>
              </a:lnSpc>
              <a:spcBef>
                <a:spcPts val="600"/>
              </a:spcBef>
              <a:spcAft>
                <a:spcPct val="0"/>
              </a:spcAft>
              <a:buClr>
                <a:schemeClr val="accent2"/>
              </a:buClr>
              <a:buSzPct val="85000"/>
              <a:buFont typeface="Wingdings 2" pitchFamily="18" charset="2"/>
              <a:buChar char=""/>
              <a:tabLst/>
              <a:defRPr/>
            </a:pPr>
            <a:r>
              <a:rPr kumimoji="0" lang="hu-HU" sz="2400" b="0" i="0" u="none" strike="noStrike" kern="1200" cap="none" spc="0" normalizeH="0" baseline="0" noProof="0" dirty="0" smtClean="0">
                <a:ln>
                  <a:noFill/>
                </a:ln>
                <a:solidFill>
                  <a:srgbClr val="002060"/>
                </a:solidFill>
                <a:effectLst/>
                <a:uLnTx/>
                <a:uFillTx/>
                <a:latin typeface="+mn-lt"/>
                <a:ea typeface="+mn-ea"/>
                <a:cs typeface="+mn-cs"/>
              </a:rPr>
              <a:t>RDA </a:t>
            </a:r>
            <a:r>
              <a:rPr kumimoji="0" lang="hu-HU" sz="2400" b="0" i="0" u="none" strike="noStrike" kern="1200" cap="none" spc="0" normalizeH="0" noProof="0" dirty="0" smtClean="0">
                <a:ln>
                  <a:noFill/>
                </a:ln>
                <a:solidFill>
                  <a:srgbClr val="002060"/>
                </a:solidFill>
                <a:effectLst/>
                <a:uLnTx/>
                <a:uFillTx/>
                <a:latin typeface="+mn-lt"/>
                <a:ea typeface="+mn-ea"/>
                <a:cs typeface="+mn-cs"/>
              </a:rPr>
              <a:t>34 – polírozás;</a:t>
            </a:r>
          </a:p>
          <a:p>
            <a:pPr marL="273050" marR="0" lvl="0" indent="-273050" algn="l" defTabSz="914400" rtl="0" eaLnBrk="0" fontAlgn="base" latinLnBrk="0" hangingPunct="0">
              <a:lnSpc>
                <a:spcPct val="100000"/>
              </a:lnSpc>
              <a:spcBef>
                <a:spcPts val="600"/>
              </a:spcBef>
              <a:spcAft>
                <a:spcPct val="0"/>
              </a:spcAft>
              <a:buClr>
                <a:schemeClr val="accent2"/>
              </a:buClr>
              <a:buSzPct val="85000"/>
              <a:buFont typeface="Wingdings 2" pitchFamily="18" charset="2"/>
              <a:buChar char=""/>
              <a:tabLst/>
              <a:defRPr/>
            </a:pPr>
            <a:r>
              <a:rPr lang="hu-HU" sz="2400" noProof="0" dirty="0" smtClean="0">
                <a:solidFill>
                  <a:srgbClr val="002060"/>
                </a:solidFill>
              </a:rPr>
              <a:t>Mérsékelt habzás; mentolos íz.</a:t>
            </a:r>
            <a:endParaRPr kumimoji="0" lang="hu-HU" sz="2400" b="0" i="0" u="none" strike="noStrike" kern="1200" cap="none" spc="0" normalizeH="0" baseline="0" noProof="0" dirty="0">
              <a:ln>
                <a:noFill/>
              </a:ln>
              <a:solidFill>
                <a:srgbClr val="002060"/>
              </a:solidFill>
              <a:effectLst/>
              <a:uLnTx/>
              <a:uFillTx/>
              <a:latin typeface="+mn-lt"/>
              <a:ea typeface="+mn-ea"/>
              <a:cs typeface="+mn-cs"/>
            </a:endParaRPr>
          </a:p>
        </p:txBody>
      </p:sp>
      <p:pic>
        <p:nvPicPr>
          <p:cNvPr id="6" name="Tartalom helye 3" descr="elmex sensitive prof glutenmentes.jpg"/>
          <p:cNvPicPr>
            <a:picLocks noChangeAspect="1"/>
          </p:cNvPicPr>
          <p:nvPr/>
        </p:nvPicPr>
        <p:blipFill>
          <a:blip r:embed="rId4" cstate="print"/>
          <a:stretch>
            <a:fillRect/>
          </a:stretch>
        </p:blipFill>
        <p:spPr bwMode="auto">
          <a:xfrm>
            <a:off x="179512" y="4591050"/>
            <a:ext cx="4048125" cy="226695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artalom helye 6"/>
          <p:cNvSpPr txBox="1">
            <a:spLocks/>
          </p:cNvSpPr>
          <p:nvPr/>
        </p:nvSpPr>
        <p:spPr bwMode="auto">
          <a:xfrm>
            <a:off x="3851920" y="4797152"/>
            <a:ext cx="4968552"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73050" marR="0" lvl="0" indent="-273050" algn="l" defTabSz="914400" rtl="0" eaLnBrk="0" fontAlgn="base" latinLnBrk="0" hangingPunct="0">
              <a:lnSpc>
                <a:spcPct val="100000"/>
              </a:lnSpc>
              <a:spcBef>
                <a:spcPts val="600"/>
              </a:spcBef>
              <a:spcAft>
                <a:spcPct val="0"/>
              </a:spcAft>
              <a:buClr>
                <a:schemeClr val="accent2"/>
              </a:buClr>
              <a:buSzPct val="85000"/>
              <a:tabLst/>
              <a:defRPr/>
            </a:pPr>
            <a:r>
              <a:rPr kumimoji="0" lang="hu-HU" sz="2400" b="0" i="0" u="none" strike="noStrike" kern="1200" cap="none" spc="0" normalizeH="0" baseline="0" noProof="0" dirty="0" err="1" smtClean="0">
                <a:ln>
                  <a:noFill/>
                </a:ln>
                <a:solidFill>
                  <a:srgbClr val="002060"/>
                </a:solidFill>
                <a:effectLst/>
                <a:uLnTx/>
                <a:uFillTx/>
                <a:latin typeface="+mn-lt"/>
                <a:ea typeface="+mn-ea"/>
                <a:cs typeface="+mn-cs"/>
              </a:rPr>
              <a:t>Gluténmentes</a:t>
            </a:r>
            <a:r>
              <a:rPr kumimoji="0" lang="hu-HU" sz="2400" b="0" i="0" u="none" strike="noStrike" kern="1200" cap="none" spc="0" normalizeH="0" baseline="0" noProof="0" dirty="0" smtClean="0">
                <a:ln>
                  <a:noFill/>
                </a:ln>
                <a:solidFill>
                  <a:srgbClr val="002060"/>
                </a:solidFill>
                <a:effectLst/>
                <a:uLnTx/>
                <a:uFillTx/>
                <a:latin typeface="+mn-lt"/>
                <a:ea typeface="+mn-ea"/>
                <a:cs typeface="+mn-cs"/>
              </a:rPr>
              <a:t> fogkrémek:</a:t>
            </a:r>
          </a:p>
          <a:p>
            <a:pPr marL="273050" marR="0" lvl="0" indent="-273050" algn="l" defTabSz="914400" rtl="0" eaLnBrk="0" fontAlgn="base" latinLnBrk="0" hangingPunct="0">
              <a:lnSpc>
                <a:spcPct val="100000"/>
              </a:lnSpc>
              <a:spcBef>
                <a:spcPts val="600"/>
              </a:spcBef>
              <a:spcAft>
                <a:spcPct val="0"/>
              </a:spcAft>
              <a:buClr>
                <a:schemeClr val="accent2"/>
              </a:buClr>
              <a:buSzPct val="85000"/>
              <a:buFont typeface="Arial" pitchFamily="34" charset="0"/>
              <a:buChar char="•"/>
              <a:tabLst/>
              <a:defRPr/>
            </a:pPr>
            <a:r>
              <a:rPr lang="hu-HU" sz="2400" dirty="0" smtClean="0">
                <a:solidFill>
                  <a:srgbClr val="002060"/>
                </a:solidFill>
              </a:rPr>
              <a:t> </a:t>
            </a:r>
            <a:r>
              <a:rPr lang="hu-HU" sz="2400" dirty="0" err="1" smtClean="0">
                <a:solidFill>
                  <a:srgbClr val="002060"/>
                </a:solidFill>
              </a:rPr>
              <a:t>Elmex</a:t>
            </a:r>
            <a:r>
              <a:rPr lang="hu-HU" sz="2400" dirty="0" smtClean="0">
                <a:solidFill>
                  <a:srgbClr val="002060"/>
                </a:solidFill>
              </a:rPr>
              <a:t>; </a:t>
            </a:r>
            <a:r>
              <a:rPr lang="hu-HU" sz="2400" dirty="0" err="1" smtClean="0">
                <a:solidFill>
                  <a:srgbClr val="002060"/>
                </a:solidFill>
              </a:rPr>
              <a:t>Neem</a:t>
            </a:r>
            <a:r>
              <a:rPr lang="hu-HU" sz="2400" dirty="0" smtClean="0">
                <a:solidFill>
                  <a:srgbClr val="002060"/>
                </a:solidFill>
              </a:rPr>
              <a:t>;</a:t>
            </a:r>
          </a:p>
          <a:p>
            <a:pPr marL="273050" marR="0" lvl="0" indent="-273050" algn="l" defTabSz="914400" rtl="0" eaLnBrk="0" fontAlgn="base" latinLnBrk="0" hangingPunct="0">
              <a:lnSpc>
                <a:spcPct val="100000"/>
              </a:lnSpc>
              <a:spcBef>
                <a:spcPts val="600"/>
              </a:spcBef>
              <a:spcAft>
                <a:spcPct val="0"/>
              </a:spcAft>
              <a:buClr>
                <a:schemeClr val="accent2"/>
              </a:buClr>
              <a:buSzPct val="85000"/>
              <a:buFont typeface="Arial" pitchFamily="34" charset="0"/>
              <a:buChar char="•"/>
              <a:tabLst/>
              <a:defRPr/>
            </a:pPr>
            <a:r>
              <a:rPr kumimoji="0" lang="hu-HU" sz="2400" b="0" i="0" u="none" strike="noStrike" kern="1200" cap="none" spc="0" normalizeH="0" noProof="0" dirty="0" smtClean="0">
                <a:ln>
                  <a:noFill/>
                </a:ln>
                <a:solidFill>
                  <a:srgbClr val="002060"/>
                </a:solidFill>
                <a:effectLst/>
                <a:uLnTx/>
                <a:uFillTx/>
                <a:latin typeface="+mn-lt"/>
                <a:ea typeface="+mn-ea"/>
                <a:cs typeface="+mn-cs"/>
              </a:rPr>
              <a:t> </a:t>
            </a:r>
            <a:r>
              <a:rPr kumimoji="0" lang="hu-HU" sz="2400" b="0" i="0" u="none" strike="noStrike" kern="1200" cap="none" spc="0" normalizeH="0" noProof="0" dirty="0" err="1" smtClean="0">
                <a:ln>
                  <a:noFill/>
                </a:ln>
                <a:solidFill>
                  <a:srgbClr val="002060"/>
                </a:solidFill>
                <a:effectLst/>
                <a:uLnTx/>
                <a:uFillTx/>
                <a:latin typeface="+mn-lt"/>
                <a:ea typeface="+mn-ea"/>
                <a:cs typeface="+mn-cs"/>
              </a:rPr>
              <a:t>Xilit</a:t>
            </a:r>
            <a:r>
              <a:rPr lang="hu-HU" sz="2400" dirty="0" smtClean="0">
                <a:solidFill>
                  <a:srgbClr val="002060"/>
                </a:solidFill>
              </a:rPr>
              <a:t>/</a:t>
            </a:r>
            <a:r>
              <a:rPr lang="hu-HU" sz="2400" dirty="0" smtClean="0">
                <a:solidFill>
                  <a:srgbClr val="FF0000"/>
                </a:solidFill>
              </a:rPr>
              <a:t>Szorbit;</a:t>
            </a:r>
          </a:p>
          <a:p>
            <a:pPr marL="273050" marR="0" lvl="0" indent="-273050" algn="l" defTabSz="914400" rtl="0" eaLnBrk="0" fontAlgn="base" latinLnBrk="0" hangingPunct="0">
              <a:lnSpc>
                <a:spcPct val="100000"/>
              </a:lnSpc>
              <a:spcBef>
                <a:spcPts val="600"/>
              </a:spcBef>
              <a:spcAft>
                <a:spcPct val="0"/>
              </a:spcAft>
              <a:buClr>
                <a:schemeClr val="accent2"/>
              </a:buClr>
              <a:buSzPct val="85000"/>
              <a:buFont typeface="Arial" pitchFamily="34" charset="0"/>
              <a:buChar char="•"/>
              <a:tabLst/>
              <a:defRPr/>
            </a:pPr>
            <a:endParaRPr kumimoji="0" lang="hu-HU" sz="2400" b="0" i="0" u="none" strike="noStrike" kern="1200" cap="none" spc="0" normalizeH="0" baseline="0" noProof="0" dirty="0" smtClean="0">
              <a:ln>
                <a:noFill/>
              </a:ln>
              <a:solidFill>
                <a:srgbClr val="FF0000"/>
              </a:solidFill>
              <a:effectLst/>
              <a:uLnTx/>
              <a:uFillTx/>
              <a:latin typeface="+mn-lt"/>
              <a:ea typeface="+mn-ea"/>
              <a:cs typeface="+mn-cs"/>
            </a:endParaRPr>
          </a:p>
          <a:p>
            <a:pPr marL="273050" marR="0" lvl="0" indent="-273050" algn="l" defTabSz="914400" rtl="0" eaLnBrk="0" fontAlgn="base" latinLnBrk="0" hangingPunct="0">
              <a:lnSpc>
                <a:spcPct val="100000"/>
              </a:lnSpc>
              <a:spcBef>
                <a:spcPts val="600"/>
              </a:spcBef>
              <a:spcAft>
                <a:spcPct val="0"/>
              </a:spcAft>
              <a:buClr>
                <a:schemeClr val="accent2"/>
              </a:buClr>
              <a:buSzPct val="85000"/>
              <a:buFont typeface="Arial" pitchFamily="34" charset="0"/>
              <a:buChar char="•"/>
              <a:tabLst/>
              <a:defRPr/>
            </a:pPr>
            <a:endParaRPr kumimoji="0" lang="hu-HU" sz="2400" b="0" i="0" u="none" strike="noStrike" kern="1200" cap="none" spc="0" normalizeH="0" baseline="0" noProof="0" dirty="0">
              <a:ln>
                <a:noFill/>
              </a:ln>
              <a:solidFill>
                <a:srgbClr val="002060"/>
              </a:solidFill>
              <a:effectLst/>
              <a:uLnTx/>
              <a:uFillTx/>
              <a:latin typeface="+mn-lt"/>
              <a:ea typeface="+mn-ea"/>
              <a:cs typeface="+mn-cs"/>
            </a:endParaRPr>
          </a:p>
        </p:txBody>
      </p:sp>
      <p:pic>
        <p:nvPicPr>
          <p:cNvPr id="9" name="Kép 8" descr="neem.png"/>
          <p:cNvPicPr>
            <a:picLocks noChangeAspect="1"/>
          </p:cNvPicPr>
          <p:nvPr/>
        </p:nvPicPr>
        <p:blipFill>
          <a:blip r:embed="rId5" cstate="print"/>
          <a:stretch>
            <a:fillRect/>
          </a:stretch>
        </p:blipFill>
        <p:spPr>
          <a:xfrm>
            <a:off x="6372200" y="5661248"/>
            <a:ext cx="2495550" cy="933450"/>
          </a:xfrm>
          <a:prstGeom prst="rect">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par>
                                <p:cTn id="14" presetID="2" presetClass="entr" presetSubtype="8" fill="hold" grpId="0"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5">
                                            <p:txEl>
                                              <p:pRg st="1" end="1"/>
                                            </p:tx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additive="base">
                                        <p:cTn id="28"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5">
                                            <p:txEl>
                                              <p:pRg st="3" end="3"/>
                                            </p:txEl>
                                          </p:spTgt>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 calcmode="lin" valueType="num">
                                      <p:cBhvr additive="base">
                                        <p:cTn id="32"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5">
                                            <p:txEl>
                                              <p:pRg st="4" end="4"/>
                                            </p:txEl>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 calcmode="lin" valueType="num">
                                      <p:cBhvr additive="base">
                                        <p:cTn id="36"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 calcmode="lin" valueType="num">
                                      <p:cBhvr additive="base">
                                        <p:cTn id="42"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7">
                                            <p:txEl>
                                              <p:pRg st="1" end="1"/>
                                            </p:txEl>
                                          </p:spTgt>
                                        </p:tgtEl>
                                        <p:attrNameLst>
                                          <p:attrName>style.visibility</p:attrName>
                                        </p:attrNameLst>
                                      </p:cBhvr>
                                      <p:to>
                                        <p:strVal val="visible"/>
                                      </p:to>
                                    </p:set>
                                    <p:anim calcmode="lin" valueType="num">
                                      <p:cBhvr additive="base">
                                        <p:cTn id="48"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7">
                                            <p:txEl>
                                              <p:pRg st="1" end="1"/>
                                            </p:txEl>
                                          </p:spTgt>
                                        </p:tgtEl>
                                        <p:attrNameLst>
                                          <p:attrName>ppt_y</p:attrName>
                                        </p:attrNameLst>
                                      </p:cBhvr>
                                      <p:tavLst>
                                        <p:tav tm="0">
                                          <p:val>
                                            <p:strVal val="#ppt_y"/>
                                          </p:val>
                                        </p:tav>
                                        <p:tav tm="100000">
                                          <p:val>
                                            <p:strVal val="#ppt_y"/>
                                          </p:val>
                                        </p:tav>
                                      </p:tavLst>
                                    </p:anim>
                                  </p:childTnLst>
                                </p:cTn>
                              </p:par>
                              <p:par>
                                <p:cTn id="50" presetID="3" presetClass="entr" presetSubtype="10"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linds(horizontal)">
                                      <p:cBhvr>
                                        <p:cTn id="52" dur="500"/>
                                        <p:tgtEl>
                                          <p:spTgt spid="6"/>
                                        </p:tgtEl>
                                      </p:cBhvr>
                                    </p:animEffect>
                                  </p:childTnLst>
                                </p:cTn>
                              </p:par>
                              <p:par>
                                <p:cTn id="53" presetID="3" presetClass="entr" presetSubtype="1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linds(horizontal)">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7">
                                            <p:txEl>
                                              <p:pRg st="2" end="2"/>
                                            </p:txEl>
                                          </p:spTgt>
                                        </p:tgtEl>
                                        <p:attrNameLst>
                                          <p:attrName>style.visibility</p:attrName>
                                        </p:attrNameLst>
                                      </p:cBhvr>
                                      <p:to>
                                        <p:strVal val="visible"/>
                                      </p:to>
                                    </p:set>
                                    <p:anim calcmode="lin" valueType="num">
                                      <p:cBhvr additive="base">
                                        <p:cTn id="60"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P spid="7"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0" y="304800"/>
            <a:ext cx="7772400" cy="747936"/>
          </a:xfrm>
        </p:spPr>
        <p:txBody>
          <a:bodyPr/>
          <a:lstStyle/>
          <a:p>
            <a:pPr algn="ctr" eaLnBrk="1" hangingPunct="1">
              <a:defRPr/>
            </a:pPr>
            <a:r>
              <a:rPr lang="hu-HU" b="1" dirty="0" smtClean="0">
                <a:solidFill>
                  <a:srgbClr val="002060"/>
                </a:solidFill>
                <a:effectLst/>
                <a:cs typeface="Times New Roman" pitchFamily="18" charset="0"/>
              </a:rPr>
              <a:t>KONDICIONÁLÁS</a:t>
            </a:r>
          </a:p>
        </p:txBody>
      </p:sp>
      <p:pic>
        <p:nvPicPr>
          <p:cNvPr id="230403" name="Picture 3" descr="bz9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3213100"/>
            <a:ext cx="22098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4" name="Text Box 4"/>
          <p:cNvSpPr txBox="1">
            <a:spLocks noChangeArrowheads="1"/>
          </p:cNvSpPr>
          <p:nvPr/>
        </p:nvSpPr>
        <p:spPr bwMode="auto">
          <a:xfrm>
            <a:off x="685800" y="1196975"/>
            <a:ext cx="8458200" cy="5139869"/>
          </a:xfrm>
          <a:prstGeom prst="rect">
            <a:avLst/>
          </a:prstGeom>
          <a:noFill/>
          <a:ln w="9525">
            <a:noFill/>
            <a:miter lim="800000"/>
            <a:headEnd/>
            <a:tailEnd/>
          </a:ln>
          <a:effectLst/>
        </p:spPr>
        <p:txBody>
          <a:bodyPr>
            <a:spAutoFit/>
          </a:bodyPr>
          <a:lstStyle/>
          <a:p>
            <a:pPr fontAlgn="base">
              <a:spcBef>
                <a:spcPct val="50000"/>
              </a:spcBef>
              <a:spcAft>
                <a:spcPct val="0"/>
              </a:spcAft>
              <a:buFontTx/>
              <a:buChar char="•"/>
              <a:defRPr/>
            </a:pPr>
            <a:r>
              <a:rPr lang="hu-HU" sz="2800" b="1" dirty="0">
                <a:solidFill>
                  <a:srgbClr val="7F6F6F"/>
                </a:solidFill>
                <a:effectLst>
                  <a:outerShdw blurRad="38100" dist="38100" dir="2700000" algn="tl">
                    <a:srgbClr val="000000"/>
                  </a:outerShdw>
                </a:effectLst>
                <a:latin typeface="Arial" pitchFamily="34" charset="0"/>
              </a:rPr>
              <a:t> </a:t>
            </a:r>
            <a:r>
              <a:rPr lang="hu-HU" sz="2400" b="1" dirty="0">
                <a:solidFill>
                  <a:srgbClr val="002060"/>
                </a:solidFill>
                <a:cs typeface="Times New Roman" pitchFamily="18" charset="0"/>
              </a:rPr>
              <a:t>alacsony viszkozitású gélek – jobb penetráció;</a:t>
            </a:r>
          </a:p>
          <a:p>
            <a:pPr fontAlgn="base">
              <a:spcBef>
                <a:spcPct val="50000"/>
              </a:spcBef>
              <a:spcAft>
                <a:spcPct val="0"/>
              </a:spcAft>
              <a:buFontTx/>
              <a:buChar char="•"/>
              <a:defRPr/>
            </a:pPr>
            <a:r>
              <a:rPr lang="hu-HU" sz="2400" b="1" dirty="0">
                <a:solidFill>
                  <a:srgbClr val="002060"/>
                </a:solidFill>
                <a:cs typeface="Times New Roman" pitchFamily="18" charset="0"/>
              </a:rPr>
              <a:t> behatási idő: </a:t>
            </a:r>
          </a:p>
          <a:p>
            <a:pPr fontAlgn="base">
              <a:spcBef>
                <a:spcPct val="50000"/>
              </a:spcBef>
              <a:spcAft>
                <a:spcPct val="0"/>
              </a:spcAft>
              <a:defRPr/>
            </a:pPr>
            <a:r>
              <a:rPr lang="hu-HU" sz="2400" b="1" dirty="0">
                <a:solidFill>
                  <a:srgbClr val="002060"/>
                </a:solidFill>
                <a:cs typeface="Times New Roman" pitchFamily="18" charset="0"/>
              </a:rPr>
              <a:t>		- változó, a gyártó utasításai alapján,</a:t>
            </a:r>
          </a:p>
          <a:p>
            <a:pPr fontAlgn="base">
              <a:spcBef>
                <a:spcPct val="50000"/>
              </a:spcBef>
              <a:spcAft>
                <a:spcPct val="0"/>
              </a:spcAft>
              <a:defRPr/>
            </a:pPr>
            <a:r>
              <a:rPr lang="hu-HU" sz="2400" b="1" dirty="0">
                <a:solidFill>
                  <a:srgbClr val="002060"/>
                </a:solidFill>
                <a:cs typeface="Times New Roman" pitchFamily="18" charset="0"/>
              </a:rPr>
              <a:t>		- újonnan előtört fogak: </a:t>
            </a:r>
            <a:r>
              <a:rPr lang="hu-HU" sz="2400" b="1" dirty="0" smtClean="0">
                <a:solidFill>
                  <a:srgbClr val="002060"/>
                </a:solidFill>
                <a:cs typeface="Times New Roman" pitchFamily="18" charset="0"/>
              </a:rPr>
              <a:t>x/2 </a:t>
            </a:r>
            <a:r>
              <a:rPr lang="hu-HU" sz="2400" b="1" dirty="0">
                <a:solidFill>
                  <a:srgbClr val="002060"/>
                </a:solidFill>
                <a:cs typeface="Times New Roman" pitchFamily="18" charset="0"/>
              </a:rPr>
              <a:t>sec,</a:t>
            </a:r>
          </a:p>
          <a:p>
            <a:pPr fontAlgn="base">
              <a:spcBef>
                <a:spcPct val="50000"/>
              </a:spcBef>
              <a:spcAft>
                <a:spcPct val="0"/>
              </a:spcAft>
              <a:defRPr/>
            </a:pPr>
            <a:r>
              <a:rPr lang="hu-HU" sz="2400" b="1" dirty="0">
                <a:solidFill>
                  <a:srgbClr val="002060"/>
                </a:solidFill>
                <a:cs typeface="Times New Roman" pitchFamily="18" charset="0"/>
              </a:rPr>
              <a:t>		- tejfogak és </a:t>
            </a:r>
            <a:r>
              <a:rPr lang="hu-HU" sz="2400" b="1" dirty="0" err="1">
                <a:solidFill>
                  <a:srgbClr val="002060"/>
                </a:solidFill>
                <a:cs typeface="Times New Roman" pitchFamily="18" charset="0"/>
              </a:rPr>
              <a:t>maradófogak</a:t>
            </a:r>
            <a:r>
              <a:rPr lang="hu-HU" sz="2400" b="1" dirty="0">
                <a:solidFill>
                  <a:srgbClr val="002060"/>
                </a:solidFill>
                <a:cs typeface="Times New Roman" pitchFamily="18" charset="0"/>
              </a:rPr>
              <a:t>, lokális fluorid                                          		   applikációt követően : </a:t>
            </a:r>
            <a:r>
              <a:rPr lang="hu-HU" sz="2400" b="1" dirty="0" smtClean="0">
                <a:solidFill>
                  <a:srgbClr val="002060"/>
                </a:solidFill>
                <a:cs typeface="Times New Roman" pitchFamily="18" charset="0"/>
              </a:rPr>
              <a:t>2x </a:t>
            </a:r>
            <a:r>
              <a:rPr lang="hu-HU" sz="2400" b="1" dirty="0">
                <a:solidFill>
                  <a:srgbClr val="002060"/>
                </a:solidFill>
                <a:cs typeface="Times New Roman" pitchFamily="18" charset="0"/>
              </a:rPr>
              <a:t>sec,</a:t>
            </a:r>
          </a:p>
          <a:p>
            <a:pPr fontAlgn="base">
              <a:spcBef>
                <a:spcPct val="50000"/>
              </a:spcBef>
              <a:spcAft>
                <a:spcPct val="0"/>
              </a:spcAft>
              <a:defRPr/>
            </a:pPr>
            <a:r>
              <a:rPr lang="hu-HU" sz="2400" b="1" dirty="0">
                <a:solidFill>
                  <a:srgbClr val="002060"/>
                </a:solidFill>
                <a:cs typeface="Times New Roman" pitchFamily="18" charset="0"/>
              </a:rPr>
              <a:t>		- </a:t>
            </a:r>
            <a:r>
              <a:rPr lang="hu-HU" sz="2400" b="1" dirty="0" err="1">
                <a:solidFill>
                  <a:srgbClr val="002060"/>
                </a:solidFill>
                <a:cs typeface="Times New Roman" pitchFamily="18" charset="0"/>
              </a:rPr>
              <a:t>maradófogak</a:t>
            </a:r>
            <a:r>
              <a:rPr lang="hu-HU" sz="2400" b="1" dirty="0">
                <a:solidFill>
                  <a:srgbClr val="002060"/>
                </a:solidFill>
                <a:cs typeface="Times New Roman" pitchFamily="18" charset="0"/>
              </a:rPr>
              <a:t>: </a:t>
            </a:r>
            <a:r>
              <a:rPr lang="hu-HU" sz="2400" b="1" dirty="0" smtClean="0">
                <a:solidFill>
                  <a:srgbClr val="002060"/>
                </a:solidFill>
                <a:cs typeface="Times New Roman" pitchFamily="18" charset="0"/>
              </a:rPr>
              <a:t>x </a:t>
            </a:r>
            <a:r>
              <a:rPr lang="hu-HU" sz="2400" b="1" dirty="0">
                <a:solidFill>
                  <a:srgbClr val="002060"/>
                </a:solidFill>
                <a:cs typeface="Times New Roman" pitchFamily="18" charset="0"/>
              </a:rPr>
              <a:t>sec;</a:t>
            </a:r>
          </a:p>
          <a:p>
            <a:pPr fontAlgn="base">
              <a:spcBef>
                <a:spcPct val="50000"/>
              </a:spcBef>
              <a:spcAft>
                <a:spcPct val="0"/>
              </a:spcAft>
              <a:buFontTx/>
              <a:buChar char="•"/>
              <a:defRPr/>
            </a:pPr>
            <a:r>
              <a:rPr lang="hu-HU" sz="2400" b="1" dirty="0">
                <a:solidFill>
                  <a:srgbClr val="002060"/>
                </a:solidFill>
                <a:cs typeface="Times New Roman" pitchFamily="18" charset="0"/>
              </a:rPr>
              <a:t> mosás: 20 sec, NRC – </a:t>
            </a:r>
            <a:r>
              <a:rPr lang="hu-HU" sz="2400" b="1" dirty="0" err="1">
                <a:solidFill>
                  <a:srgbClr val="002060"/>
                </a:solidFill>
                <a:cs typeface="Times New Roman" pitchFamily="18" charset="0"/>
              </a:rPr>
              <a:t>non-rinse</a:t>
            </a:r>
            <a:r>
              <a:rPr lang="hu-HU" sz="2400" b="1" dirty="0">
                <a:solidFill>
                  <a:srgbClr val="002060"/>
                </a:solidFill>
                <a:cs typeface="Times New Roman" pitchFamily="18" charset="0"/>
              </a:rPr>
              <a:t> </a:t>
            </a:r>
            <a:r>
              <a:rPr lang="hu-HU" sz="2400" b="1" dirty="0" err="1">
                <a:solidFill>
                  <a:srgbClr val="002060"/>
                </a:solidFill>
                <a:cs typeface="Times New Roman" pitchFamily="18" charset="0"/>
              </a:rPr>
              <a:t>conditioner</a:t>
            </a:r>
            <a:r>
              <a:rPr lang="hu-HU" sz="2400" b="1" dirty="0">
                <a:solidFill>
                  <a:srgbClr val="002060"/>
                </a:solidFill>
                <a:cs typeface="Times New Roman" pitchFamily="18" charset="0"/>
              </a:rPr>
              <a:t>;</a:t>
            </a:r>
          </a:p>
          <a:p>
            <a:pPr fontAlgn="base">
              <a:spcBef>
                <a:spcPct val="50000"/>
              </a:spcBef>
              <a:spcAft>
                <a:spcPct val="0"/>
              </a:spcAft>
              <a:buFontTx/>
              <a:buChar char="•"/>
              <a:defRPr/>
            </a:pPr>
            <a:r>
              <a:rPr lang="hu-HU" sz="2400" b="1" dirty="0">
                <a:solidFill>
                  <a:srgbClr val="002060"/>
                </a:solidFill>
                <a:cs typeface="Times New Roman" pitchFamily="18" charset="0"/>
              </a:rPr>
              <a:t> szárítás: min. 20 sec, krétafehér elszíneződés  - foszforsav.</a:t>
            </a:r>
          </a:p>
        </p:txBody>
      </p:sp>
      <p:pic>
        <p:nvPicPr>
          <p:cNvPr id="5" name="Kép 4"/>
          <p:cNvPicPr>
            <a:picLocks noChangeAspect="1"/>
          </p:cNvPicPr>
          <p:nvPr/>
        </p:nvPicPr>
        <p:blipFill rotWithShape="1">
          <a:blip r:embed="rId5" cstate="print">
            <a:extLst>
              <a:ext uri="{28A0092B-C50C-407E-A947-70E740481C1C}">
                <a14:useLocalDpi xmlns:a14="http://schemas.microsoft.com/office/drawing/2010/main" val="0"/>
              </a:ext>
            </a:extLst>
          </a:blip>
          <a:srcRect l="34942" t="16913" r="36133" b="24993"/>
          <a:stretch/>
        </p:blipFill>
        <p:spPr>
          <a:xfrm>
            <a:off x="7237438" y="188640"/>
            <a:ext cx="1613343" cy="216024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30402"/>
                                        </p:tgtEl>
                                        <p:attrNameLst>
                                          <p:attrName>style.visibility</p:attrName>
                                        </p:attrNameLst>
                                      </p:cBhvr>
                                      <p:to>
                                        <p:strVal val="visible"/>
                                      </p:to>
                                    </p:set>
                                    <p:anim calcmode="lin" valueType="num">
                                      <p:cBhvr additive="base">
                                        <p:cTn id="7" dur="500" fill="hold"/>
                                        <p:tgtEl>
                                          <p:spTgt spid="230402"/>
                                        </p:tgtEl>
                                        <p:attrNameLst>
                                          <p:attrName>ppt_x</p:attrName>
                                        </p:attrNameLst>
                                      </p:cBhvr>
                                      <p:tavLst>
                                        <p:tav tm="0">
                                          <p:val>
                                            <p:strVal val="#ppt_x"/>
                                          </p:val>
                                        </p:tav>
                                        <p:tav tm="100000">
                                          <p:val>
                                            <p:strVal val="#ppt_x"/>
                                          </p:val>
                                        </p:tav>
                                      </p:tavLst>
                                    </p:anim>
                                    <p:anim calcmode="lin" valueType="num">
                                      <p:cBhvr additive="base">
                                        <p:cTn id="8" dur="500" fill="hold"/>
                                        <p:tgtEl>
                                          <p:spTgt spid="23040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30404">
                                            <p:txEl>
                                              <p:pRg st="0" end="0"/>
                                            </p:txEl>
                                          </p:spTgt>
                                        </p:tgtEl>
                                        <p:attrNameLst>
                                          <p:attrName>style.visibility</p:attrName>
                                        </p:attrNameLst>
                                      </p:cBhvr>
                                      <p:to>
                                        <p:strVal val="visible"/>
                                      </p:to>
                                    </p:set>
                                    <p:anim calcmode="lin" valueType="num">
                                      <p:cBhvr additive="base">
                                        <p:cTn id="11" dur="500" fill="hold"/>
                                        <p:tgtEl>
                                          <p:spTgt spid="23040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30404">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30404">
                                            <p:txEl>
                                              <p:pRg st="1" end="1"/>
                                            </p:txEl>
                                          </p:spTgt>
                                        </p:tgtEl>
                                        <p:attrNameLst>
                                          <p:attrName>style.visibility</p:attrName>
                                        </p:attrNameLst>
                                      </p:cBhvr>
                                      <p:to>
                                        <p:strVal val="visible"/>
                                      </p:to>
                                    </p:set>
                                    <p:anim calcmode="lin" valueType="num">
                                      <p:cBhvr additive="base">
                                        <p:cTn id="15" dur="500" fill="hold"/>
                                        <p:tgtEl>
                                          <p:spTgt spid="230404">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30404">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30404">
                                            <p:txEl>
                                              <p:pRg st="2" end="2"/>
                                            </p:txEl>
                                          </p:spTgt>
                                        </p:tgtEl>
                                        <p:attrNameLst>
                                          <p:attrName>style.visibility</p:attrName>
                                        </p:attrNameLst>
                                      </p:cBhvr>
                                      <p:to>
                                        <p:strVal val="visible"/>
                                      </p:to>
                                    </p:set>
                                    <p:anim calcmode="lin" valueType="num">
                                      <p:cBhvr additive="base">
                                        <p:cTn id="19" dur="500" fill="hold"/>
                                        <p:tgtEl>
                                          <p:spTgt spid="23040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30404">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30404">
                                            <p:txEl>
                                              <p:pRg st="3" end="3"/>
                                            </p:txEl>
                                          </p:spTgt>
                                        </p:tgtEl>
                                        <p:attrNameLst>
                                          <p:attrName>style.visibility</p:attrName>
                                        </p:attrNameLst>
                                      </p:cBhvr>
                                      <p:to>
                                        <p:strVal val="visible"/>
                                      </p:to>
                                    </p:set>
                                    <p:anim calcmode="lin" valueType="num">
                                      <p:cBhvr additive="base">
                                        <p:cTn id="23" dur="500" fill="hold"/>
                                        <p:tgtEl>
                                          <p:spTgt spid="230404">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30404">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30404">
                                            <p:txEl>
                                              <p:pRg st="4" end="4"/>
                                            </p:txEl>
                                          </p:spTgt>
                                        </p:tgtEl>
                                        <p:attrNameLst>
                                          <p:attrName>style.visibility</p:attrName>
                                        </p:attrNameLst>
                                      </p:cBhvr>
                                      <p:to>
                                        <p:strVal val="visible"/>
                                      </p:to>
                                    </p:set>
                                    <p:anim calcmode="lin" valueType="num">
                                      <p:cBhvr additive="base">
                                        <p:cTn id="27" dur="500" fill="hold"/>
                                        <p:tgtEl>
                                          <p:spTgt spid="230404">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30404">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30404">
                                            <p:txEl>
                                              <p:pRg st="5" end="5"/>
                                            </p:txEl>
                                          </p:spTgt>
                                        </p:tgtEl>
                                        <p:attrNameLst>
                                          <p:attrName>style.visibility</p:attrName>
                                        </p:attrNameLst>
                                      </p:cBhvr>
                                      <p:to>
                                        <p:strVal val="visible"/>
                                      </p:to>
                                    </p:set>
                                    <p:anim calcmode="lin" valueType="num">
                                      <p:cBhvr additive="base">
                                        <p:cTn id="31" dur="500" fill="hold"/>
                                        <p:tgtEl>
                                          <p:spTgt spid="230404">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30404">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30404">
                                            <p:txEl>
                                              <p:pRg st="6" end="6"/>
                                            </p:txEl>
                                          </p:spTgt>
                                        </p:tgtEl>
                                        <p:attrNameLst>
                                          <p:attrName>style.visibility</p:attrName>
                                        </p:attrNameLst>
                                      </p:cBhvr>
                                      <p:to>
                                        <p:strVal val="visible"/>
                                      </p:to>
                                    </p:set>
                                    <p:anim calcmode="lin" valueType="num">
                                      <p:cBhvr additive="base">
                                        <p:cTn id="35" dur="500" fill="hold"/>
                                        <p:tgtEl>
                                          <p:spTgt spid="230404">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30404">
                                            <p:txEl>
                                              <p:pRg st="6" end="6"/>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30404">
                                            <p:txEl>
                                              <p:pRg st="7" end="7"/>
                                            </p:txEl>
                                          </p:spTgt>
                                        </p:tgtEl>
                                        <p:attrNameLst>
                                          <p:attrName>style.visibility</p:attrName>
                                        </p:attrNameLst>
                                      </p:cBhvr>
                                      <p:to>
                                        <p:strVal val="visible"/>
                                      </p:to>
                                    </p:set>
                                    <p:anim calcmode="lin" valueType="num">
                                      <p:cBhvr additive="base">
                                        <p:cTn id="39" dur="500" fill="hold"/>
                                        <p:tgtEl>
                                          <p:spTgt spid="230404">
                                            <p:txEl>
                                              <p:pRg st="7" end="7"/>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30404">
                                            <p:txEl>
                                              <p:pRg st="7" end="7"/>
                                            </p:txEl>
                                          </p:spTgt>
                                        </p:tgtEl>
                                        <p:attrNameLst>
                                          <p:attrName>ppt_y</p:attrName>
                                        </p:attrNameLst>
                                      </p:cBhvr>
                                      <p:tavLst>
                                        <p:tav tm="0">
                                          <p:val>
                                            <p:strVal val="#ppt_y"/>
                                          </p:val>
                                        </p:tav>
                                        <p:tav tm="100000">
                                          <p:val>
                                            <p:strVal val="#ppt_y"/>
                                          </p:val>
                                        </p:tav>
                                      </p:tavLst>
                                    </p:anim>
                                  </p:childTnLst>
                                </p:cTn>
                              </p:par>
                              <p:par>
                                <p:cTn id="41" presetID="5" presetClass="entr" presetSubtype="10" fill="hold" nodeType="withEffect">
                                  <p:stCondLst>
                                    <p:cond delay="0"/>
                                  </p:stCondLst>
                                  <p:childTnLst>
                                    <p:set>
                                      <p:cBhvr>
                                        <p:cTn id="42" dur="1" fill="hold">
                                          <p:stCondLst>
                                            <p:cond delay="0"/>
                                          </p:stCondLst>
                                        </p:cTn>
                                        <p:tgtEl>
                                          <p:spTgt spid="230403"/>
                                        </p:tgtEl>
                                        <p:attrNameLst>
                                          <p:attrName>style.visibility</p:attrName>
                                        </p:attrNameLst>
                                      </p:cBhvr>
                                      <p:to>
                                        <p:strVal val="visible"/>
                                      </p:to>
                                    </p:set>
                                    <p:animEffect transition="in" filter="checkerboard(across)">
                                      <p:cBhvr>
                                        <p:cTn id="43" dur="500"/>
                                        <p:tgtEl>
                                          <p:spTgt spid="230403"/>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checkerboard(across)">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2" grpId="0"/>
      <p:bldP spid="230404"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457200" y="332656"/>
            <a:ext cx="8229600" cy="750912"/>
          </a:xfrm>
        </p:spPr>
        <p:txBody>
          <a:bodyPr>
            <a:normAutofit fontScale="90000"/>
          </a:bodyPr>
          <a:lstStyle/>
          <a:p>
            <a:pPr eaLnBrk="1" hangingPunct="1">
              <a:defRPr/>
            </a:pPr>
            <a:r>
              <a:rPr lang="hu-HU" sz="4000" b="1" dirty="0" smtClean="0">
                <a:solidFill>
                  <a:srgbClr val="002060"/>
                </a:solidFill>
                <a:effectLst>
                  <a:outerShdw blurRad="38100" dist="38100" dir="2700000" algn="tl">
                    <a:srgbClr val="000000"/>
                  </a:outerShdw>
                </a:effectLst>
                <a:latin typeface="Times New Roman" pitchFamily="18" charset="0"/>
                <a:cs typeface="Times New Roman" pitchFamily="18" charset="0"/>
              </a:rPr>
              <a:t>A  BARÁZDAZÁRÓ  ALKALMAZÁSA</a:t>
            </a:r>
          </a:p>
        </p:txBody>
      </p:sp>
      <p:pic>
        <p:nvPicPr>
          <p:cNvPr id="235523" name="Picture 3" descr="bz16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4581128"/>
            <a:ext cx="2933328" cy="205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4" name="Text Box 4"/>
          <p:cNvSpPr txBox="1">
            <a:spLocks noChangeArrowheads="1"/>
          </p:cNvSpPr>
          <p:nvPr/>
        </p:nvSpPr>
        <p:spPr bwMode="auto">
          <a:xfrm>
            <a:off x="228600" y="1700808"/>
            <a:ext cx="8458200" cy="2893100"/>
          </a:xfrm>
          <a:prstGeom prst="rect">
            <a:avLst/>
          </a:prstGeom>
          <a:noFill/>
          <a:ln w="9525">
            <a:noFill/>
            <a:miter lim="800000"/>
            <a:headEnd/>
            <a:tailEnd/>
          </a:ln>
          <a:effectLst/>
        </p:spPr>
        <p:txBody>
          <a:bodyPr>
            <a:spAutoFit/>
          </a:bodyPr>
          <a:lstStyle/>
          <a:p>
            <a:pPr fontAlgn="base">
              <a:spcBef>
                <a:spcPct val="50000"/>
              </a:spcBef>
              <a:spcAft>
                <a:spcPct val="0"/>
              </a:spcAft>
              <a:buFontTx/>
              <a:buChar char="•"/>
              <a:defRPr/>
            </a:pPr>
            <a:r>
              <a:rPr lang="hu-HU" sz="2800" b="1" dirty="0">
                <a:solidFill>
                  <a:srgbClr val="7F6F6F"/>
                </a:solidFill>
                <a:effectLst>
                  <a:outerShdw blurRad="38100" dist="38100" dir="2700000" algn="tl">
                    <a:srgbClr val="000000"/>
                  </a:outerShdw>
                </a:effectLst>
                <a:latin typeface="Arial" pitchFamily="34" charset="0"/>
              </a:rPr>
              <a:t> </a:t>
            </a:r>
            <a:r>
              <a:rPr lang="hu-HU" sz="2800" b="1" dirty="0" smtClean="0">
                <a:solidFill>
                  <a:srgbClr val="002060"/>
                </a:solidFill>
                <a:latin typeface="Times New Roman" pitchFamily="18" charset="0"/>
                <a:cs typeface="Times New Roman" pitchFamily="18" charset="0"/>
              </a:rPr>
              <a:t>buborékmentesen, vékony rétegben;</a:t>
            </a:r>
            <a:endParaRPr lang="hu-HU" sz="2800" b="1" dirty="0">
              <a:solidFill>
                <a:srgbClr val="002060"/>
              </a:solidFill>
              <a:latin typeface="Times New Roman" pitchFamily="18" charset="0"/>
              <a:cs typeface="Times New Roman" pitchFamily="18" charset="0"/>
            </a:endParaRPr>
          </a:p>
          <a:p>
            <a:pPr fontAlgn="base">
              <a:spcBef>
                <a:spcPct val="50000"/>
              </a:spcBef>
              <a:spcAft>
                <a:spcPct val="0"/>
              </a:spcAft>
              <a:buFontTx/>
              <a:buChar char="•"/>
              <a:defRPr/>
            </a:pPr>
            <a:r>
              <a:rPr lang="hu-HU" sz="2800" b="1" dirty="0">
                <a:solidFill>
                  <a:srgbClr val="002060"/>
                </a:solidFill>
                <a:latin typeface="Times New Roman" pitchFamily="18" charset="0"/>
                <a:cs typeface="Times New Roman" pitchFamily="18" charset="0"/>
              </a:rPr>
              <a:t> </a:t>
            </a:r>
            <a:r>
              <a:rPr lang="hu-HU" sz="2800" b="1" u="sng" dirty="0" err="1" smtClean="0">
                <a:solidFill>
                  <a:srgbClr val="002060"/>
                </a:solidFill>
                <a:latin typeface="Times New Roman" pitchFamily="18" charset="0"/>
                <a:cs typeface="Times New Roman" pitchFamily="18" charset="0"/>
              </a:rPr>
              <a:t>üvegionomer</a:t>
            </a:r>
            <a:r>
              <a:rPr lang="hu-HU" sz="2800" b="1" u="sng" dirty="0" smtClean="0">
                <a:solidFill>
                  <a:srgbClr val="002060"/>
                </a:solidFill>
                <a:latin typeface="Times New Roman" pitchFamily="18" charset="0"/>
                <a:cs typeface="Times New Roman" pitchFamily="18" charset="0"/>
              </a:rPr>
              <a:t> BZ</a:t>
            </a:r>
            <a:r>
              <a:rPr lang="hu-HU" sz="2800" b="1" dirty="0" smtClean="0">
                <a:solidFill>
                  <a:srgbClr val="002060"/>
                </a:solidFill>
                <a:latin typeface="Times New Roman" pitchFamily="18" charset="0"/>
                <a:cs typeface="Times New Roman" pitchFamily="18" charset="0"/>
              </a:rPr>
              <a:t>: előtörőben levő fogak,</a:t>
            </a:r>
          </a:p>
          <a:p>
            <a:pPr fontAlgn="base">
              <a:spcBef>
                <a:spcPct val="50000"/>
              </a:spcBef>
              <a:spcAft>
                <a:spcPct val="0"/>
              </a:spcAft>
              <a:defRPr/>
            </a:pPr>
            <a:r>
              <a:rPr lang="hu-HU" sz="2800" b="1" dirty="0" smtClean="0">
                <a:solidFill>
                  <a:srgbClr val="002060"/>
                </a:solidFill>
                <a:latin typeface="Times New Roman" pitchFamily="18" charset="0"/>
                <a:cs typeface="Times New Roman" pitchFamily="18" charset="0"/>
              </a:rPr>
              <a:t>és allergiás panaszok, főleg az első alaklommal;</a:t>
            </a:r>
            <a:endParaRPr lang="hu-HU" sz="2800" b="1" dirty="0">
              <a:solidFill>
                <a:srgbClr val="002060"/>
              </a:solidFill>
              <a:latin typeface="Times New Roman" pitchFamily="18" charset="0"/>
              <a:cs typeface="Times New Roman" pitchFamily="18" charset="0"/>
            </a:endParaRPr>
          </a:p>
          <a:p>
            <a:pPr fontAlgn="base">
              <a:spcBef>
                <a:spcPct val="50000"/>
              </a:spcBef>
              <a:spcAft>
                <a:spcPct val="0"/>
              </a:spcAft>
              <a:buFontTx/>
              <a:buChar char="•"/>
              <a:defRPr/>
            </a:pPr>
            <a:r>
              <a:rPr lang="hu-HU" sz="2800" b="1" dirty="0">
                <a:solidFill>
                  <a:srgbClr val="002060"/>
                </a:solidFill>
                <a:latin typeface="Times New Roman" pitchFamily="18" charset="0"/>
                <a:cs typeface="Times New Roman" pitchFamily="18" charset="0"/>
              </a:rPr>
              <a:t> a felső állcsont esetében fokozott figyelmet igényel a optimális mennyiség és kötési idő </a:t>
            </a:r>
            <a:r>
              <a:rPr lang="hu-HU" sz="2800" b="1" dirty="0" smtClean="0">
                <a:solidFill>
                  <a:srgbClr val="002060"/>
                </a:solidFill>
                <a:latin typeface="Times New Roman" pitchFamily="18" charset="0"/>
                <a:cs typeface="Times New Roman" pitchFamily="18" charset="0"/>
              </a:rPr>
              <a:t>meghatározása;.</a:t>
            </a:r>
            <a:endParaRPr lang="hu-HU" sz="2800" b="1" dirty="0">
              <a:solidFill>
                <a:srgbClr val="002060"/>
              </a:solidFill>
              <a:latin typeface="Times New Roman" pitchFamily="18" charset="0"/>
              <a:cs typeface="Times New Roman" pitchFamily="18" charset="0"/>
            </a:endParaRPr>
          </a:p>
        </p:txBody>
      </p:sp>
      <p:pic>
        <p:nvPicPr>
          <p:cNvPr id="6" name="Picture 3" descr="bz19 cop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880" t="14686" r="14981"/>
          <a:stretch/>
        </p:blipFill>
        <p:spPr bwMode="auto">
          <a:xfrm>
            <a:off x="6876256" y="1124744"/>
            <a:ext cx="2101452" cy="167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artalom helye 1"/>
          <p:cNvSpPr>
            <a:spLocks noGrp="1"/>
          </p:cNvSpPr>
          <p:nvPr>
            <p:ph idx="1"/>
          </p:nvPr>
        </p:nvSpPr>
        <p:spPr/>
        <p:txBody>
          <a:bodyPr/>
          <a:lstStyle/>
          <a:p>
            <a:endParaRPr lang="hu-HU"/>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35522"/>
                                        </p:tgtEl>
                                        <p:attrNameLst>
                                          <p:attrName>style.visibility</p:attrName>
                                        </p:attrNameLst>
                                      </p:cBhvr>
                                      <p:to>
                                        <p:strVal val="visible"/>
                                      </p:to>
                                    </p:set>
                                    <p:animEffect transition="in" filter="slide(fromTop)">
                                      <p:cBhvr>
                                        <p:cTn id="7" dur="500"/>
                                        <p:tgtEl>
                                          <p:spTgt spid="235522"/>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35524">
                                            <p:txEl>
                                              <p:pRg st="0" end="0"/>
                                            </p:txEl>
                                          </p:spTgt>
                                        </p:tgtEl>
                                        <p:attrNameLst>
                                          <p:attrName>style.visibility</p:attrName>
                                        </p:attrNameLst>
                                      </p:cBhvr>
                                      <p:to>
                                        <p:strVal val="visible"/>
                                      </p:to>
                                    </p:set>
                                    <p:anim calcmode="lin" valueType="num">
                                      <p:cBhvr additive="base">
                                        <p:cTn id="10" dur="500" fill="hold"/>
                                        <p:tgtEl>
                                          <p:spTgt spid="235524">
                                            <p:txEl>
                                              <p:pRg st="0" end="0"/>
                                            </p:txEl>
                                          </p:spTgt>
                                        </p:tgtEl>
                                        <p:attrNameLst>
                                          <p:attrName>ppt_x</p:attrName>
                                        </p:attrNameLst>
                                      </p:cBhvr>
                                      <p:tavLst>
                                        <p:tav tm="0">
                                          <p:val>
                                            <p:strVal val="0-#ppt_w/2"/>
                                          </p:val>
                                        </p:tav>
                                        <p:tav tm="100000">
                                          <p:val>
                                            <p:strVal val="#ppt_x"/>
                                          </p:val>
                                        </p:tav>
                                      </p:tavLst>
                                    </p:anim>
                                    <p:anim calcmode="lin" valueType="num">
                                      <p:cBhvr additive="base">
                                        <p:cTn id="11" dur="500" fill="hold"/>
                                        <p:tgtEl>
                                          <p:spTgt spid="235524">
                                            <p:txEl>
                                              <p:pRg st="0" end="0"/>
                                            </p:txEl>
                                          </p:spTgt>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235524">
                                            <p:txEl>
                                              <p:pRg st="1" end="1"/>
                                            </p:txEl>
                                          </p:spTgt>
                                        </p:tgtEl>
                                        <p:attrNameLst>
                                          <p:attrName>style.visibility</p:attrName>
                                        </p:attrNameLst>
                                      </p:cBhvr>
                                      <p:to>
                                        <p:strVal val="visible"/>
                                      </p:to>
                                    </p:set>
                                    <p:anim calcmode="lin" valueType="num">
                                      <p:cBhvr additive="base">
                                        <p:cTn id="14" dur="500" fill="hold"/>
                                        <p:tgtEl>
                                          <p:spTgt spid="235524">
                                            <p:txEl>
                                              <p:pRg st="1" end="1"/>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235524">
                                            <p:txEl>
                                              <p:pRg st="1" end="1"/>
                                            </p:txEl>
                                          </p:spTgt>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235524">
                                            <p:txEl>
                                              <p:pRg st="2" end="2"/>
                                            </p:txEl>
                                          </p:spTgt>
                                        </p:tgtEl>
                                        <p:attrNameLst>
                                          <p:attrName>style.visibility</p:attrName>
                                        </p:attrNameLst>
                                      </p:cBhvr>
                                      <p:to>
                                        <p:strVal val="visible"/>
                                      </p:to>
                                    </p:set>
                                    <p:anim calcmode="lin" valueType="num">
                                      <p:cBhvr additive="base">
                                        <p:cTn id="18" dur="500" fill="hold"/>
                                        <p:tgtEl>
                                          <p:spTgt spid="235524">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35524">
                                            <p:txEl>
                                              <p:pRg st="2" end="2"/>
                                            </p:txEl>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235524">
                                            <p:txEl>
                                              <p:pRg st="3" end="3"/>
                                            </p:txEl>
                                          </p:spTgt>
                                        </p:tgtEl>
                                        <p:attrNameLst>
                                          <p:attrName>style.visibility</p:attrName>
                                        </p:attrNameLst>
                                      </p:cBhvr>
                                      <p:to>
                                        <p:strVal val="visible"/>
                                      </p:to>
                                    </p:set>
                                    <p:anim calcmode="lin" valueType="num">
                                      <p:cBhvr additive="base">
                                        <p:cTn id="22" dur="500" fill="hold"/>
                                        <p:tgtEl>
                                          <p:spTgt spid="235524">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35524">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500"/>
                            </p:stCondLst>
                            <p:childTnLst>
                              <p:par>
                                <p:cTn id="25" presetID="3" presetClass="entr" presetSubtype="10" fill="hold" nodeType="afterEffect">
                                  <p:stCondLst>
                                    <p:cond delay="0"/>
                                  </p:stCondLst>
                                  <p:childTnLst>
                                    <p:set>
                                      <p:cBhvr>
                                        <p:cTn id="26" dur="1" fill="hold">
                                          <p:stCondLst>
                                            <p:cond delay="0"/>
                                          </p:stCondLst>
                                        </p:cTn>
                                        <p:tgtEl>
                                          <p:spTgt spid="235523"/>
                                        </p:tgtEl>
                                        <p:attrNameLst>
                                          <p:attrName>style.visibility</p:attrName>
                                        </p:attrNameLst>
                                      </p:cBhvr>
                                      <p:to>
                                        <p:strVal val="visible"/>
                                      </p:to>
                                    </p:set>
                                    <p:animEffect transition="in" filter="blinds(horizontal)">
                                      <p:cBhvr>
                                        <p:cTn id="27" dur="500"/>
                                        <p:tgtEl>
                                          <p:spTgt spid="235523"/>
                                        </p:tgtEl>
                                      </p:cBhvr>
                                    </p:animEffect>
                                  </p:childTnLst>
                                </p:cTn>
                              </p:par>
                              <p:par>
                                <p:cTn id="28" presetID="15"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2" grpId="0" autoUpdateAnimBg="0"/>
      <p:bldP spid="235524" grpId="0" build="p" autoUpdateAnimBg="0"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övegdoboz 5"/>
          <p:cNvSpPr txBox="1"/>
          <p:nvPr/>
        </p:nvSpPr>
        <p:spPr>
          <a:xfrm>
            <a:off x="592647" y="6021288"/>
            <a:ext cx="4843449" cy="461665"/>
          </a:xfrm>
          <a:prstGeom prst="rect">
            <a:avLst/>
          </a:prstGeom>
          <a:noFill/>
        </p:spPr>
        <p:txBody>
          <a:bodyPr wrap="square" rtlCol="0">
            <a:spAutoFit/>
          </a:bodyPr>
          <a:lstStyle/>
          <a:p>
            <a:pPr algn="ctr" fontAlgn="base">
              <a:spcBef>
                <a:spcPct val="0"/>
              </a:spcBef>
              <a:spcAft>
                <a:spcPct val="0"/>
              </a:spcAft>
            </a:pPr>
            <a:r>
              <a:rPr lang="hu-HU" sz="2400" b="1" dirty="0" smtClean="0">
                <a:solidFill>
                  <a:srgbClr val="002060"/>
                </a:solidFill>
                <a:latin typeface="Times New Roman" pitchFamily="18" charset="0"/>
                <a:cs typeface="Times New Roman" pitchFamily="18" charset="0"/>
              </a:rPr>
              <a:t>16 éves ♂ - 46 fog barázdazárás</a:t>
            </a:r>
            <a:endParaRPr lang="de-DE" sz="2400" b="1" dirty="0">
              <a:solidFill>
                <a:srgbClr val="002060"/>
              </a:solidFill>
              <a:latin typeface="Times New Roman" pitchFamily="18" charset="0"/>
              <a:cs typeface="Times New Roman" pitchFamily="18" charset="0"/>
            </a:endParaRPr>
          </a:p>
        </p:txBody>
      </p:sp>
      <p:pic>
        <p:nvPicPr>
          <p:cNvPr id="2" name="Kép 1"/>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555776" y="692696"/>
            <a:ext cx="1158213" cy="1158213"/>
          </a:xfrm>
          <a:prstGeom prst="rect">
            <a:avLst/>
          </a:prstGeom>
        </p:spPr>
      </p:pic>
      <p:pic>
        <p:nvPicPr>
          <p:cNvPr id="9" name="Kép 8"/>
          <p:cNvPicPr>
            <a:picLocks noChangeAspect="1"/>
          </p:cNvPicPr>
          <p:nvPr/>
        </p:nvPicPr>
        <p:blipFill rotWithShape="1">
          <a:blip r:embed="rId5" cstate="print">
            <a:extLst>
              <a:ext uri="{28A0092B-C50C-407E-A947-70E740481C1C}">
                <a14:useLocalDpi xmlns:a14="http://schemas.microsoft.com/office/drawing/2010/main" val="0"/>
              </a:ext>
            </a:extLst>
          </a:blip>
          <a:srcRect l="19604" t="14342"/>
          <a:stretch/>
        </p:blipFill>
        <p:spPr>
          <a:xfrm>
            <a:off x="461862" y="2060848"/>
            <a:ext cx="3621758" cy="2896344"/>
          </a:xfrm>
          <a:prstGeom prst="rect">
            <a:avLst/>
          </a:prstGeom>
        </p:spPr>
      </p:pic>
      <p:pic>
        <p:nvPicPr>
          <p:cNvPr id="10" name="Kép 9"/>
          <p:cNvPicPr>
            <a:picLocks noChangeAspect="1"/>
          </p:cNvPicPr>
          <p:nvPr/>
        </p:nvPicPr>
        <p:blipFill rotWithShape="1">
          <a:blip r:embed="rId6" cstate="print">
            <a:extLst>
              <a:ext uri="{28A0092B-C50C-407E-A947-70E740481C1C}">
                <a14:useLocalDpi xmlns:a14="http://schemas.microsoft.com/office/drawing/2010/main" val="0"/>
              </a:ext>
            </a:extLst>
          </a:blip>
          <a:srcRect l="47261" r="15761" b="40147"/>
          <a:stretch/>
        </p:blipFill>
        <p:spPr>
          <a:xfrm>
            <a:off x="3846238" y="549826"/>
            <a:ext cx="1543050" cy="1874674"/>
          </a:xfrm>
          <a:prstGeom prst="rect">
            <a:avLst/>
          </a:prstGeom>
        </p:spPr>
      </p:pic>
      <p:pic>
        <p:nvPicPr>
          <p:cNvPr id="11" name="Kép 10"/>
          <p:cNvPicPr>
            <a:picLocks noChangeAspect="1"/>
          </p:cNvPicPr>
          <p:nvPr/>
        </p:nvPicPr>
        <p:blipFill rotWithShape="1">
          <a:blip r:embed="rId7" cstate="print">
            <a:extLst>
              <a:ext uri="{28A0092B-C50C-407E-A947-70E740481C1C}">
                <a14:useLocalDpi xmlns:a14="http://schemas.microsoft.com/office/drawing/2010/main" val="0"/>
              </a:ext>
            </a:extLst>
          </a:blip>
          <a:srcRect l="34418" t="24830"/>
          <a:stretch/>
        </p:blipFill>
        <p:spPr>
          <a:xfrm>
            <a:off x="5862462" y="548680"/>
            <a:ext cx="2741986" cy="2355337"/>
          </a:xfrm>
          <a:prstGeom prst="rect">
            <a:avLst/>
          </a:prstGeom>
        </p:spPr>
      </p:pic>
      <p:pic>
        <p:nvPicPr>
          <p:cNvPr id="16" name="Kép 15"/>
          <p:cNvPicPr>
            <a:picLocks noChangeAspect="1"/>
          </p:cNvPicPr>
          <p:nvPr/>
        </p:nvPicPr>
        <p:blipFill rotWithShape="1">
          <a:blip r:embed="rId8" cstate="print">
            <a:extLst>
              <a:ext uri="{28A0092B-C50C-407E-A947-70E740481C1C}">
                <a14:useLocalDpi xmlns:a14="http://schemas.microsoft.com/office/drawing/2010/main" val="0"/>
              </a:ext>
            </a:extLst>
          </a:blip>
          <a:srcRect l="26106" t="20817" r="6591" b="7364"/>
          <a:stretch/>
        </p:blipFill>
        <p:spPr>
          <a:xfrm>
            <a:off x="4278286" y="2594949"/>
            <a:ext cx="3928492" cy="3138307"/>
          </a:xfrm>
          <a:prstGeom prst="rect">
            <a:avLst/>
          </a:prstGeom>
        </p:spPr>
      </p:pic>
      <p:sp>
        <p:nvSpPr>
          <p:cNvPr id="8" name="Szövegdoboz 7"/>
          <p:cNvSpPr txBox="1"/>
          <p:nvPr/>
        </p:nvSpPr>
        <p:spPr>
          <a:xfrm>
            <a:off x="5580112" y="6597352"/>
            <a:ext cx="3384376" cy="246221"/>
          </a:xfrm>
          <a:prstGeom prst="rect">
            <a:avLst/>
          </a:prstGeom>
          <a:noFill/>
        </p:spPr>
        <p:txBody>
          <a:bodyPr wrap="square" rtlCol="0">
            <a:spAutoFit/>
          </a:bodyPr>
          <a:lstStyle/>
          <a:p>
            <a:pPr algn="r"/>
            <a:r>
              <a:rPr lang="hu-HU" sz="1000" i="1" dirty="0" smtClean="0">
                <a:solidFill>
                  <a:schemeClr val="bg1"/>
                </a:solidFill>
              </a:rPr>
              <a:t>Dr. Arany Katalin esete</a:t>
            </a:r>
            <a:endParaRPr lang="de-DE" sz="1000" i="1" dirty="0">
              <a:solidFill>
                <a:schemeClr val="bg1"/>
              </a:solidFill>
            </a:endParaRPr>
          </a:p>
        </p:txBody>
      </p:sp>
    </p:spTree>
    <p:custDataLst>
      <p:tags r:id="rId1"/>
    </p:custDataLst>
    <p:extLst>
      <p:ext uri="{BB962C8B-B14F-4D97-AF65-F5344CB8AC3E}">
        <p14:creationId xmlns:p14="http://schemas.microsoft.com/office/powerpoint/2010/main" val="199460343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0-#ppt_w/2"/>
                                          </p:val>
                                        </p:tav>
                                        <p:tav tm="100000">
                                          <p:val>
                                            <p:strVal val="#ppt_x"/>
                                          </p:val>
                                        </p:tav>
                                      </p:tavLst>
                                    </p:anim>
                                    <p:anim calcmode="lin" valueType="num">
                                      <p:cBhvr additive="base">
                                        <p:cTn id="1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9"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ppt_x</p:attrName>
                                        </p:attrNameLst>
                                      </p:cBhvr>
                                      <p:tavLst>
                                        <p:tav tm="0">
                                          <p:val>
                                            <p:strVal val="#ppt_x-.2"/>
                                          </p:val>
                                        </p:tav>
                                        <p:tav tm="100000">
                                          <p:val>
                                            <p:strVal val="#ppt_x"/>
                                          </p:val>
                                        </p:tav>
                                      </p:tavLst>
                                    </p:anim>
                                    <p:anim calcmode="lin" valueType="num">
                                      <p:cBhvr>
                                        <p:cTn id="17"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9"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ppt_x</p:attrName>
                                        </p:attrNameLst>
                                      </p:cBhvr>
                                      <p:tavLst>
                                        <p:tav tm="0">
                                          <p:val>
                                            <p:strVal val="#ppt_x-.2"/>
                                          </p:val>
                                        </p:tav>
                                        <p:tav tm="100000">
                                          <p:val>
                                            <p:strVal val="#ppt_x"/>
                                          </p:val>
                                        </p:tav>
                                      </p:tavLst>
                                    </p:anim>
                                    <p:anim calcmode="lin" valueType="num">
                                      <p:cBhvr>
                                        <p:cTn id="24"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ox(out)">
                                      <p:cBhvr>
                                        <p:cTn id="30" dur="500"/>
                                        <p:tgtEl>
                                          <p:spTgt spid="16"/>
                                        </p:tgtEl>
                                      </p:cBhvr>
                                    </p:animEffect>
                                  </p:childTnLst>
                                </p:cTn>
                              </p:par>
                              <p:par>
                                <p:cTn id="31" presetID="6" presetClass="entr" presetSubtype="16"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9618" name="Rectangle 2"/>
          <p:cNvSpPr>
            <a:spLocks noGrp="1" noChangeArrowheads="1"/>
          </p:cNvSpPr>
          <p:nvPr>
            <p:ph type="title" idx="4294967295"/>
          </p:nvPr>
        </p:nvSpPr>
        <p:spPr bwMode="auto">
          <a:xfrm>
            <a:off x="900113" y="116632"/>
            <a:ext cx="7056437" cy="1143000"/>
          </a:xfrm>
          <a:ln w="9525"/>
        </p:spPr>
        <p:txBody>
          <a:bodyPr anchor="ctr">
            <a:normAutofit fontScale="90000"/>
          </a:bodyPr>
          <a:lstStyle/>
          <a:p>
            <a:pPr algn="ctr" eaLnBrk="1" hangingPunct="1">
              <a:defRPr/>
            </a:pPr>
            <a:r>
              <a:rPr lang="hu-HU" b="1" dirty="0" smtClean="0">
                <a:ln>
                  <a:noFill/>
                </a:ln>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POLÍROZÁS ÉS OKKLÚZIÓS KONTROLL</a:t>
            </a:r>
          </a:p>
        </p:txBody>
      </p:sp>
      <p:sp>
        <p:nvSpPr>
          <p:cNvPr id="239621" name="Text Box 5"/>
          <p:cNvSpPr txBox="1">
            <a:spLocks noChangeArrowheads="1"/>
          </p:cNvSpPr>
          <p:nvPr/>
        </p:nvSpPr>
        <p:spPr bwMode="auto">
          <a:xfrm>
            <a:off x="165100" y="1700213"/>
            <a:ext cx="8295332" cy="3404009"/>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buFontTx/>
              <a:buChar char="•"/>
            </a:pPr>
            <a:r>
              <a:rPr lang="hu-HU" sz="2800" b="1" dirty="0">
                <a:solidFill>
                  <a:srgbClr val="FFFF00"/>
                </a:solidFill>
                <a:effectLst>
                  <a:outerShdw blurRad="38100" dist="38100" dir="2700000" algn="tl">
                    <a:srgbClr val="FFFFFF"/>
                  </a:outerShdw>
                </a:effectLst>
                <a:latin typeface="Times New Roman" pitchFamily="18" charset="0"/>
              </a:rPr>
              <a:t> </a:t>
            </a:r>
            <a:r>
              <a:rPr lang="hu-HU" sz="2800" b="1" u="sng" dirty="0">
                <a:solidFill>
                  <a:srgbClr val="002060"/>
                </a:solidFill>
                <a:latin typeface="Times New Roman" pitchFamily="18" charset="0"/>
              </a:rPr>
              <a:t>Minden esetben elvégezzük! </a:t>
            </a:r>
          </a:p>
          <a:p>
            <a:pPr eaLnBrk="1" fontAlgn="base" hangingPunct="1">
              <a:spcBef>
                <a:spcPct val="50000"/>
              </a:spcBef>
              <a:spcAft>
                <a:spcPct val="0"/>
              </a:spcAft>
              <a:buFontTx/>
              <a:buChar char="•"/>
            </a:pPr>
            <a:r>
              <a:rPr lang="hu-HU" sz="2400" b="1" dirty="0">
                <a:solidFill>
                  <a:srgbClr val="002060"/>
                </a:solidFill>
                <a:latin typeface="Times New Roman" pitchFamily="18" charset="0"/>
              </a:rPr>
              <a:t>A széli záródás minőségét szondával ellenőrizzük;</a:t>
            </a:r>
          </a:p>
          <a:p>
            <a:pPr eaLnBrk="1" fontAlgn="base" hangingPunct="1">
              <a:lnSpc>
                <a:spcPct val="80000"/>
              </a:lnSpc>
              <a:spcBef>
                <a:spcPct val="50000"/>
              </a:spcBef>
              <a:spcAft>
                <a:spcPct val="0"/>
              </a:spcAft>
              <a:buFontTx/>
              <a:buChar char="•"/>
            </a:pPr>
            <a:r>
              <a:rPr lang="hu-HU" sz="2400" b="1" dirty="0">
                <a:solidFill>
                  <a:srgbClr val="002060"/>
                </a:solidFill>
                <a:latin typeface="Times New Roman" pitchFamily="18" charset="0"/>
              </a:rPr>
              <a:t> polírozással eltávolítjuk az </a:t>
            </a:r>
          </a:p>
          <a:p>
            <a:pPr eaLnBrk="1" fontAlgn="base" hangingPunct="1">
              <a:lnSpc>
                <a:spcPct val="50000"/>
              </a:lnSpc>
              <a:spcBef>
                <a:spcPct val="50000"/>
              </a:spcBef>
              <a:spcAft>
                <a:spcPct val="0"/>
              </a:spcAft>
            </a:pPr>
            <a:r>
              <a:rPr lang="hu-HU" sz="2400" b="1" dirty="0" err="1">
                <a:solidFill>
                  <a:srgbClr val="002060"/>
                </a:solidFill>
                <a:latin typeface="Times New Roman" pitchFamily="18" charset="0"/>
              </a:rPr>
              <a:t>allergizáló</a:t>
            </a:r>
            <a:r>
              <a:rPr lang="hu-HU" sz="2400" b="1" dirty="0">
                <a:solidFill>
                  <a:srgbClr val="002060"/>
                </a:solidFill>
                <a:latin typeface="Times New Roman" pitchFamily="18" charset="0"/>
              </a:rPr>
              <a:t> oxigéninhibíciós réteget; </a:t>
            </a:r>
          </a:p>
          <a:p>
            <a:pPr eaLnBrk="1" fontAlgn="base" hangingPunct="1">
              <a:spcBef>
                <a:spcPct val="50000"/>
              </a:spcBef>
              <a:spcAft>
                <a:spcPct val="0"/>
              </a:spcAft>
              <a:buFontTx/>
              <a:buChar char="•"/>
            </a:pPr>
            <a:r>
              <a:rPr lang="hu-HU" sz="2400" b="1" dirty="0">
                <a:solidFill>
                  <a:srgbClr val="002060"/>
                </a:solidFill>
                <a:latin typeface="Times New Roman" pitchFamily="18" charset="0"/>
              </a:rPr>
              <a:t> az </a:t>
            </a:r>
            <a:r>
              <a:rPr lang="hu-HU" sz="2400" b="1" dirty="0" err="1">
                <a:solidFill>
                  <a:srgbClr val="002060"/>
                </a:solidFill>
                <a:latin typeface="Times New Roman" pitchFamily="18" charset="0"/>
              </a:rPr>
              <a:t>okkluziót</a:t>
            </a:r>
            <a:r>
              <a:rPr lang="hu-HU" sz="2400" b="1" dirty="0">
                <a:solidFill>
                  <a:srgbClr val="002060"/>
                </a:solidFill>
                <a:latin typeface="Times New Roman" pitchFamily="18" charset="0"/>
              </a:rPr>
              <a:t> artikulációs papírral ellenőrizzük, ha szükséges, </a:t>
            </a:r>
            <a:r>
              <a:rPr lang="hu-HU" sz="2400" b="1" dirty="0" err="1">
                <a:solidFill>
                  <a:srgbClr val="002060"/>
                </a:solidFill>
                <a:latin typeface="Times New Roman" pitchFamily="18" charset="0"/>
              </a:rPr>
              <a:t>finírozó</a:t>
            </a:r>
            <a:r>
              <a:rPr lang="hu-HU" sz="2400" b="1" dirty="0">
                <a:solidFill>
                  <a:srgbClr val="002060"/>
                </a:solidFill>
                <a:latin typeface="Times New Roman" pitchFamily="18" charset="0"/>
              </a:rPr>
              <a:t> és polírozó eszközökkel beállítjuk;</a:t>
            </a:r>
          </a:p>
          <a:p>
            <a:pPr eaLnBrk="1" fontAlgn="base" hangingPunct="1">
              <a:spcBef>
                <a:spcPct val="50000"/>
              </a:spcBef>
              <a:spcAft>
                <a:spcPct val="0"/>
              </a:spcAft>
              <a:buFontTx/>
              <a:buChar char="•"/>
            </a:pPr>
            <a:r>
              <a:rPr lang="hu-HU" sz="2400" b="1" dirty="0">
                <a:solidFill>
                  <a:srgbClr val="002060"/>
                </a:solidFill>
                <a:latin typeface="Times New Roman" pitchFamily="18" charset="0"/>
              </a:rPr>
              <a:t> lokális </a:t>
            </a:r>
            <a:r>
              <a:rPr lang="hu-HU" sz="2400" b="1" dirty="0" err="1">
                <a:solidFill>
                  <a:srgbClr val="002060"/>
                </a:solidFill>
                <a:latin typeface="Times New Roman" pitchFamily="18" charset="0"/>
              </a:rPr>
              <a:t>fluoridapplikáció</a:t>
            </a:r>
            <a:r>
              <a:rPr lang="hu-HU" sz="2400" b="1" dirty="0">
                <a:solidFill>
                  <a:srgbClr val="002060"/>
                </a:solidFill>
                <a:latin typeface="Times New Roman" pitchFamily="18" charset="0"/>
              </a:rPr>
              <a:t>.</a:t>
            </a:r>
          </a:p>
        </p:txBody>
      </p:sp>
      <p:cxnSp>
        <p:nvCxnSpPr>
          <p:cNvPr id="8" name="Egyenes összekötő nyíllal 7"/>
          <p:cNvCxnSpPr/>
          <p:nvPr/>
        </p:nvCxnSpPr>
        <p:spPr>
          <a:xfrm flipH="1">
            <a:off x="8100392" y="1628800"/>
            <a:ext cx="432048" cy="72008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239618"/>
                                        </p:tgtEl>
                                        <p:attrNameLst>
                                          <p:attrName>style.visibility</p:attrName>
                                        </p:attrNameLst>
                                      </p:cBhvr>
                                      <p:to>
                                        <p:strVal val="visible"/>
                                      </p:to>
                                    </p:set>
                                    <p:animEffect transition="in" filter="slide(fromTop)">
                                      <p:cBhvr>
                                        <p:cTn id="7" dur="500"/>
                                        <p:tgtEl>
                                          <p:spTgt spid="239618"/>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39621"/>
                                        </p:tgtEl>
                                        <p:attrNameLst>
                                          <p:attrName>style.visibility</p:attrName>
                                        </p:attrNameLst>
                                      </p:cBhvr>
                                      <p:to>
                                        <p:strVal val="visible"/>
                                      </p:to>
                                    </p:set>
                                    <p:anim calcmode="lin" valueType="num">
                                      <p:cBhvr additive="base">
                                        <p:cTn id="10" dur="500" fill="hold"/>
                                        <p:tgtEl>
                                          <p:spTgt spid="239621"/>
                                        </p:tgtEl>
                                        <p:attrNameLst>
                                          <p:attrName>ppt_x</p:attrName>
                                        </p:attrNameLst>
                                      </p:cBhvr>
                                      <p:tavLst>
                                        <p:tav tm="0">
                                          <p:val>
                                            <p:strVal val="0-#ppt_w/2"/>
                                          </p:val>
                                        </p:tav>
                                        <p:tav tm="100000">
                                          <p:val>
                                            <p:strVal val="#ppt_x"/>
                                          </p:val>
                                        </p:tav>
                                      </p:tavLst>
                                    </p:anim>
                                    <p:anim calcmode="lin" valueType="num">
                                      <p:cBhvr additive="base">
                                        <p:cTn id="11" dur="500" fill="hold"/>
                                        <p:tgtEl>
                                          <p:spTgt spid="239621"/>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3"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8" grpId="0" animBg="1" autoUpdateAnimBg="0"/>
      <p:bldP spid="23962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 name="Dia számának helye 5"/>
          <p:cNvSpPr>
            <a:spLocks noGrp="1"/>
          </p:cNvSpPr>
          <p:nvPr>
            <p:ph type="sldNum" sz="quarter" idx="12"/>
          </p:nvPr>
        </p:nvSpPr>
        <p:spPr/>
        <p:txBody>
          <a:bodyPr/>
          <a:lstStyle/>
          <a:p>
            <a:fld id="{A413EFB6-449C-4119-8068-69F7951AE941}" type="slidenum">
              <a:rPr lang="hu-HU">
                <a:solidFill>
                  <a:srgbClr val="FEFAC9"/>
                </a:solidFill>
              </a:rPr>
              <a:pPr/>
              <a:t>28</a:t>
            </a:fld>
            <a:endParaRPr lang="hu-HU">
              <a:solidFill>
                <a:srgbClr val="FEFAC9"/>
              </a:solidFill>
            </a:endParaRPr>
          </a:p>
        </p:txBody>
      </p:sp>
      <p:sp>
        <p:nvSpPr>
          <p:cNvPr id="137218" name="Rectangle 2"/>
          <p:cNvSpPr>
            <a:spLocks noGrp="1" noChangeArrowheads="1"/>
          </p:cNvSpPr>
          <p:nvPr>
            <p:ph type="title"/>
          </p:nvPr>
        </p:nvSpPr>
        <p:spPr>
          <a:xfrm>
            <a:off x="403657" y="260648"/>
            <a:ext cx="8458200" cy="894928"/>
          </a:xfrm>
        </p:spPr>
        <p:txBody>
          <a:bodyPr/>
          <a:lstStyle/>
          <a:p>
            <a:pPr algn="ctr">
              <a:lnSpc>
                <a:spcPct val="90000"/>
              </a:lnSpc>
            </a:pPr>
            <a:r>
              <a:rPr lang="hu-HU" sz="3600" dirty="0" smtClean="0">
                <a:solidFill>
                  <a:srgbClr val="002060"/>
                </a:solidFill>
              </a:rPr>
              <a:t>Korai </a:t>
            </a:r>
            <a:r>
              <a:rPr lang="hu-HU" sz="3600" dirty="0" err="1" smtClean="0">
                <a:solidFill>
                  <a:srgbClr val="002060"/>
                </a:solidFill>
              </a:rPr>
              <a:t>tejfogextrakció</a:t>
            </a:r>
            <a:r>
              <a:rPr lang="hu-HU" sz="3600" dirty="0" smtClean="0">
                <a:solidFill>
                  <a:srgbClr val="002060"/>
                </a:solidFill>
              </a:rPr>
              <a:t> és következményei</a:t>
            </a:r>
            <a:endParaRPr lang="hu-HU" sz="3600" dirty="0">
              <a:solidFill>
                <a:srgbClr val="002060"/>
              </a:solidFill>
            </a:endParaRPr>
          </a:p>
        </p:txBody>
      </p:sp>
      <p:pic>
        <p:nvPicPr>
          <p:cNvPr id="16" name="Kép 15" descr="Kép2 OP.jpg"/>
          <p:cNvPicPr>
            <a:picLocks noChangeAspect="1"/>
          </p:cNvPicPr>
          <p:nvPr/>
        </p:nvPicPr>
        <p:blipFill>
          <a:blip r:embed="rId4" cstate="print"/>
          <a:srcRect l="22994" t="11731" r="21819" b="6629"/>
          <a:stretch>
            <a:fillRect/>
          </a:stretch>
        </p:blipFill>
        <p:spPr>
          <a:xfrm>
            <a:off x="5123311" y="1484784"/>
            <a:ext cx="3913185" cy="2664296"/>
          </a:xfrm>
          <a:prstGeom prst="rect">
            <a:avLst/>
          </a:prstGeom>
        </p:spPr>
      </p:pic>
      <p:pic>
        <p:nvPicPr>
          <p:cNvPr id="17" name="Picture 3" descr="P1040016"/>
          <p:cNvPicPr>
            <a:picLocks noChangeAspect="1" noChangeArrowheads="1"/>
          </p:cNvPicPr>
          <p:nvPr/>
        </p:nvPicPr>
        <p:blipFill>
          <a:blip r:embed="rId5" cstate="print"/>
          <a:srcRect l="17990" t="16010" r="13981" b="33294"/>
          <a:stretch>
            <a:fillRect/>
          </a:stretch>
        </p:blipFill>
        <p:spPr bwMode="auto">
          <a:xfrm>
            <a:off x="35496" y="1499609"/>
            <a:ext cx="2808312" cy="1569351"/>
          </a:xfrm>
          <a:prstGeom prst="rect">
            <a:avLst/>
          </a:prstGeom>
          <a:noFill/>
        </p:spPr>
      </p:pic>
      <p:pic>
        <p:nvPicPr>
          <p:cNvPr id="18" name="Picture 8" descr="P1040015"/>
          <p:cNvPicPr>
            <a:picLocks noChangeAspect="1" noChangeArrowheads="1"/>
          </p:cNvPicPr>
          <p:nvPr/>
        </p:nvPicPr>
        <p:blipFill>
          <a:blip r:embed="rId6" cstate="print"/>
          <a:srcRect l="32632" r="21660" b="18768"/>
          <a:stretch>
            <a:fillRect/>
          </a:stretch>
        </p:blipFill>
        <p:spPr bwMode="auto">
          <a:xfrm>
            <a:off x="3347864" y="1484784"/>
            <a:ext cx="1512168" cy="2015579"/>
          </a:xfrm>
          <a:prstGeom prst="rect">
            <a:avLst/>
          </a:prstGeom>
          <a:noFill/>
        </p:spPr>
      </p:pic>
      <p:pic>
        <p:nvPicPr>
          <p:cNvPr id="19" name="Picture 3" descr="P1040024"/>
          <p:cNvPicPr>
            <a:picLocks noChangeAspect="1" noChangeArrowheads="1"/>
          </p:cNvPicPr>
          <p:nvPr/>
        </p:nvPicPr>
        <p:blipFill>
          <a:blip r:embed="rId7" cstate="print"/>
          <a:srcRect l="46006" t="26527" r="27567" b="38225"/>
          <a:stretch>
            <a:fillRect/>
          </a:stretch>
        </p:blipFill>
        <p:spPr bwMode="auto">
          <a:xfrm rot="5400000">
            <a:off x="35496" y="3356992"/>
            <a:ext cx="3527698" cy="3528392"/>
          </a:xfrm>
          <a:prstGeom prst="rect">
            <a:avLst/>
          </a:prstGeom>
          <a:noFill/>
        </p:spPr>
      </p:pic>
      <p:grpSp>
        <p:nvGrpSpPr>
          <p:cNvPr id="2" name="Csoportba foglalás 24"/>
          <p:cNvGrpSpPr/>
          <p:nvPr/>
        </p:nvGrpSpPr>
        <p:grpSpPr>
          <a:xfrm>
            <a:off x="3419872" y="4509121"/>
            <a:ext cx="5544615" cy="2143047"/>
            <a:chOff x="3419872" y="4509121"/>
            <a:chExt cx="5544615" cy="2143047"/>
          </a:xfrm>
        </p:grpSpPr>
        <p:grpSp>
          <p:nvGrpSpPr>
            <p:cNvPr id="3" name="Csoportba foglalás 6"/>
            <p:cNvGrpSpPr/>
            <p:nvPr/>
          </p:nvGrpSpPr>
          <p:grpSpPr>
            <a:xfrm>
              <a:off x="3419872" y="4509121"/>
              <a:ext cx="5544615" cy="2137615"/>
              <a:chOff x="1692275" y="4508500"/>
              <a:chExt cx="5688013" cy="2066181"/>
            </a:xfrm>
          </p:grpSpPr>
          <p:sp>
            <p:nvSpPr>
              <p:cNvPr id="8" name="Line 4"/>
              <p:cNvSpPr>
                <a:spLocks noChangeShapeType="1"/>
              </p:cNvSpPr>
              <p:nvPr/>
            </p:nvSpPr>
            <p:spPr bwMode="auto">
              <a:xfrm>
                <a:off x="1692275" y="5445125"/>
                <a:ext cx="5688013" cy="0"/>
              </a:xfrm>
              <a:prstGeom prst="line">
                <a:avLst/>
              </a:prstGeom>
              <a:noFill/>
              <a:ln w="9525">
                <a:solidFill>
                  <a:schemeClr val="tx1"/>
                </a:solidFill>
                <a:round/>
                <a:headEnd/>
                <a:tailEnd/>
              </a:ln>
              <a:effectLst/>
            </p:spPr>
            <p:txBody>
              <a:bodyPr/>
              <a:lstStyle/>
              <a:p>
                <a:pPr fontAlgn="base">
                  <a:spcBef>
                    <a:spcPct val="0"/>
                  </a:spcBef>
                  <a:spcAft>
                    <a:spcPct val="0"/>
                  </a:spcAft>
                </a:pPr>
                <a:endParaRPr lang="de-DE">
                  <a:solidFill>
                    <a:prstClr val="white"/>
                  </a:solidFill>
                  <a:latin typeface="Arial" pitchFamily="34" charset="0"/>
                </a:endParaRPr>
              </a:p>
            </p:txBody>
          </p:sp>
          <p:sp>
            <p:nvSpPr>
              <p:cNvPr id="9" name="Line 5"/>
              <p:cNvSpPr>
                <a:spLocks noChangeShapeType="1"/>
              </p:cNvSpPr>
              <p:nvPr/>
            </p:nvSpPr>
            <p:spPr bwMode="auto">
              <a:xfrm>
                <a:off x="4500563" y="4508500"/>
                <a:ext cx="0" cy="1873250"/>
              </a:xfrm>
              <a:prstGeom prst="line">
                <a:avLst/>
              </a:prstGeom>
              <a:noFill/>
              <a:ln w="9525">
                <a:solidFill>
                  <a:schemeClr val="tx1"/>
                </a:solidFill>
                <a:round/>
                <a:headEnd/>
                <a:tailEnd/>
              </a:ln>
              <a:effectLst/>
            </p:spPr>
            <p:txBody>
              <a:bodyPr/>
              <a:lstStyle/>
              <a:p>
                <a:pPr fontAlgn="base">
                  <a:spcBef>
                    <a:spcPct val="0"/>
                  </a:spcBef>
                  <a:spcAft>
                    <a:spcPct val="0"/>
                  </a:spcAft>
                </a:pPr>
                <a:endParaRPr lang="de-DE">
                  <a:solidFill>
                    <a:prstClr val="white"/>
                  </a:solidFill>
                  <a:latin typeface="Arial" pitchFamily="34" charset="0"/>
                </a:endParaRPr>
              </a:p>
            </p:txBody>
          </p:sp>
          <p:sp>
            <p:nvSpPr>
              <p:cNvPr id="10" name="Text Box 6"/>
              <p:cNvSpPr txBox="1">
                <a:spLocks noChangeArrowheads="1"/>
              </p:cNvSpPr>
              <p:nvPr/>
            </p:nvSpPr>
            <p:spPr bwMode="auto">
              <a:xfrm>
                <a:off x="2268538" y="4941888"/>
                <a:ext cx="2189162" cy="427037"/>
              </a:xfrm>
              <a:prstGeom prst="rect">
                <a:avLst/>
              </a:prstGeom>
              <a:noFill/>
              <a:ln w="9525">
                <a:noFill/>
                <a:miter lim="800000"/>
                <a:headEnd/>
                <a:tailEnd/>
              </a:ln>
              <a:effectLst/>
            </p:spPr>
            <p:txBody>
              <a:bodyPr wrap="none">
                <a:spAutoFit/>
              </a:bodyPr>
              <a:lstStyle/>
              <a:p>
                <a:pPr fontAlgn="base">
                  <a:spcBef>
                    <a:spcPct val="0"/>
                  </a:spcBef>
                  <a:spcAft>
                    <a:spcPct val="0"/>
                  </a:spcAft>
                </a:pPr>
                <a:r>
                  <a:rPr lang="hu-HU" sz="2200" dirty="0">
                    <a:solidFill>
                      <a:srgbClr val="9C85C0">
                        <a:lumMod val="50000"/>
                      </a:srgbClr>
                    </a:solidFill>
                    <a:latin typeface="Times New Roman" pitchFamily="18" charset="0"/>
                    <a:cs typeface="Times New Roman" pitchFamily="18" charset="0"/>
                  </a:rPr>
                  <a:t>6  V  IV  III  2  1 </a:t>
                </a:r>
              </a:p>
            </p:txBody>
          </p:sp>
          <p:sp>
            <p:nvSpPr>
              <p:cNvPr id="11" name="Text Box 7"/>
              <p:cNvSpPr txBox="1">
                <a:spLocks noChangeArrowheads="1"/>
              </p:cNvSpPr>
              <p:nvPr/>
            </p:nvSpPr>
            <p:spPr bwMode="auto">
              <a:xfrm>
                <a:off x="4572000" y="4941888"/>
                <a:ext cx="2137338" cy="416488"/>
              </a:xfrm>
              <a:prstGeom prst="rect">
                <a:avLst/>
              </a:prstGeom>
              <a:noFill/>
              <a:ln w="9525">
                <a:noFill/>
                <a:miter lim="800000"/>
                <a:headEnd/>
                <a:tailEnd/>
              </a:ln>
              <a:effectLst/>
            </p:spPr>
            <p:txBody>
              <a:bodyPr wrap="none">
                <a:spAutoFit/>
              </a:bodyPr>
              <a:lstStyle/>
              <a:p>
                <a:pPr fontAlgn="base">
                  <a:spcBef>
                    <a:spcPct val="0"/>
                  </a:spcBef>
                  <a:spcAft>
                    <a:spcPct val="0"/>
                  </a:spcAft>
                </a:pPr>
                <a:r>
                  <a:rPr lang="hu-HU" sz="2200" dirty="0">
                    <a:solidFill>
                      <a:srgbClr val="9C85C0">
                        <a:lumMod val="50000"/>
                      </a:srgbClr>
                    </a:solidFill>
                    <a:latin typeface="Times New Roman" pitchFamily="18" charset="0"/>
                    <a:cs typeface="Times New Roman" pitchFamily="18" charset="0"/>
                  </a:rPr>
                  <a:t>1  2  III  IV  V  6</a:t>
                </a:r>
              </a:p>
            </p:txBody>
          </p:sp>
          <p:sp>
            <p:nvSpPr>
              <p:cNvPr id="12" name="Text Box 8"/>
              <p:cNvSpPr txBox="1">
                <a:spLocks noChangeArrowheads="1"/>
              </p:cNvSpPr>
              <p:nvPr/>
            </p:nvSpPr>
            <p:spPr bwMode="auto">
              <a:xfrm>
                <a:off x="1908175" y="5516563"/>
                <a:ext cx="2384797" cy="416488"/>
              </a:xfrm>
              <a:prstGeom prst="rect">
                <a:avLst/>
              </a:prstGeom>
              <a:noFill/>
              <a:ln w="9525">
                <a:noFill/>
                <a:miter lim="800000"/>
                <a:headEnd/>
                <a:tailEnd/>
              </a:ln>
              <a:effectLst/>
            </p:spPr>
            <p:txBody>
              <a:bodyPr wrap="none">
                <a:spAutoFit/>
              </a:bodyPr>
              <a:lstStyle/>
              <a:p>
                <a:pPr fontAlgn="base">
                  <a:spcBef>
                    <a:spcPct val="0"/>
                  </a:spcBef>
                  <a:spcAft>
                    <a:spcPct val="0"/>
                  </a:spcAft>
                </a:pPr>
                <a:r>
                  <a:rPr lang="hu-HU" sz="2200" dirty="0">
                    <a:solidFill>
                      <a:srgbClr val="9C85C0">
                        <a:lumMod val="50000"/>
                      </a:srgbClr>
                    </a:solidFill>
                    <a:latin typeface="Times New Roman" pitchFamily="18" charset="0"/>
                    <a:cs typeface="Times New Roman" pitchFamily="18" charset="0"/>
                  </a:rPr>
                  <a:t>7   6   -   4   3   2  1</a:t>
                </a:r>
              </a:p>
            </p:txBody>
          </p:sp>
          <p:sp>
            <p:nvSpPr>
              <p:cNvPr id="13" name="Text Box 9"/>
              <p:cNvSpPr txBox="1">
                <a:spLocks noChangeArrowheads="1"/>
              </p:cNvSpPr>
              <p:nvPr/>
            </p:nvSpPr>
            <p:spPr bwMode="auto">
              <a:xfrm>
                <a:off x="4572000" y="5516563"/>
                <a:ext cx="2341515" cy="416488"/>
              </a:xfrm>
              <a:prstGeom prst="rect">
                <a:avLst/>
              </a:prstGeom>
              <a:noFill/>
              <a:ln w="9525">
                <a:noFill/>
                <a:miter lim="800000"/>
                <a:headEnd/>
                <a:tailEnd/>
              </a:ln>
              <a:effectLst/>
            </p:spPr>
            <p:txBody>
              <a:bodyPr wrap="none">
                <a:spAutoFit/>
              </a:bodyPr>
              <a:lstStyle/>
              <a:p>
                <a:pPr fontAlgn="base">
                  <a:spcBef>
                    <a:spcPct val="0"/>
                  </a:spcBef>
                  <a:spcAft>
                    <a:spcPct val="0"/>
                  </a:spcAft>
                </a:pPr>
                <a:r>
                  <a:rPr lang="hu-HU" sz="2200" dirty="0">
                    <a:solidFill>
                      <a:srgbClr val="9C85C0">
                        <a:lumMod val="50000"/>
                      </a:srgbClr>
                    </a:solidFill>
                    <a:latin typeface="Times New Roman" pitchFamily="18" charset="0"/>
                    <a:cs typeface="Times New Roman" pitchFamily="18" charset="0"/>
                  </a:rPr>
                  <a:t>1  2   3   4   V  6  7</a:t>
                </a:r>
              </a:p>
            </p:txBody>
          </p:sp>
          <p:sp>
            <p:nvSpPr>
              <p:cNvPr id="14" name="Text Box 10"/>
              <p:cNvSpPr txBox="1">
                <a:spLocks noChangeArrowheads="1"/>
              </p:cNvSpPr>
              <p:nvPr/>
            </p:nvSpPr>
            <p:spPr bwMode="auto">
              <a:xfrm>
                <a:off x="5755142" y="5949949"/>
                <a:ext cx="1570788" cy="624732"/>
              </a:xfrm>
              <a:prstGeom prst="rect">
                <a:avLst/>
              </a:prstGeom>
              <a:noFill/>
              <a:ln w="9525">
                <a:noFill/>
                <a:miter lim="800000"/>
                <a:headEnd/>
                <a:tailEnd/>
              </a:ln>
              <a:effectLst/>
            </p:spPr>
            <p:txBody>
              <a:bodyPr wrap="none">
                <a:spAutoFit/>
              </a:bodyPr>
              <a:lstStyle/>
              <a:p>
                <a:pPr fontAlgn="base">
                  <a:spcBef>
                    <a:spcPct val="0"/>
                  </a:spcBef>
                  <a:spcAft>
                    <a:spcPct val="0"/>
                  </a:spcAft>
                </a:pPr>
                <a:r>
                  <a:rPr lang="hu-HU" b="1" dirty="0" smtClean="0">
                    <a:solidFill>
                      <a:srgbClr val="9C85C0">
                        <a:lumMod val="50000"/>
                      </a:srgbClr>
                    </a:solidFill>
                    <a:latin typeface="Arial" pitchFamily="34" charset="0"/>
                  </a:rPr>
                  <a:t>75 c. </a:t>
                </a:r>
                <a:r>
                  <a:rPr lang="hu-HU" b="1" dirty="0" err="1" smtClean="0">
                    <a:solidFill>
                      <a:srgbClr val="9C85C0">
                        <a:lumMod val="50000"/>
                      </a:srgbClr>
                    </a:solidFill>
                    <a:latin typeface="Arial" pitchFamily="34" charset="0"/>
                  </a:rPr>
                  <a:t>approx</a:t>
                </a:r>
                <a:endParaRPr lang="hu-HU" b="1" dirty="0">
                  <a:solidFill>
                    <a:srgbClr val="9C85C0">
                      <a:lumMod val="50000"/>
                    </a:srgbClr>
                  </a:solidFill>
                  <a:latin typeface="Arial" pitchFamily="34" charset="0"/>
                </a:endParaRPr>
              </a:p>
              <a:p>
                <a:pPr fontAlgn="base">
                  <a:spcBef>
                    <a:spcPct val="0"/>
                  </a:spcBef>
                  <a:spcAft>
                    <a:spcPct val="0"/>
                  </a:spcAft>
                </a:pPr>
                <a:r>
                  <a:rPr lang="hu-HU" b="1" dirty="0">
                    <a:solidFill>
                      <a:srgbClr val="9C85C0">
                        <a:lumMod val="50000"/>
                      </a:srgbClr>
                    </a:solidFill>
                    <a:latin typeface="Arial" pitchFamily="34" charset="0"/>
                  </a:rPr>
                  <a:t>35 </a:t>
                </a:r>
                <a:r>
                  <a:rPr lang="hu-HU" b="1" dirty="0" err="1">
                    <a:solidFill>
                      <a:srgbClr val="9C85C0">
                        <a:lumMod val="50000"/>
                      </a:srgbClr>
                    </a:solidFill>
                    <a:latin typeface="Arial" pitchFamily="34" charset="0"/>
                  </a:rPr>
                  <a:t>aplasia</a:t>
                </a:r>
                <a:endParaRPr lang="hu-HU" b="1" dirty="0">
                  <a:solidFill>
                    <a:srgbClr val="9C85C0">
                      <a:lumMod val="50000"/>
                    </a:srgbClr>
                  </a:solidFill>
                  <a:latin typeface="Arial" pitchFamily="34" charset="0"/>
                </a:endParaRPr>
              </a:p>
            </p:txBody>
          </p:sp>
        </p:grpSp>
        <p:sp>
          <p:nvSpPr>
            <p:cNvPr id="20" name="Text Box 10"/>
            <p:cNvSpPr txBox="1">
              <a:spLocks noChangeArrowheads="1"/>
            </p:cNvSpPr>
            <p:nvPr/>
          </p:nvSpPr>
          <p:spPr bwMode="auto">
            <a:xfrm>
              <a:off x="3923928" y="6005837"/>
              <a:ext cx="1364476" cy="646331"/>
            </a:xfrm>
            <a:prstGeom prst="rect">
              <a:avLst/>
            </a:prstGeom>
            <a:noFill/>
            <a:ln w="9525">
              <a:noFill/>
              <a:miter lim="800000"/>
              <a:headEnd/>
              <a:tailEnd/>
            </a:ln>
            <a:effectLst/>
          </p:spPr>
          <p:txBody>
            <a:bodyPr wrap="none">
              <a:spAutoFit/>
            </a:bodyPr>
            <a:lstStyle/>
            <a:p>
              <a:pPr fontAlgn="base">
                <a:spcBef>
                  <a:spcPct val="0"/>
                </a:spcBef>
                <a:spcAft>
                  <a:spcPct val="0"/>
                </a:spcAft>
              </a:pPr>
              <a:r>
                <a:rPr lang="hu-HU" dirty="0" smtClean="0">
                  <a:solidFill>
                    <a:srgbClr val="9C85C0">
                      <a:lumMod val="50000"/>
                    </a:srgbClr>
                  </a:solidFill>
                  <a:effectLst>
                    <a:outerShdw blurRad="38100" dist="38100" dir="2700000" algn="tl">
                      <a:srgbClr val="000000"/>
                    </a:outerShdw>
                  </a:effectLst>
                  <a:latin typeface="Arial" pitchFamily="34" charset="0"/>
                </a:rPr>
                <a:t>44 </a:t>
              </a:r>
              <a:r>
                <a:rPr lang="hu-HU" dirty="0" err="1" smtClean="0">
                  <a:solidFill>
                    <a:srgbClr val="9C85C0">
                      <a:lumMod val="50000"/>
                    </a:srgbClr>
                  </a:solidFill>
                  <a:effectLst>
                    <a:outerShdw blurRad="38100" dist="38100" dir="2700000" algn="tl">
                      <a:srgbClr val="000000"/>
                    </a:outerShdw>
                  </a:effectLst>
                  <a:latin typeface="Arial" pitchFamily="34" charset="0"/>
                </a:rPr>
                <a:t>rotatio</a:t>
              </a:r>
              <a:endParaRPr lang="hu-HU" dirty="0">
                <a:solidFill>
                  <a:srgbClr val="9C85C0">
                    <a:lumMod val="50000"/>
                  </a:srgbClr>
                </a:solidFill>
                <a:effectLst>
                  <a:outerShdw blurRad="38100" dist="38100" dir="2700000" algn="tl">
                    <a:srgbClr val="000000"/>
                  </a:outerShdw>
                </a:effectLst>
                <a:latin typeface="Arial" pitchFamily="34" charset="0"/>
              </a:endParaRPr>
            </a:p>
            <a:p>
              <a:pPr fontAlgn="base">
                <a:spcBef>
                  <a:spcPct val="0"/>
                </a:spcBef>
                <a:spcAft>
                  <a:spcPct val="0"/>
                </a:spcAft>
              </a:pPr>
              <a:r>
                <a:rPr lang="hu-HU" dirty="0" smtClean="0">
                  <a:solidFill>
                    <a:srgbClr val="9C85C0">
                      <a:lumMod val="50000"/>
                    </a:srgbClr>
                  </a:solidFill>
                  <a:effectLst>
                    <a:outerShdw blurRad="38100" dist="38100" dir="2700000" algn="tl">
                      <a:srgbClr val="000000"/>
                    </a:outerShdw>
                  </a:effectLst>
                  <a:latin typeface="Arial" pitchFamily="34" charset="0"/>
                </a:rPr>
                <a:t>45 </a:t>
              </a:r>
              <a:r>
                <a:rPr lang="hu-HU" dirty="0" err="1" smtClean="0">
                  <a:solidFill>
                    <a:srgbClr val="9C85C0">
                      <a:lumMod val="50000"/>
                    </a:srgbClr>
                  </a:solidFill>
                  <a:effectLst>
                    <a:outerShdw blurRad="38100" dist="38100" dir="2700000" algn="tl">
                      <a:srgbClr val="000000"/>
                    </a:outerShdw>
                  </a:effectLst>
                  <a:latin typeface="Arial" pitchFamily="34" charset="0"/>
                </a:rPr>
                <a:t>impactio</a:t>
              </a:r>
              <a:endParaRPr lang="hu-HU" dirty="0">
                <a:solidFill>
                  <a:srgbClr val="9C85C0">
                    <a:lumMod val="50000"/>
                  </a:srgbClr>
                </a:solidFill>
                <a:effectLst>
                  <a:outerShdw blurRad="38100" dist="38100" dir="2700000" algn="tl">
                    <a:srgbClr val="000000"/>
                  </a:outerShdw>
                </a:effectLst>
                <a:latin typeface="Arial" pitchFamily="34" charset="0"/>
              </a:endParaRPr>
            </a:p>
          </p:txBody>
        </p:sp>
      </p:grpSp>
      <p:pic>
        <p:nvPicPr>
          <p:cNvPr id="21" name="Picture 4" descr="P1160017"/>
          <p:cNvPicPr>
            <a:picLocks noChangeAspect="1" noChangeArrowheads="1"/>
          </p:cNvPicPr>
          <p:nvPr/>
        </p:nvPicPr>
        <p:blipFill>
          <a:blip r:embed="rId8" cstate="print"/>
          <a:srcRect l="13114" r="29510" b="18852"/>
          <a:stretch>
            <a:fillRect/>
          </a:stretch>
        </p:blipFill>
        <p:spPr bwMode="auto">
          <a:xfrm>
            <a:off x="2771800" y="1484784"/>
            <a:ext cx="2520280" cy="2671787"/>
          </a:xfrm>
          <a:prstGeom prst="rect">
            <a:avLst/>
          </a:prstGeom>
          <a:noFill/>
        </p:spPr>
      </p:pic>
      <p:sp>
        <p:nvSpPr>
          <p:cNvPr id="22" name="Felfelé nyíl 21"/>
          <p:cNvSpPr/>
          <p:nvPr/>
        </p:nvSpPr>
        <p:spPr bwMode="auto">
          <a:xfrm>
            <a:off x="7956376" y="3501008"/>
            <a:ext cx="72008" cy="936104"/>
          </a:xfrm>
          <a:prstGeom prst="upArrow">
            <a:avLst/>
          </a:prstGeom>
          <a:solidFill>
            <a:srgbClr val="FFFF00">
              <a:alpha val="96863"/>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de-DE" sz="2400" b="1" smtClean="0">
              <a:solidFill>
                <a:srgbClr val="FFFF00"/>
              </a:solidFill>
              <a:effectLst>
                <a:outerShdw blurRad="38100" dist="38100" dir="2700000" algn="tl">
                  <a:srgbClr val="000000">
                    <a:alpha val="43137"/>
                  </a:srgbClr>
                </a:outerShdw>
              </a:effectLst>
              <a:latin typeface="Times New Roman" pitchFamily="18" charset="0"/>
            </a:endParaRPr>
          </a:p>
        </p:txBody>
      </p:sp>
      <p:sp>
        <p:nvSpPr>
          <p:cNvPr id="23" name="Felfelé nyíl 22"/>
          <p:cNvSpPr/>
          <p:nvPr/>
        </p:nvSpPr>
        <p:spPr bwMode="auto">
          <a:xfrm>
            <a:off x="6372200" y="3645024"/>
            <a:ext cx="72008" cy="936104"/>
          </a:xfrm>
          <a:prstGeom prst="upArrow">
            <a:avLst/>
          </a:prstGeom>
          <a:solidFill>
            <a:srgbClr val="FFFF00">
              <a:alpha val="96863"/>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de-DE" sz="2400" b="1" smtClean="0">
              <a:solidFill>
                <a:srgbClr val="FFFF00"/>
              </a:solidFill>
              <a:effectLst>
                <a:outerShdw blurRad="38100" dist="38100" dir="2700000" algn="tl">
                  <a:srgbClr val="000000">
                    <a:alpha val="43137"/>
                  </a:srgbClr>
                </a:outerShdw>
              </a:effectLst>
              <a:latin typeface="Times New Roman" pitchFamily="18" charset="0"/>
            </a:endParaRPr>
          </a:p>
        </p:txBody>
      </p:sp>
      <p:sp>
        <p:nvSpPr>
          <p:cNvPr id="24" name="Ellipszis 23"/>
          <p:cNvSpPr/>
          <p:nvPr/>
        </p:nvSpPr>
        <p:spPr bwMode="auto">
          <a:xfrm>
            <a:off x="7668344" y="2780928"/>
            <a:ext cx="360040" cy="36004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de-DE" sz="2400" b="1" smtClean="0">
              <a:solidFill>
                <a:srgbClr val="FFFF00"/>
              </a:solidFill>
              <a:effectLst>
                <a:outerShdw blurRad="38100" dist="38100" dir="2700000" algn="tl">
                  <a:srgbClr val="000000">
                    <a:alpha val="43137"/>
                  </a:srgbClr>
                </a:outerShdw>
              </a:effectLst>
              <a:latin typeface="Times New Roman" pitchFamily="18" charset="0"/>
            </a:endParaRPr>
          </a:p>
        </p:txBody>
      </p:sp>
      <p:sp>
        <p:nvSpPr>
          <p:cNvPr id="26" name="Szövegdoboz 25"/>
          <p:cNvSpPr txBox="1"/>
          <p:nvPr/>
        </p:nvSpPr>
        <p:spPr>
          <a:xfrm>
            <a:off x="7308304" y="1484784"/>
            <a:ext cx="1800200" cy="400110"/>
          </a:xfrm>
          <a:prstGeom prst="rect">
            <a:avLst/>
          </a:prstGeom>
          <a:noFill/>
        </p:spPr>
        <p:txBody>
          <a:bodyPr wrap="square" rtlCol="0">
            <a:spAutoFit/>
          </a:bodyPr>
          <a:lstStyle/>
          <a:p>
            <a:pPr algn="ctr" fontAlgn="base">
              <a:spcBef>
                <a:spcPct val="0"/>
              </a:spcBef>
              <a:spcAft>
                <a:spcPct val="0"/>
              </a:spcAft>
            </a:pPr>
            <a:r>
              <a:rPr lang="hu-HU" sz="2000" dirty="0" smtClean="0">
                <a:solidFill>
                  <a:prstClr val="white"/>
                </a:solidFill>
                <a:latin typeface="Arial" pitchFamily="34" charset="0"/>
              </a:rPr>
              <a:t>11 éves, ♀</a:t>
            </a:r>
            <a:endParaRPr lang="de-DE" sz="2000" dirty="0">
              <a:solidFill>
                <a:prstClr val="white"/>
              </a:solidFill>
              <a:latin typeface="Arial" pitchFamily="34" charset="0"/>
            </a:endParaRPr>
          </a:p>
        </p:txBody>
      </p:sp>
      <p:sp>
        <p:nvSpPr>
          <p:cNvPr id="25" name="Szövegdoboz 24"/>
          <p:cNvSpPr txBox="1"/>
          <p:nvPr/>
        </p:nvSpPr>
        <p:spPr>
          <a:xfrm>
            <a:off x="0" y="3068960"/>
            <a:ext cx="2843808" cy="307777"/>
          </a:xfrm>
          <a:prstGeom prst="rect">
            <a:avLst/>
          </a:prstGeom>
          <a:noFill/>
        </p:spPr>
        <p:txBody>
          <a:bodyPr wrap="square" rtlCol="0">
            <a:spAutoFit/>
          </a:bodyPr>
          <a:lstStyle/>
          <a:p>
            <a:pPr algn="ctr"/>
            <a:r>
              <a:rPr lang="hu-HU" sz="1400" i="1" dirty="0" smtClean="0">
                <a:solidFill>
                  <a:srgbClr val="002060"/>
                </a:solidFill>
              </a:rPr>
              <a:t>Dr. Déri K. esete</a:t>
            </a:r>
            <a:endParaRPr lang="de-DE" sz="1400" i="1" dirty="0">
              <a:solidFill>
                <a:srgbClr val="002060"/>
              </a:solidFill>
            </a:endParaRPr>
          </a:p>
        </p:txBody>
      </p:sp>
    </p:spTree>
    <p:custDataLst>
      <p:tags r:id="rId1"/>
    </p:custData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37218"/>
                                        </p:tgtEl>
                                        <p:attrNameLst>
                                          <p:attrName>style.visibility</p:attrName>
                                        </p:attrNameLst>
                                      </p:cBhvr>
                                      <p:to>
                                        <p:strVal val="visible"/>
                                      </p:to>
                                    </p:set>
                                    <p:animEffect transition="in" filter="slide(fromTop)">
                                      <p:cBhvr>
                                        <p:cTn id="7" dur="500"/>
                                        <p:tgtEl>
                                          <p:spTgt spid="1372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1+#ppt_w/2"/>
                                          </p:val>
                                        </p:tav>
                                        <p:tav tm="100000">
                                          <p:val>
                                            <p:strVal val="#ppt_x"/>
                                          </p:val>
                                        </p:tav>
                                      </p:tavLst>
                                    </p:anim>
                                    <p:anim calcmode="lin" valueType="num">
                                      <p:cBhvr additive="base">
                                        <p:cTn id="17"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outVertical)">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circle(in)">
                                      <p:cBhvr>
                                        <p:cTn id="33" dur="2000"/>
                                        <p:tgtEl>
                                          <p:spTgt spid="24"/>
                                        </p:tgtEl>
                                      </p:cBhvr>
                                    </p:animEffect>
                                  </p:childTnLst>
                                </p:cTn>
                              </p:par>
                              <p:par>
                                <p:cTn id="34" presetID="2" presetClass="entr" presetSubtype="2"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1+#ppt_w/2"/>
                                          </p:val>
                                        </p:tav>
                                        <p:tav tm="100000">
                                          <p:val>
                                            <p:strVal val="#ppt_x"/>
                                          </p:val>
                                        </p:tav>
                                      </p:tavLst>
                                    </p:anim>
                                    <p:anim calcmode="lin" valueType="num">
                                      <p:cBhvr additive="base">
                                        <p:cTn id="37"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ox(in)">
                                      <p:cBhvr>
                                        <p:cTn id="42" dur="10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ox(i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ox(in)">
                                      <p:cBhvr>
                                        <p:cTn id="52" dur="10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32"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ox(out)">
                                      <p:cBhvr>
                                        <p:cTn id="5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autoUpdateAnimBg="0"/>
      <p:bldP spid="22" grpId="0" animBg="1"/>
      <p:bldP spid="23" grpId="0" animBg="1"/>
      <p:bldP spid="24" grpId="0" animBg="1"/>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 helye 2"/>
          <p:cNvSpPr>
            <a:spLocks noGrp="1"/>
          </p:cNvSpPr>
          <p:nvPr>
            <p:ph type="body" idx="11"/>
          </p:nvPr>
        </p:nvSpPr>
        <p:spPr>
          <a:xfrm>
            <a:off x="827584" y="5156969"/>
            <a:ext cx="6408712" cy="504056"/>
          </a:xfrm>
        </p:spPr>
        <p:txBody>
          <a:bodyPr/>
          <a:lstStyle/>
          <a:p>
            <a:r>
              <a:rPr lang="hu-HU" i="1" dirty="0" smtClean="0"/>
              <a:t>SE FOK </a:t>
            </a:r>
          </a:p>
          <a:p>
            <a:r>
              <a:rPr lang="hu-HU" i="1" dirty="0" smtClean="0"/>
              <a:t>Gyermekfogászati és Fogszabályozási Klinika</a:t>
            </a:r>
            <a:endParaRPr lang="hu-HU" i="1" dirty="0"/>
          </a:p>
        </p:txBody>
      </p:sp>
      <p:sp>
        <p:nvSpPr>
          <p:cNvPr id="8" name="Cím 3"/>
          <p:cNvSpPr>
            <a:spLocks noGrp="1"/>
          </p:cNvSpPr>
          <p:nvPr>
            <p:ph type="title"/>
          </p:nvPr>
        </p:nvSpPr>
        <p:spPr>
          <a:xfrm>
            <a:off x="2335940" y="1172758"/>
            <a:ext cx="6408712" cy="1143000"/>
          </a:xfrm>
        </p:spPr>
        <p:txBody>
          <a:bodyPr>
            <a:normAutofit fontScale="90000"/>
          </a:bodyPr>
          <a:lstStyle/>
          <a:p>
            <a:r>
              <a:rPr lang="hu-HU" b="1" i="1" dirty="0" smtClean="0">
                <a:solidFill>
                  <a:srgbClr val="002060"/>
                </a:solidFill>
                <a:latin typeface="Times New Roman" pitchFamily="18" charset="0"/>
              </a:rPr>
              <a:t>Non- és </a:t>
            </a:r>
            <a:r>
              <a:rPr lang="hu-HU" b="1" i="1" dirty="0" err="1" smtClean="0">
                <a:solidFill>
                  <a:srgbClr val="002060"/>
                </a:solidFill>
                <a:latin typeface="Times New Roman" pitchFamily="18" charset="0"/>
              </a:rPr>
              <a:t>minimálinvazív</a:t>
            </a:r>
            <a:r>
              <a:rPr lang="hu-HU" b="1" i="1" dirty="0" smtClean="0">
                <a:solidFill>
                  <a:srgbClr val="002060"/>
                </a:solidFill>
                <a:latin typeface="Times New Roman" pitchFamily="18" charset="0"/>
              </a:rPr>
              <a:t> beavatkozási lehetőségek a gyermekfogászati ellátás során</a:t>
            </a:r>
            <a:endParaRPr lang="hu-HU" dirty="0">
              <a:solidFill>
                <a:srgbClr val="002060"/>
              </a:solidFill>
            </a:endParaRPr>
          </a:p>
        </p:txBody>
      </p:sp>
      <p:sp>
        <p:nvSpPr>
          <p:cNvPr id="9" name="Szöveg helye 5"/>
          <p:cNvSpPr>
            <a:spLocks noGrp="1"/>
          </p:cNvSpPr>
          <p:nvPr>
            <p:ph type="body" sz="quarter" idx="15"/>
          </p:nvPr>
        </p:nvSpPr>
        <p:spPr>
          <a:xfrm>
            <a:off x="4641853" y="5965087"/>
            <a:ext cx="4104705" cy="647923"/>
          </a:xfrm>
        </p:spPr>
        <p:txBody>
          <a:bodyPr>
            <a:normAutofit fontScale="92500" lnSpcReduction="20000"/>
          </a:bodyPr>
          <a:lstStyle/>
          <a:p>
            <a:r>
              <a:rPr lang="hu-HU" sz="2000" dirty="0" err="1" smtClean="0">
                <a:solidFill>
                  <a:srgbClr val="002060"/>
                </a:solidFill>
              </a:rPr>
              <a:t>Tantermi</a:t>
            </a:r>
            <a:r>
              <a:rPr lang="hu-HU" sz="2000" dirty="0" smtClean="0">
                <a:solidFill>
                  <a:srgbClr val="002060"/>
                </a:solidFill>
              </a:rPr>
              <a:t> Előadás</a:t>
            </a:r>
          </a:p>
          <a:p>
            <a:r>
              <a:rPr lang="hu-HU" sz="2000" dirty="0" smtClean="0">
                <a:solidFill>
                  <a:srgbClr val="002060"/>
                </a:solidFill>
              </a:rPr>
              <a:t>SE FOK </a:t>
            </a:r>
            <a:r>
              <a:rPr lang="hu-HU" sz="2000" dirty="0" err="1" smtClean="0">
                <a:solidFill>
                  <a:srgbClr val="002060"/>
                </a:solidFill>
              </a:rPr>
              <a:t>Árkövy</a:t>
            </a:r>
            <a:r>
              <a:rPr lang="hu-HU" sz="2000" dirty="0" smtClean="0">
                <a:solidFill>
                  <a:srgbClr val="002060"/>
                </a:solidFill>
              </a:rPr>
              <a:t> terem</a:t>
            </a:r>
            <a:endParaRPr lang="hu-HU" sz="2000" dirty="0">
              <a:solidFill>
                <a:srgbClr val="002060"/>
              </a:solidFill>
            </a:endParaRPr>
          </a:p>
        </p:txBody>
      </p:sp>
      <p:sp>
        <p:nvSpPr>
          <p:cNvPr id="10" name="Szöveg helye 6"/>
          <p:cNvSpPr>
            <a:spLocks noGrp="1"/>
          </p:cNvSpPr>
          <p:nvPr>
            <p:ph type="body" sz="quarter" idx="16"/>
          </p:nvPr>
        </p:nvSpPr>
        <p:spPr/>
        <p:txBody>
          <a:bodyPr/>
          <a:lstStyle/>
          <a:p>
            <a:r>
              <a:rPr lang="hu-HU" dirty="0" smtClean="0"/>
              <a:t>2019. november </a:t>
            </a:r>
            <a:r>
              <a:rPr lang="hu-HU" dirty="0"/>
              <a:t>4</a:t>
            </a:r>
            <a:r>
              <a:rPr lang="hu-HU" dirty="0" smtClean="0"/>
              <a:t>.</a:t>
            </a:r>
            <a:endParaRPr lang="hu-HU" dirty="0"/>
          </a:p>
        </p:txBody>
      </p:sp>
      <p:sp>
        <p:nvSpPr>
          <p:cNvPr id="11" name="Szöveg helye 1"/>
          <p:cNvSpPr>
            <a:spLocks noGrp="1"/>
          </p:cNvSpPr>
          <p:nvPr>
            <p:ph type="body" idx="10"/>
          </p:nvPr>
        </p:nvSpPr>
        <p:spPr/>
        <p:txBody>
          <a:bodyPr>
            <a:normAutofit fontScale="77500" lnSpcReduction="20000"/>
          </a:bodyPr>
          <a:lstStyle/>
          <a:p>
            <a:r>
              <a:rPr lang="hu-HU" i="1" dirty="0"/>
              <a:t>Dr. </a:t>
            </a:r>
            <a:r>
              <a:rPr lang="hu-HU" i="1" dirty="0" err="1"/>
              <a:t>med</a:t>
            </a:r>
            <a:r>
              <a:rPr lang="hu-HU" i="1" dirty="0"/>
              <a:t> </a:t>
            </a:r>
            <a:r>
              <a:rPr lang="hu-HU" i="1" dirty="0" err="1"/>
              <a:t>habil</a:t>
            </a:r>
            <a:r>
              <a:rPr lang="hu-HU" i="1" dirty="0"/>
              <a:t> Rózsa Noémi  Katinka </a:t>
            </a:r>
            <a:r>
              <a:rPr lang="hu-HU" i="1" dirty="0" err="1"/>
              <a:t>MSc</a:t>
            </a:r>
            <a:r>
              <a:rPr lang="hu-HU" i="1" dirty="0"/>
              <a:t>, PhD</a:t>
            </a:r>
          </a:p>
        </p:txBody>
      </p:sp>
    </p:spTree>
    <p:extLst>
      <p:ext uri="{BB962C8B-B14F-4D97-AF65-F5344CB8AC3E}">
        <p14:creationId xmlns:p14="http://schemas.microsoft.com/office/powerpoint/2010/main" val="13668260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 helye 2"/>
          <p:cNvSpPr>
            <a:spLocks noGrp="1"/>
          </p:cNvSpPr>
          <p:nvPr>
            <p:ph type="body" idx="11"/>
          </p:nvPr>
        </p:nvSpPr>
        <p:spPr/>
        <p:txBody>
          <a:bodyPr/>
          <a:lstStyle/>
          <a:p>
            <a:r>
              <a:rPr lang="hu-HU" i="1" dirty="0" smtClean="0"/>
              <a:t>SE FOK </a:t>
            </a:r>
          </a:p>
          <a:p>
            <a:r>
              <a:rPr lang="hu-HU" i="1" dirty="0" smtClean="0"/>
              <a:t>Gyermekfogászati és Fogszabályozási Klinika</a:t>
            </a:r>
            <a:endParaRPr lang="hu-HU" i="1" dirty="0"/>
          </a:p>
        </p:txBody>
      </p:sp>
      <p:sp>
        <p:nvSpPr>
          <p:cNvPr id="8" name="Cím 3"/>
          <p:cNvSpPr>
            <a:spLocks noGrp="1"/>
          </p:cNvSpPr>
          <p:nvPr>
            <p:ph type="title"/>
          </p:nvPr>
        </p:nvSpPr>
        <p:spPr>
          <a:xfrm>
            <a:off x="2335940" y="1172758"/>
            <a:ext cx="6408712" cy="1143000"/>
          </a:xfrm>
        </p:spPr>
        <p:txBody>
          <a:bodyPr>
            <a:normAutofit fontScale="90000"/>
          </a:bodyPr>
          <a:lstStyle/>
          <a:p>
            <a:r>
              <a:rPr lang="hu-HU" b="1" i="1" dirty="0">
                <a:solidFill>
                  <a:srgbClr val="002060"/>
                </a:solidFill>
                <a:latin typeface="Times New Roman" pitchFamily="18" charset="0"/>
              </a:rPr>
              <a:t>Komplex prevenciós lehetőségek </a:t>
            </a:r>
            <a:br>
              <a:rPr lang="hu-HU" b="1" i="1" dirty="0">
                <a:solidFill>
                  <a:srgbClr val="002060"/>
                </a:solidFill>
                <a:latin typeface="Times New Roman" pitchFamily="18" charset="0"/>
              </a:rPr>
            </a:br>
            <a:r>
              <a:rPr lang="hu-HU" b="1" i="1" dirty="0">
                <a:solidFill>
                  <a:srgbClr val="002060"/>
                </a:solidFill>
                <a:latin typeface="Times New Roman" pitchFamily="18" charset="0"/>
              </a:rPr>
              <a:t>a gyermekkorban</a:t>
            </a:r>
            <a:endParaRPr lang="hu-HU" dirty="0">
              <a:solidFill>
                <a:srgbClr val="002060"/>
              </a:solidFill>
            </a:endParaRPr>
          </a:p>
        </p:txBody>
      </p:sp>
      <p:sp>
        <p:nvSpPr>
          <p:cNvPr id="9" name="Szöveg helye 5"/>
          <p:cNvSpPr>
            <a:spLocks noGrp="1"/>
          </p:cNvSpPr>
          <p:nvPr>
            <p:ph type="body" sz="quarter" idx="15"/>
          </p:nvPr>
        </p:nvSpPr>
        <p:spPr/>
        <p:txBody>
          <a:bodyPr>
            <a:normAutofit fontScale="92500" lnSpcReduction="20000"/>
          </a:bodyPr>
          <a:lstStyle/>
          <a:p>
            <a:r>
              <a:rPr lang="hu-HU" sz="2000" dirty="0" err="1" smtClean="0"/>
              <a:t>Tantermi</a:t>
            </a:r>
            <a:r>
              <a:rPr lang="hu-HU" sz="2000" dirty="0" smtClean="0"/>
              <a:t> Előadás</a:t>
            </a:r>
          </a:p>
          <a:p>
            <a:r>
              <a:rPr lang="hu-HU" sz="2000" dirty="0" smtClean="0"/>
              <a:t>SE FOK </a:t>
            </a:r>
            <a:r>
              <a:rPr lang="hu-HU" sz="2000" dirty="0" err="1" smtClean="0"/>
              <a:t>Árkövy</a:t>
            </a:r>
            <a:r>
              <a:rPr lang="hu-HU" sz="2000" dirty="0" smtClean="0"/>
              <a:t> terem</a:t>
            </a:r>
            <a:endParaRPr lang="hu-HU" sz="2000" dirty="0"/>
          </a:p>
        </p:txBody>
      </p:sp>
      <p:sp>
        <p:nvSpPr>
          <p:cNvPr id="10" name="Szöveg helye 6"/>
          <p:cNvSpPr>
            <a:spLocks noGrp="1"/>
          </p:cNvSpPr>
          <p:nvPr>
            <p:ph type="body" sz="quarter" idx="16"/>
          </p:nvPr>
        </p:nvSpPr>
        <p:spPr/>
        <p:txBody>
          <a:bodyPr/>
          <a:lstStyle/>
          <a:p>
            <a:r>
              <a:rPr lang="hu-HU" dirty="0" smtClean="0"/>
              <a:t>2019. november </a:t>
            </a:r>
            <a:r>
              <a:rPr lang="hu-HU" dirty="0"/>
              <a:t>4</a:t>
            </a:r>
            <a:r>
              <a:rPr lang="hu-HU" dirty="0" smtClean="0"/>
              <a:t>.</a:t>
            </a:r>
            <a:endParaRPr lang="hu-HU" dirty="0"/>
          </a:p>
        </p:txBody>
      </p:sp>
      <p:sp>
        <p:nvSpPr>
          <p:cNvPr id="11" name="Szöveg helye 1"/>
          <p:cNvSpPr>
            <a:spLocks noGrp="1"/>
          </p:cNvSpPr>
          <p:nvPr>
            <p:ph type="body" idx="10"/>
          </p:nvPr>
        </p:nvSpPr>
        <p:spPr/>
        <p:txBody>
          <a:bodyPr>
            <a:normAutofit fontScale="77500" lnSpcReduction="20000"/>
          </a:bodyPr>
          <a:lstStyle/>
          <a:p>
            <a:r>
              <a:rPr lang="hu-HU" i="1" dirty="0"/>
              <a:t>Dr. </a:t>
            </a:r>
            <a:r>
              <a:rPr lang="hu-HU" i="1" dirty="0" err="1"/>
              <a:t>med</a:t>
            </a:r>
            <a:r>
              <a:rPr lang="hu-HU" i="1" dirty="0"/>
              <a:t> </a:t>
            </a:r>
            <a:r>
              <a:rPr lang="hu-HU" i="1" dirty="0" err="1"/>
              <a:t>habil</a:t>
            </a:r>
            <a:r>
              <a:rPr lang="hu-HU" i="1" dirty="0"/>
              <a:t> Rózsa Noémi  Katinka </a:t>
            </a:r>
            <a:r>
              <a:rPr lang="hu-HU" i="1" dirty="0" err="1"/>
              <a:t>MSc</a:t>
            </a:r>
            <a:r>
              <a:rPr lang="hu-HU" i="1" dirty="0"/>
              <a:t>, PhD</a:t>
            </a:r>
          </a:p>
        </p:txBody>
      </p:sp>
    </p:spTree>
    <p:extLst>
      <p:ext uri="{BB962C8B-B14F-4D97-AF65-F5344CB8AC3E}">
        <p14:creationId xmlns:p14="http://schemas.microsoft.com/office/powerpoint/2010/main" val="41031889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95536" y="692696"/>
            <a:ext cx="8229600" cy="792088"/>
          </a:xfrm>
        </p:spPr>
        <p:txBody>
          <a:bodyPr/>
          <a:lstStyle/>
          <a:p>
            <a:pPr algn="ctr" eaLnBrk="1" fontAlgn="auto" hangingPunct="1">
              <a:spcAft>
                <a:spcPts val="0"/>
              </a:spcAft>
              <a:defRPr/>
            </a:pPr>
            <a:r>
              <a:rPr lang="hu-HU" b="1" dirty="0" smtClean="0">
                <a:solidFill>
                  <a:srgbClr val="002060"/>
                </a:solidFill>
                <a:effectLst/>
              </a:rPr>
              <a:t>Prevenció, profilaxis, megelőzés</a:t>
            </a:r>
            <a:endParaRPr lang="hu-HU" b="1" dirty="0">
              <a:solidFill>
                <a:srgbClr val="002060"/>
              </a:solidFill>
              <a:effectLst/>
            </a:endParaRPr>
          </a:p>
        </p:txBody>
      </p:sp>
      <p:sp>
        <p:nvSpPr>
          <p:cNvPr id="5" name="Szövegdoboz 4"/>
          <p:cNvSpPr txBox="1">
            <a:spLocks noChangeArrowheads="1"/>
          </p:cNvSpPr>
          <p:nvPr/>
        </p:nvSpPr>
        <p:spPr bwMode="auto">
          <a:xfrm>
            <a:off x="467544" y="1844824"/>
            <a:ext cx="8136904"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buFont typeface="Arial" pitchFamily="34" charset="0"/>
              <a:buChar char="•"/>
            </a:pPr>
            <a:r>
              <a:rPr lang="hu-HU" sz="2400" b="1" dirty="0">
                <a:solidFill>
                  <a:srgbClr val="7030A0"/>
                </a:solidFill>
                <a:latin typeface="Times New Roman" pitchFamily="18" charset="0"/>
                <a:cs typeface="Times New Roman" pitchFamily="18" charset="0"/>
              </a:rPr>
              <a:t> </a:t>
            </a:r>
            <a:r>
              <a:rPr lang="hu-HU" sz="3600" b="1" i="1" dirty="0">
                <a:solidFill>
                  <a:srgbClr val="002060"/>
                </a:solidFill>
                <a:latin typeface="Times New Roman" pitchFamily="18" charset="0"/>
                <a:cs typeface="Times New Roman" pitchFamily="18" charset="0"/>
              </a:rPr>
              <a:t>A  modern fogorvostudomány legfőbb feladata az ép, egészséges fogazat megőrzése</a:t>
            </a:r>
            <a:r>
              <a:rPr lang="hu-HU" sz="3600" b="1" i="1" dirty="0" smtClean="0">
                <a:solidFill>
                  <a:srgbClr val="002060"/>
                </a:solidFill>
                <a:latin typeface="Times New Roman" pitchFamily="18" charset="0"/>
                <a:cs typeface="Times New Roman" pitchFamily="18" charset="0"/>
              </a:rPr>
              <a:t>.</a:t>
            </a:r>
          </a:p>
          <a:p>
            <a:pPr eaLnBrk="1" fontAlgn="base" hangingPunct="1">
              <a:spcBef>
                <a:spcPct val="0"/>
              </a:spcBef>
              <a:spcAft>
                <a:spcPct val="0"/>
              </a:spcAft>
              <a:buFont typeface="Arial" pitchFamily="34" charset="0"/>
              <a:buChar char="•"/>
            </a:pPr>
            <a:endParaRPr lang="hu-HU" sz="3600" b="1" i="1" dirty="0">
              <a:solidFill>
                <a:srgbClr val="002060"/>
              </a:solidFill>
              <a:latin typeface="Times New Roman" pitchFamily="18" charset="0"/>
              <a:cs typeface="Times New Roman" pitchFamily="18" charset="0"/>
            </a:endParaRPr>
          </a:p>
          <a:p>
            <a:pPr eaLnBrk="1" fontAlgn="base" hangingPunct="1">
              <a:spcBef>
                <a:spcPct val="0"/>
              </a:spcBef>
              <a:spcAft>
                <a:spcPct val="0"/>
              </a:spcAft>
              <a:buFont typeface="Arial" pitchFamily="34" charset="0"/>
              <a:buChar char="•"/>
            </a:pPr>
            <a:r>
              <a:rPr lang="hu-HU" sz="3600" b="1" i="1" dirty="0">
                <a:solidFill>
                  <a:srgbClr val="002060"/>
                </a:solidFill>
                <a:latin typeface="Times New Roman" pitchFamily="18" charset="0"/>
                <a:cs typeface="Times New Roman" pitchFamily="18" charset="0"/>
              </a:rPr>
              <a:t> Akár a legcsekélyebb kemény fogszövet veszteség is súlyos sérülésnek tekintendő</a:t>
            </a:r>
            <a:r>
              <a:rPr lang="hu-HU" sz="3600" b="1" i="1" dirty="0" smtClean="0">
                <a:solidFill>
                  <a:srgbClr val="002060"/>
                </a:solidFill>
                <a:latin typeface="Times New Roman" pitchFamily="18" charset="0"/>
                <a:cs typeface="Times New Roman" pitchFamily="18" charset="0"/>
              </a:rPr>
              <a:t>.</a:t>
            </a:r>
          </a:p>
          <a:p>
            <a:pPr eaLnBrk="1" fontAlgn="base" hangingPunct="1">
              <a:spcBef>
                <a:spcPct val="0"/>
              </a:spcBef>
              <a:spcAft>
                <a:spcPct val="0"/>
              </a:spcAft>
              <a:buFont typeface="Arial" pitchFamily="34" charset="0"/>
              <a:buChar char="•"/>
            </a:pPr>
            <a:endParaRPr lang="hu-HU" sz="3600" b="1" i="1" dirty="0">
              <a:solidFill>
                <a:srgbClr val="002060"/>
              </a:solidFill>
              <a:latin typeface="Times New Roman" pitchFamily="18" charset="0"/>
              <a:cs typeface="Times New Roman" pitchFamily="18" charset="0"/>
            </a:endParaRPr>
          </a:p>
          <a:p>
            <a:pPr algn="r" eaLnBrk="1" fontAlgn="base" hangingPunct="1">
              <a:spcBef>
                <a:spcPct val="0"/>
              </a:spcBef>
              <a:spcAft>
                <a:spcPct val="0"/>
              </a:spcAft>
            </a:pPr>
            <a:r>
              <a:rPr lang="hu-HU" sz="2400" dirty="0">
                <a:solidFill>
                  <a:srgbClr val="002060"/>
                </a:solidFill>
                <a:latin typeface="Times New Roman" pitchFamily="18" charset="0"/>
                <a:cs typeface="Times New Roman" pitchFamily="18" charset="0"/>
              </a:rPr>
              <a:t>M. </a:t>
            </a:r>
            <a:r>
              <a:rPr lang="hu-HU" sz="2400" dirty="0" err="1">
                <a:solidFill>
                  <a:srgbClr val="002060"/>
                </a:solidFill>
                <a:latin typeface="Times New Roman" pitchFamily="18" charset="0"/>
                <a:cs typeface="Times New Roman" pitchFamily="18" charset="0"/>
              </a:rPr>
              <a:t>Markley</a:t>
            </a:r>
            <a:r>
              <a:rPr lang="hu-HU" sz="2400" dirty="0">
                <a:solidFill>
                  <a:srgbClr val="002060"/>
                </a:solidFill>
                <a:latin typeface="Times New Roman" pitchFamily="18" charset="0"/>
                <a:cs typeface="Times New Roman" pitchFamily="18" charset="0"/>
              </a:rPr>
              <a:t>, 1951 </a:t>
            </a:r>
          </a:p>
        </p:txBody>
      </p:sp>
    </p:spTree>
    <p:custDataLst>
      <p:tags r:id="rId1"/>
    </p:custDataLst>
    <p:extLst>
      <p:ext uri="{BB962C8B-B14F-4D97-AF65-F5344CB8AC3E}">
        <p14:creationId xmlns:p14="http://schemas.microsoft.com/office/powerpoint/2010/main" val="54870814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a:xfrm>
            <a:off x="467544" y="473224"/>
            <a:ext cx="8229600" cy="1227584"/>
          </a:xfrm>
        </p:spPr>
        <p:txBody>
          <a:bodyPr>
            <a:normAutofit fontScale="90000"/>
          </a:bodyPr>
          <a:lstStyle/>
          <a:p>
            <a:pPr algn="ctr"/>
            <a:r>
              <a:rPr lang="hu-HU" sz="4000" dirty="0" err="1" smtClean="0">
                <a:solidFill>
                  <a:srgbClr val="002060"/>
                </a:solidFill>
              </a:rPr>
              <a:t>Noninvazív</a:t>
            </a:r>
            <a:r>
              <a:rPr lang="hu-HU" sz="4000" dirty="0" smtClean="0">
                <a:solidFill>
                  <a:srgbClr val="002060"/>
                </a:solidFill>
              </a:rPr>
              <a:t> terápiás modell irányelvei</a:t>
            </a:r>
            <a:br>
              <a:rPr lang="hu-HU" sz="4000" dirty="0" smtClean="0">
                <a:solidFill>
                  <a:srgbClr val="002060"/>
                </a:solidFill>
              </a:rPr>
            </a:br>
            <a:r>
              <a:rPr lang="hu-HU" sz="4000" dirty="0" smtClean="0">
                <a:solidFill>
                  <a:srgbClr val="002060"/>
                </a:solidFill>
              </a:rPr>
              <a:t>Meyer-</a:t>
            </a:r>
            <a:r>
              <a:rPr lang="hu-HU" sz="4000" dirty="0" err="1" smtClean="0">
                <a:solidFill>
                  <a:srgbClr val="002060"/>
                </a:solidFill>
              </a:rPr>
              <a:t>Lückel</a:t>
            </a:r>
            <a:r>
              <a:rPr lang="hu-HU" sz="4000" dirty="0" smtClean="0">
                <a:solidFill>
                  <a:srgbClr val="002060"/>
                </a:solidFill>
              </a:rPr>
              <a:t> és Paris, 2011</a:t>
            </a:r>
            <a:endParaRPr lang="de-DE" sz="4000" dirty="0">
              <a:solidFill>
                <a:srgbClr val="002060"/>
              </a:solidFill>
            </a:endParaRPr>
          </a:p>
        </p:txBody>
      </p:sp>
      <p:sp>
        <p:nvSpPr>
          <p:cNvPr id="7" name="Tartalom helye 6"/>
          <p:cNvSpPr>
            <a:spLocks noGrp="1"/>
          </p:cNvSpPr>
          <p:nvPr>
            <p:ph idx="1"/>
          </p:nvPr>
        </p:nvSpPr>
        <p:spPr>
          <a:xfrm>
            <a:off x="457200" y="1953344"/>
            <a:ext cx="8229600" cy="4572000"/>
          </a:xfrm>
        </p:spPr>
        <p:txBody>
          <a:bodyPr/>
          <a:lstStyle/>
          <a:p>
            <a:pPr lvl="0">
              <a:buFont typeface="Wingdings" pitchFamily="2" charset="2"/>
              <a:buChar char="§"/>
            </a:pPr>
            <a:r>
              <a:rPr lang="hu-HU" dirty="0" smtClean="0">
                <a:solidFill>
                  <a:srgbClr val="002060"/>
                </a:solidFill>
              </a:rPr>
              <a:t>a páciens által végzett </a:t>
            </a:r>
            <a:r>
              <a:rPr lang="hu-HU" dirty="0" err="1" smtClean="0">
                <a:solidFill>
                  <a:srgbClr val="002060"/>
                </a:solidFill>
              </a:rPr>
              <a:t>noninvazív</a:t>
            </a:r>
            <a:r>
              <a:rPr lang="hu-HU" dirty="0" smtClean="0">
                <a:solidFill>
                  <a:srgbClr val="002060"/>
                </a:solidFill>
              </a:rPr>
              <a:t> prevenciós jellegű száj- és fogápolás;</a:t>
            </a:r>
          </a:p>
          <a:p>
            <a:pPr lvl="0">
              <a:buFont typeface="Wingdings" pitchFamily="2" charset="2"/>
              <a:buChar char="§"/>
            </a:pPr>
            <a:r>
              <a:rPr lang="hu-HU" dirty="0" smtClean="0">
                <a:solidFill>
                  <a:srgbClr val="002060"/>
                </a:solidFill>
              </a:rPr>
              <a:t>professzionális, rizikóorientált </a:t>
            </a:r>
            <a:r>
              <a:rPr lang="hu-HU" dirty="0" err="1" smtClean="0">
                <a:solidFill>
                  <a:srgbClr val="002060"/>
                </a:solidFill>
              </a:rPr>
              <a:t>noninvazív</a:t>
            </a:r>
            <a:r>
              <a:rPr lang="hu-HU" dirty="0" smtClean="0">
                <a:solidFill>
                  <a:srgbClr val="002060"/>
                </a:solidFill>
              </a:rPr>
              <a:t> beavatkozások;</a:t>
            </a:r>
          </a:p>
          <a:p>
            <a:pPr lvl="0">
              <a:buFont typeface="Wingdings" pitchFamily="2" charset="2"/>
              <a:buChar char="§"/>
            </a:pPr>
            <a:r>
              <a:rPr lang="hu-HU" dirty="0" smtClean="0">
                <a:solidFill>
                  <a:srgbClr val="002060"/>
                </a:solidFill>
              </a:rPr>
              <a:t>barázdazárás: konvencionális és kiterjesztett technikák; </a:t>
            </a:r>
          </a:p>
          <a:p>
            <a:pPr lvl="0">
              <a:buFont typeface="Wingdings" pitchFamily="2" charset="2"/>
              <a:buChar char="§"/>
            </a:pPr>
            <a:r>
              <a:rPr lang="hu-HU" dirty="0" err="1" smtClean="0">
                <a:solidFill>
                  <a:srgbClr val="002060"/>
                </a:solidFill>
              </a:rPr>
              <a:t>approximalis</a:t>
            </a:r>
            <a:r>
              <a:rPr lang="hu-HU" dirty="0" smtClean="0">
                <a:solidFill>
                  <a:srgbClr val="002060"/>
                </a:solidFill>
              </a:rPr>
              <a:t> fogfelszínek </a:t>
            </a:r>
            <a:r>
              <a:rPr lang="hu-HU" dirty="0" err="1" smtClean="0">
                <a:solidFill>
                  <a:srgbClr val="002060"/>
                </a:solidFill>
              </a:rPr>
              <a:t>cariesinfiltrációja</a:t>
            </a:r>
            <a:r>
              <a:rPr lang="hu-HU" dirty="0" smtClean="0">
                <a:solidFill>
                  <a:srgbClr val="002060"/>
                </a:solidFill>
              </a:rPr>
              <a:t>;</a:t>
            </a:r>
          </a:p>
          <a:p>
            <a:pPr lvl="0">
              <a:buFont typeface="Wingdings" pitchFamily="2" charset="2"/>
              <a:buChar char="§"/>
            </a:pPr>
            <a:r>
              <a:rPr lang="hu-HU" dirty="0" err="1" smtClean="0">
                <a:solidFill>
                  <a:srgbClr val="002060"/>
                </a:solidFill>
              </a:rPr>
              <a:t>pulpakímélő</a:t>
            </a:r>
            <a:r>
              <a:rPr lang="hu-HU" dirty="0" smtClean="0">
                <a:solidFill>
                  <a:srgbClr val="002060"/>
                </a:solidFill>
              </a:rPr>
              <a:t> </a:t>
            </a:r>
            <a:r>
              <a:rPr lang="hu-HU" dirty="0" err="1" smtClean="0">
                <a:solidFill>
                  <a:srgbClr val="002060"/>
                </a:solidFill>
              </a:rPr>
              <a:t>carieseltávolítás</a:t>
            </a:r>
            <a:r>
              <a:rPr lang="hu-HU" dirty="0" smtClean="0">
                <a:solidFill>
                  <a:srgbClr val="002060"/>
                </a:solidFill>
              </a:rPr>
              <a:t>; </a:t>
            </a:r>
          </a:p>
          <a:p>
            <a:pPr lvl="0">
              <a:buFont typeface="Wingdings" pitchFamily="2" charset="2"/>
              <a:buChar char="§"/>
            </a:pPr>
            <a:r>
              <a:rPr lang="hu-HU" dirty="0" smtClean="0">
                <a:solidFill>
                  <a:srgbClr val="002060"/>
                </a:solidFill>
              </a:rPr>
              <a:t>régi tömések javítása </a:t>
            </a:r>
            <a:r>
              <a:rPr lang="hu-HU" dirty="0" err="1" smtClean="0">
                <a:solidFill>
                  <a:srgbClr val="002060"/>
                </a:solidFill>
              </a:rPr>
              <a:t>adhezív</a:t>
            </a:r>
            <a:r>
              <a:rPr lang="hu-HU" dirty="0" smtClean="0">
                <a:solidFill>
                  <a:srgbClr val="002060"/>
                </a:solidFill>
              </a:rPr>
              <a:t> eljárással;</a:t>
            </a:r>
          </a:p>
          <a:p>
            <a:pPr>
              <a:buFont typeface="Wingdings" pitchFamily="2" charset="2"/>
              <a:buChar char="§"/>
            </a:pPr>
            <a:r>
              <a:rPr lang="hu-HU" dirty="0" err="1" smtClean="0">
                <a:solidFill>
                  <a:srgbClr val="002060"/>
                </a:solidFill>
              </a:rPr>
              <a:t>minimálinvazív</a:t>
            </a:r>
            <a:r>
              <a:rPr lang="hu-HU" dirty="0" smtClean="0">
                <a:solidFill>
                  <a:srgbClr val="002060"/>
                </a:solidFill>
              </a:rPr>
              <a:t>  </a:t>
            </a:r>
            <a:r>
              <a:rPr lang="hu-HU" dirty="0" err="1" smtClean="0">
                <a:solidFill>
                  <a:srgbClr val="002060"/>
                </a:solidFill>
              </a:rPr>
              <a:t>adhezív</a:t>
            </a:r>
            <a:r>
              <a:rPr lang="hu-HU" dirty="0" smtClean="0">
                <a:solidFill>
                  <a:srgbClr val="002060"/>
                </a:solidFill>
              </a:rPr>
              <a:t> töméstechnika alkalmazása.</a:t>
            </a:r>
            <a:endParaRPr lang="de-DE" dirty="0">
              <a:solidFill>
                <a:srgbClr val="002060"/>
              </a:solidFill>
            </a:endParaRPr>
          </a:p>
        </p:txBody>
      </p:sp>
    </p:spTree>
    <p:extLst>
      <p:ext uri="{BB962C8B-B14F-4D97-AF65-F5344CB8AC3E}">
        <p14:creationId xmlns:p14="http://schemas.microsoft.com/office/powerpoint/2010/main" val="334348972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 calcmode="lin" valueType="num">
                                      <p:cBhvr additive="base">
                                        <p:cTn id="37"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 calcmode="lin" valueType="num">
                                      <p:cBhvr additive="base">
                                        <p:cTn id="43"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 calcmode="lin" valueType="num">
                                      <p:cBhvr additive="base">
                                        <p:cTn id="49"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a:xfrm>
            <a:off x="0" y="260648"/>
            <a:ext cx="9144000" cy="1080120"/>
          </a:xfrm>
        </p:spPr>
        <p:txBody>
          <a:bodyPr>
            <a:noAutofit/>
          </a:bodyPr>
          <a:lstStyle/>
          <a:p>
            <a:pPr algn="ctr"/>
            <a:r>
              <a:rPr lang="hu-HU" sz="3200" dirty="0" err="1" smtClean="0">
                <a:solidFill>
                  <a:srgbClr val="002060"/>
                </a:solidFill>
              </a:rPr>
              <a:t>Minimalintervenciós</a:t>
            </a:r>
            <a:r>
              <a:rPr lang="hu-HU" sz="3200" dirty="0" smtClean="0">
                <a:solidFill>
                  <a:srgbClr val="002060"/>
                </a:solidFill>
              </a:rPr>
              <a:t> </a:t>
            </a:r>
            <a:r>
              <a:rPr lang="hu-HU" sz="3200" dirty="0" err="1" smtClean="0">
                <a:solidFill>
                  <a:srgbClr val="002060"/>
                </a:solidFill>
              </a:rPr>
              <a:t>caries</a:t>
            </a:r>
            <a:r>
              <a:rPr lang="hu-HU" sz="3200" dirty="0" smtClean="0">
                <a:solidFill>
                  <a:srgbClr val="002060"/>
                </a:solidFill>
              </a:rPr>
              <a:t> terápiás modell fő tényezői</a:t>
            </a:r>
            <a:br>
              <a:rPr lang="hu-HU" sz="3200" dirty="0" smtClean="0">
                <a:solidFill>
                  <a:srgbClr val="002060"/>
                </a:solidFill>
              </a:rPr>
            </a:br>
            <a:r>
              <a:rPr lang="hu-HU" sz="3200" dirty="0" err="1" smtClean="0">
                <a:solidFill>
                  <a:srgbClr val="002060"/>
                </a:solidFill>
              </a:rPr>
              <a:t>Tyas</a:t>
            </a:r>
            <a:r>
              <a:rPr lang="hu-HU" sz="3200" dirty="0" smtClean="0">
                <a:solidFill>
                  <a:srgbClr val="002060"/>
                </a:solidFill>
              </a:rPr>
              <a:t> </a:t>
            </a:r>
            <a:r>
              <a:rPr lang="hu-HU" sz="3200" i="1" dirty="0" smtClean="0">
                <a:solidFill>
                  <a:srgbClr val="002060"/>
                </a:solidFill>
              </a:rPr>
              <a:t>et </a:t>
            </a:r>
            <a:r>
              <a:rPr lang="hu-HU" sz="3200" i="1" dirty="0" err="1" smtClean="0">
                <a:solidFill>
                  <a:srgbClr val="002060"/>
                </a:solidFill>
              </a:rPr>
              <a:t>al</a:t>
            </a:r>
            <a:r>
              <a:rPr lang="hu-HU" sz="3200" dirty="0" smtClean="0">
                <a:solidFill>
                  <a:srgbClr val="002060"/>
                </a:solidFill>
              </a:rPr>
              <a:t>., 2000</a:t>
            </a:r>
            <a:endParaRPr lang="de-DE" sz="3200" dirty="0">
              <a:solidFill>
                <a:srgbClr val="002060"/>
              </a:solidFill>
            </a:endParaRPr>
          </a:p>
        </p:txBody>
      </p:sp>
      <p:sp>
        <p:nvSpPr>
          <p:cNvPr id="7" name="Tartalom helye 6"/>
          <p:cNvSpPr>
            <a:spLocks noGrp="1"/>
          </p:cNvSpPr>
          <p:nvPr>
            <p:ph idx="1"/>
          </p:nvPr>
        </p:nvSpPr>
        <p:spPr>
          <a:xfrm>
            <a:off x="457200" y="1556792"/>
            <a:ext cx="8229600" cy="5040560"/>
          </a:xfrm>
        </p:spPr>
        <p:txBody>
          <a:bodyPr/>
          <a:lstStyle/>
          <a:p>
            <a:pPr lvl="0"/>
            <a:r>
              <a:rPr lang="hu-HU" sz="2400" dirty="0" smtClean="0">
                <a:solidFill>
                  <a:srgbClr val="002060"/>
                </a:solidFill>
              </a:rPr>
              <a:t>korai </a:t>
            </a:r>
            <a:r>
              <a:rPr lang="hu-HU" sz="2400" dirty="0" err="1" smtClean="0">
                <a:solidFill>
                  <a:srgbClr val="002060"/>
                </a:solidFill>
              </a:rPr>
              <a:t>caries</a:t>
            </a:r>
            <a:r>
              <a:rPr lang="hu-HU" sz="2400" dirty="0" smtClean="0">
                <a:solidFill>
                  <a:srgbClr val="002060"/>
                </a:solidFill>
              </a:rPr>
              <a:t> </a:t>
            </a:r>
            <a:r>
              <a:rPr lang="hu-HU" sz="2400" dirty="0" err="1" smtClean="0">
                <a:solidFill>
                  <a:srgbClr val="002060"/>
                </a:solidFill>
              </a:rPr>
              <a:t>diagnosis</a:t>
            </a:r>
            <a:r>
              <a:rPr lang="hu-HU" sz="2400" dirty="0" smtClean="0">
                <a:solidFill>
                  <a:srgbClr val="002060"/>
                </a:solidFill>
              </a:rPr>
              <a:t>;</a:t>
            </a:r>
          </a:p>
          <a:p>
            <a:pPr lvl="0"/>
            <a:r>
              <a:rPr lang="hu-HU" sz="2400" dirty="0" smtClean="0">
                <a:solidFill>
                  <a:srgbClr val="002060"/>
                </a:solidFill>
              </a:rPr>
              <a:t>a szuvasodás kiterjedésének és progressziójának meghatározása röntgenfelvételek segítségével;</a:t>
            </a:r>
          </a:p>
          <a:p>
            <a:pPr lvl="0"/>
            <a:r>
              <a:rPr lang="hu-HU" sz="2400" dirty="0" smtClean="0">
                <a:solidFill>
                  <a:srgbClr val="002060"/>
                </a:solidFill>
              </a:rPr>
              <a:t>egyéni </a:t>
            </a:r>
            <a:r>
              <a:rPr lang="hu-HU" sz="2400" dirty="0" err="1" smtClean="0">
                <a:solidFill>
                  <a:srgbClr val="002060"/>
                </a:solidFill>
              </a:rPr>
              <a:t>cariesrizikó</a:t>
            </a:r>
            <a:r>
              <a:rPr lang="hu-HU" sz="2400" dirty="0" smtClean="0">
                <a:solidFill>
                  <a:srgbClr val="002060"/>
                </a:solidFill>
              </a:rPr>
              <a:t> meghatározása;</a:t>
            </a:r>
          </a:p>
          <a:p>
            <a:pPr lvl="0"/>
            <a:r>
              <a:rPr lang="hu-HU" sz="2400" dirty="0" smtClean="0">
                <a:solidFill>
                  <a:srgbClr val="002060"/>
                </a:solidFill>
              </a:rPr>
              <a:t>a patogén mikroorganizmusok redukciója, a </a:t>
            </a:r>
            <a:r>
              <a:rPr lang="hu-HU" sz="2400" dirty="0" err="1" smtClean="0">
                <a:solidFill>
                  <a:srgbClr val="002060"/>
                </a:solidFill>
              </a:rPr>
              <a:t>demineralisatio</a:t>
            </a:r>
            <a:r>
              <a:rPr lang="hu-HU" sz="2400" dirty="0" smtClean="0">
                <a:solidFill>
                  <a:srgbClr val="002060"/>
                </a:solidFill>
              </a:rPr>
              <a:t> és a későbbi </a:t>
            </a:r>
            <a:r>
              <a:rPr lang="hu-HU" sz="2400" dirty="0" err="1" smtClean="0">
                <a:solidFill>
                  <a:srgbClr val="002060"/>
                </a:solidFill>
              </a:rPr>
              <a:t>cavitatio</a:t>
            </a:r>
            <a:r>
              <a:rPr lang="hu-HU" sz="2400" dirty="0" smtClean="0">
                <a:solidFill>
                  <a:srgbClr val="002060"/>
                </a:solidFill>
              </a:rPr>
              <a:t> megelőzésére;</a:t>
            </a:r>
          </a:p>
          <a:p>
            <a:pPr lvl="0"/>
            <a:r>
              <a:rPr lang="hu-HU" sz="2400" dirty="0" smtClean="0">
                <a:solidFill>
                  <a:srgbClr val="002060"/>
                </a:solidFill>
              </a:rPr>
              <a:t>az aktív </a:t>
            </a:r>
            <a:r>
              <a:rPr lang="hu-HU" sz="2400" dirty="0" err="1" smtClean="0">
                <a:solidFill>
                  <a:srgbClr val="002060"/>
                </a:solidFill>
              </a:rPr>
              <a:t>laesiók</a:t>
            </a:r>
            <a:r>
              <a:rPr lang="hu-HU" sz="2400" dirty="0" smtClean="0">
                <a:solidFill>
                  <a:srgbClr val="002060"/>
                </a:solidFill>
              </a:rPr>
              <a:t> kezelése;</a:t>
            </a:r>
          </a:p>
          <a:p>
            <a:pPr lvl="0"/>
            <a:r>
              <a:rPr lang="hu-HU" sz="2400" dirty="0" err="1" smtClean="0">
                <a:solidFill>
                  <a:srgbClr val="002060"/>
                </a:solidFill>
              </a:rPr>
              <a:t>remineralisatio</a:t>
            </a:r>
            <a:r>
              <a:rPr lang="hu-HU" sz="2400" dirty="0" smtClean="0">
                <a:solidFill>
                  <a:srgbClr val="002060"/>
                </a:solidFill>
              </a:rPr>
              <a:t>, az inaktív </a:t>
            </a:r>
            <a:r>
              <a:rPr lang="hu-HU" sz="2400" dirty="0" err="1" smtClean="0">
                <a:solidFill>
                  <a:srgbClr val="002060"/>
                </a:solidFill>
              </a:rPr>
              <a:t>laesiók</a:t>
            </a:r>
            <a:r>
              <a:rPr lang="hu-HU" sz="2400" dirty="0" smtClean="0">
                <a:solidFill>
                  <a:srgbClr val="002060"/>
                </a:solidFill>
              </a:rPr>
              <a:t> megfigyelése;</a:t>
            </a:r>
          </a:p>
          <a:p>
            <a:pPr lvl="0"/>
            <a:r>
              <a:rPr lang="hu-HU" sz="2400" dirty="0" smtClean="0">
                <a:solidFill>
                  <a:srgbClr val="002060"/>
                </a:solidFill>
              </a:rPr>
              <a:t>a meglévő </a:t>
            </a:r>
            <a:r>
              <a:rPr lang="hu-HU" sz="2400" dirty="0" err="1" smtClean="0">
                <a:solidFill>
                  <a:srgbClr val="002060"/>
                </a:solidFill>
              </a:rPr>
              <a:t>cavitatiós</a:t>
            </a:r>
            <a:r>
              <a:rPr lang="hu-HU" sz="2400" dirty="0" smtClean="0">
                <a:solidFill>
                  <a:srgbClr val="002060"/>
                </a:solidFill>
              </a:rPr>
              <a:t> szuvasodások ellátása </a:t>
            </a:r>
            <a:r>
              <a:rPr lang="hu-HU" sz="2400" dirty="0" err="1" smtClean="0">
                <a:solidFill>
                  <a:srgbClr val="002060"/>
                </a:solidFill>
              </a:rPr>
              <a:t>minimálinvazív</a:t>
            </a:r>
            <a:r>
              <a:rPr lang="hu-HU" sz="2400" dirty="0" smtClean="0">
                <a:solidFill>
                  <a:srgbClr val="002060"/>
                </a:solidFill>
              </a:rPr>
              <a:t> technikával történő üregalakítással;</a:t>
            </a:r>
          </a:p>
          <a:p>
            <a:pPr lvl="0"/>
            <a:r>
              <a:rPr lang="hu-HU" sz="2400" dirty="0" smtClean="0">
                <a:solidFill>
                  <a:srgbClr val="002060"/>
                </a:solidFill>
              </a:rPr>
              <a:t>régebbi tömések kijavítása, a tömés cseréje helyett;</a:t>
            </a:r>
          </a:p>
          <a:p>
            <a:r>
              <a:rPr lang="hu-HU" sz="2400" dirty="0" smtClean="0">
                <a:solidFill>
                  <a:srgbClr val="002060"/>
                </a:solidFill>
              </a:rPr>
              <a:t>a páciensek rendszeres kontrollja.</a:t>
            </a:r>
            <a:endParaRPr lang="de-DE" sz="2400" dirty="0">
              <a:solidFill>
                <a:srgbClr val="002060"/>
              </a:solidFill>
            </a:endParaRPr>
          </a:p>
        </p:txBody>
      </p:sp>
    </p:spTree>
    <p:extLst>
      <p:ext uri="{BB962C8B-B14F-4D97-AF65-F5344CB8AC3E}">
        <p14:creationId xmlns:p14="http://schemas.microsoft.com/office/powerpoint/2010/main" val="411335165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 calcmode="lin" valueType="num">
                                      <p:cBhvr additive="base">
                                        <p:cTn id="37"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 calcmode="lin" valueType="num">
                                      <p:cBhvr additive="base">
                                        <p:cTn id="43"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 calcmode="lin" valueType="num">
                                      <p:cBhvr additive="base">
                                        <p:cTn id="49"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7">
                                            <p:txEl>
                                              <p:pRg st="7" end="7"/>
                                            </p:txEl>
                                          </p:spTgt>
                                        </p:tgtEl>
                                        <p:attrNameLst>
                                          <p:attrName>style.visibility</p:attrName>
                                        </p:attrNameLst>
                                      </p:cBhvr>
                                      <p:to>
                                        <p:strVal val="visible"/>
                                      </p:to>
                                    </p:set>
                                    <p:anim calcmode="lin" valueType="num">
                                      <p:cBhvr additive="base">
                                        <p:cTn id="55"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7">
                                            <p:txEl>
                                              <p:pRg st="8" end="8"/>
                                            </p:txEl>
                                          </p:spTgt>
                                        </p:tgtEl>
                                        <p:attrNameLst>
                                          <p:attrName>style.visibility</p:attrName>
                                        </p:attrNameLst>
                                      </p:cBhvr>
                                      <p:to>
                                        <p:strVal val="visible"/>
                                      </p:to>
                                    </p:set>
                                    <p:anim calcmode="lin" valueType="num">
                                      <p:cBhvr additive="base">
                                        <p:cTn id="61" dur="500" fill="hold"/>
                                        <p:tgtEl>
                                          <p:spTgt spid="7">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7">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Rectangle 2"/>
          <p:cNvSpPr>
            <a:spLocks noGrp="1"/>
          </p:cNvSpPr>
          <p:nvPr>
            <p:ph type="title"/>
          </p:nvPr>
        </p:nvSpPr>
        <p:spPr bwMode="auto">
          <a:xfrm>
            <a:off x="539750" y="0"/>
            <a:ext cx="7924800" cy="1311275"/>
          </a:xfrm>
          <a:ln w="9525"/>
        </p:spPr>
        <p:txBody>
          <a:bodyPr/>
          <a:lstStyle/>
          <a:p>
            <a:r>
              <a:rPr lang="hu-HU" b="1" dirty="0" smtClean="0">
                <a:ln>
                  <a:noFill/>
                </a:ln>
                <a:solidFill>
                  <a:schemeClr val="accent5">
                    <a:lumMod val="50000"/>
                  </a:schemeClr>
                </a:solidFill>
                <a:effectLst/>
                <a:latin typeface="Times New Roman" pitchFamily="18" charset="0"/>
              </a:rPr>
              <a:t>HELYES T</a:t>
            </a:r>
            <a:r>
              <a:rPr lang="hu-HU" b="1" dirty="0" smtClean="0">
                <a:ln>
                  <a:noFill/>
                </a:ln>
                <a:solidFill>
                  <a:schemeClr val="accent5">
                    <a:lumMod val="50000"/>
                  </a:schemeClr>
                </a:solidFill>
                <a:effectLst/>
              </a:rPr>
              <a:t>Á</a:t>
            </a:r>
            <a:r>
              <a:rPr lang="hu-HU" b="1" dirty="0" smtClean="0">
                <a:ln>
                  <a:noFill/>
                </a:ln>
                <a:solidFill>
                  <a:schemeClr val="accent5">
                    <a:lumMod val="50000"/>
                  </a:schemeClr>
                </a:solidFill>
                <a:effectLst/>
                <a:latin typeface="Times New Roman" pitchFamily="18" charset="0"/>
              </a:rPr>
              <a:t>PL</a:t>
            </a:r>
            <a:r>
              <a:rPr lang="hu-HU" b="1" dirty="0" smtClean="0">
                <a:ln>
                  <a:noFill/>
                </a:ln>
                <a:solidFill>
                  <a:schemeClr val="accent5">
                    <a:lumMod val="50000"/>
                  </a:schemeClr>
                </a:solidFill>
                <a:effectLst/>
              </a:rPr>
              <a:t>Á</a:t>
            </a:r>
            <a:r>
              <a:rPr lang="hu-HU" b="1" dirty="0" smtClean="0">
                <a:ln>
                  <a:noFill/>
                </a:ln>
                <a:solidFill>
                  <a:schemeClr val="accent5">
                    <a:lumMod val="50000"/>
                  </a:schemeClr>
                </a:solidFill>
                <a:effectLst/>
                <a:latin typeface="Times New Roman" pitchFamily="18" charset="0"/>
              </a:rPr>
              <a:t>LKOZ</a:t>
            </a:r>
            <a:r>
              <a:rPr lang="hu-HU" b="1" dirty="0" smtClean="0">
                <a:ln>
                  <a:noFill/>
                </a:ln>
                <a:solidFill>
                  <a:schemeClr val="accent5">
                    <a:lumMod val="50000"/>
                  </a:schemeClr>
                </a:solidFill>
                <a:effectLst/>
              </a:rPr>
              <a:t>Á</a:t>
            </a:r>
            <a:r>
              <a:rPr lang="hu-HU" b="1" dirty="0" smtClean="0">
                <a:ln>
                  <a:noFill/>
                </a:ln>
                <a:solidFill>
                  <a:schemeClr val="accent5">
                    <a:lumMod val="50000"/>
                  </a:schemeClr>
                </a:solidFill>
                <a:effectLst/>
                <a:latin typeface="Times New Roman" pitchFamily="18" charset="0"/>
              </a:rPr>
              <a:t>S</a:t>
            </a:r>
          </a:p>
        </p:txBody>
      </p:sp>
      <p:pic>
        <p:nvPicPr>
          <p:cNvPr id="159747" name="Picture 3" descr="Nahru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925" y="188913"/>
            <a:ext cx="1884363"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Text Box 4"/>
          <p:cNvSpPr txBox="1">
            <a:spLocks noChangeArrowheads="1"/>
          </p:cNvSpPr>
          <p:nvPr/>
        </p:nvSpPr>
        <p:spPr bwMode="auto">
          <a:xfrm>
            <a:off x="712788" y="1341438"/>
            <a:ext cx="7315200" cy="4794250"/>
          </a:xfrm>
          <a:prstGeom prst="rect">
            <a:avLst/>
          </a:prstGeom>
          <a:noFill/>
          <a:ln w="9525">
            <a:noFill/>
            <a:miter lim="800000"/>
            <a:headEnd/>
            <a:tailEnd/>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hu-HU" sz="2800" b="1" i="1" dirty="0">
                <a:solidFill>
                  <a:schemeClr val="accent5">
                    <a:lumMod val="75000"/>
                  </a:schemeClr>
                </a:solidFill>
                <a:latin typeface="Times New Roman" pitchFamily="18" charset="0"/>
              </a:rPr>
              <a:t>POSTRESORPTÍV:</a:t>
            </a:r>
          </a:p>
          <a:p>
            <a:pPr>
              <a:spcBef>
                <a:spcPct val="50000"/>
              </a:spcBef>
              <a:buFontTx/>
              <a:buChar char="•"/>
            </a:pPr>
            <a:r>
              <a:rPr lang="hu-HU" sz="2800" b="1" i="1" dirty="0">
                <a:solidFill>
                  <a:srgbClr val="FFFF00"/>
                </a:solidFill>
                <a:latin typeface="Times New Roman" pitchFamily="18" charset="0"/>
              </a:rPr>
              <a:t> </a:t>
            </a:r>
            <a:r>
              <a:rPr lang="hu-HU" sz="2800" b="1" i="1" dirty="0">
                <a:solidFill>
                  <a:schemeClr val="accent5">
                    <a:lumMod val="50000"/>
                  </a:schemeClr>
                </a:solidFill>
                <a:latin typeface="Times New Roman" pitchFamily="18" charset="0"/>
              </a:rPr>
              <a:t>a fogak áttörését követően;</a:t>
            </a:r>
          </a:p>
          <a:p>
            <a:pPr>
              <a:spcBef>
                <a:spcPct val="50000"/>
              </a:spcBef>
              <a:buFontTx/>
              <a:buChar char="•"/>
            </a:pPr>
            <a:r>
              <a:rPr lang="hu-HU" sz="2800" b="1" i="1" dirty="0">
                <a:solidFill>
                  <a:schemeClr val="accent5">
                    <a:lumMod val="50000"/>
                  </a:schemeClr>
                </a:solidFill>
                <a:latin typeface="Times New Roman" pitchFamily="18" charset="0"/>
              </a:rPr>
              <a:t> fehérjék, vitaminok (A, B, C, D), ásványi anyagok (</a:t>
            </a:r>
            <a:r>
              <a:rPr lang="hu-HU" sz="2800" b="1" i="1" dirty="0" err="1">
                <a:solidFill>
                  <a:schemeClr val="accent5">
                    <a:lumMod val="50000"/>
                  </a:schemeClr>
                </a:solidFill>
                <a:latin typeface="Times New Roman" pitchFamily="18" charset="0"/>
              </a:rPr>
              <a:t>Ca</a:t>
            </a:r>
            <a:r>
              <a:rPr lang="hu-HU" sz="2800" b="1" i="1" dirty="0">
                <a:solidFill>
                  <a:schemeClr val="accent5">
                    <a:lumMod val="50000"/>
                  </a:schemeClr>
                </a:solidFill>
                <a:latin typeface="Times New Roman" pitchFamily="18" charset="0"/>
              </a:rPr>
              <a:t>, P, Mg), nyomelemek (F, </a:t>
            </a:r>
            <a:r>
              <a:rPr lang="hu-HU" sz="2800" b="1" i="1" dirty="0" err="1">
                <a:solidFill>
                  <a:schemeClr val="accent5">
                    <a:lumMod val="50000"/>
                  </a:schemeClr>
                </a:solidFill>
                <a:latin typeface="Times New Roman" pitchFamily="18" charset="0"/>
              </a:rPr>
              <a:t>Mo</a:t>
            </a:r>
            <a:r>
              <a:rPr lang="hu-HU" sz="2800" b="1" i="1" dirty="0">
                <a:solidFill>
                  <a:schemeClr val="accent5">
                    <a:lumMod val="50000"/>
                  </a:schemeClr>
                </a:solidFill>
                <a:latin typeface="Times New Roman" pitchFamily="18" charset="0"/>
              </a:rPr>
              <a:t>, V);</a:t>
            </a:r>
          </a:p>
          <a:p>
            <a:pPr>
              <a:spcBef>
                <a:spcPct val="50000"/>
              </a:spcBef>
              <a:buFontTx/>
              <a:buChar char="•"/>
            </a:pPr>
            <a:r>
              <a:rPr lang="hu-HU" sz="2800" b="1" i="1" dirty="0">
                <a:solidFill>
                  <a:schemeClr val="accent5">
                    <a:lumMod val="50000"/>
                  </a:schemeClr>
                </a:solidFill>
                <a:latin typeface="Times New Roman" pitchFamily="18" charset="0"/>
              </a:rPr>
              <a:t> mennyiségek és arányok</a:t>
            </a:r>
            <a:r>
              <a:rPr lang="hu-HU" sz="2800" b="1" i="1" dirty="0">
                <a:solidFill>
                  <a:srgbClr val="FFFF00"/>
                </a:solidFill>
                <a:latin typeface="Times New Roman" pitchFamily="18" charset="0"/>
              </a:rPr>
              <a:t>;</a:t>
            </a:r>
          </a:p>
          <a:p>
            <a:pPr>
              <a:spcBef>
                <a:spcPct val="50000"/>
              </a:spcBef>
            </a:pPr>
            <a:endParaRPr lang="hu-HU" sz="2800" b="1" i="1" dirty="0">
              <a:solidFill>
                <a:srgbClr val="FFFF00"/>
              </a:solidFill>
              <a:effectLst>
                <a:outerShdw blurRad="38100" dist="38100" dir="2700000" algn="tl">
                  <a:srgbClr val="FFFFFF"/>
                </a:outerShdw>
              </a:effectLst>
              <a:latin typeface="Times New Roman" pitchFamily="18" charset="0"/>
            </a:endParaRPr>
          </a:p>
          <a:p>
            <a:pPr>
              <a:spcBef>
                <a:spcPct val="50000"/>
              </a:spcBef>
            </a:pPr>
            <a:r>
              <a:rPr lang="hu-HU" sz="2800" b="1" i="1" dirty="0">
                <a:solidFill>
                  <a:schemeClr val="accent5">
                    <a:lumMod val="75000"/>
                  </a:schemeClr>
                </a:solidFill>
                <a:latin typeface="Times New Roman" pitchFamily="18" charset="0"/>
              </a:rPr>
              <a:t>PRERESORPTÍV:</a:t>
            </a:r>
          </a:p>
          <a:p>
            <a:pPr>
              <a:spcBef>
                <a:spcPct val="50000"/>
              </a:spcBef>
              <a:buFontTx/>
              <a:buChar char="•"/>
            </a:pPr>
            <a:r>
              <a:rPr lang="hu-HU" sz="2800" b="1" i="1" dirty="0">
                <a:solidFill>
                  <a:srgbClr val="FFFF00"/>
                </a:solidFill>
                <a:latin typeface="Times New Roman" pitchFamily="18" charset="0"/>
              </a:rPr>
              <a:t> </a:t>
            </a:r>
            <a:r>
              <a:rPr lang="hu-HU" sz="2800" b="1" i="1" dirty="0">
                <a:solidFill>
                  <a:schemeClr val="accent5">
                    <a:lumMod val="50000"/>
                  </a:schemeClr>
                </a:solidFill>
                <a:latin typeface="Times New Roman" pitchFamily="18" charset="0"/>
              </a:rPr>
              <a:t>lokális hatás: mennyiség, minőség, gyakoriság</a:t>
            </a:r>
            <a:r>
              <a:rPr lang="hu-HU" sz="2800" b="1" i="1" dirty="0">
                <a:solidFill>
                  <a:srgbClr val="FFFF00"/>
                </a:solidFill>
                <a:latin typeface="Times New Roman" pitchFamily="18" charset="0"/>
              </a:rPr>
              <a:t>.</a:t>
            </a:r>
          </a:p>
        </p:txBody>
      </p:sp>
      <p:sp>
        <p:nvSpPr>
          <p:cNvPr id="159749" name="Text Box 5"/>
          <p:cNvSpPr txBox="1">
            <a:spLocks noChangeArrowheads="1"/>
          </p:cNvSpPr>
          <p:nvPr/>
        </p:nvSpPr>
        <p:spPr bwMode="auto">
          <a:xfrm>
            <a:off x="1979613" y="4221163"/>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hu-HU" sz="2400" b="1" i="1" dirty="0">
                <a:solidFill>
                  <a:schemeClr val="accent4">
                    <a:lumMod val="50000"/>
                  </a:schemeClr>
                </a:solidFill>
                <a:latin typeface="Times New Roman" pitchFamily="18" charset="0"/>
              </a:rPr>
              <a:t>DISZPOZÍCIÓS PROFILAXIS</a:t>
            </a:r>
          </a:p>
        </p:txBody>
      </p:sp>
      <p:sp>
        <p:nvSpPr>
          <p:cNvPr id="12294" name="Text Box 6"/>
          <p:cNvSpPr txBox="1">
            <a:spLocks noChangeArrowheads="1"/>
          </p:cNvSpPr>
          <p:nvPr/>
        </p:nvSpPr>
        <p:spPr bwMode="auto">
          <a:xfrm>
            <a:off x="1908175" y="616585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hu-HU" sz="2400" b="1" i="1" dirty="0">
                <a:solidFill>
                  <a:schemeClr val="accent4">
                    <a:lumMod val="50000"/>
                  </a:schemeClr>
                </a:solidFill>
                <a:latin typeface="Times New Roman" pitchFamily="18" charset="0"/>
              </a:rPr>
              <a:t>EXPOZÍCIÓS PROFILAXIS</a:t>
            </a:r>
            <a:endParaRPr lang="de-DE" b="1" i="1" dirty="0">
              <a:solidFill>
                <a:schemeClr val="accent4">
                  <a:lumMod val="50000"/>
                </a:schemeClr>
              </a:solidFill>
            </a:endParaRPr>
          </a:p>
        </p:txBody>
      </p:sp>
      <p:pic>
        <p:nvPicPr>
          <p:cNvPr id="159751" name="Picture 7" descr="bz17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788" y="3848100"/>
            <a:ext cx="2519362"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9747"/>
                                        </p:tgtEl>
                                        <p:attrNameLst>
                                          <p:attrName>style.visibility</p:attrName>
                                        </p:attrNameLst>
                                      </p:cBhvr>
                                      <p:to>
                                        <p:strVal val="visible"/>
                                      </p:to>
                                    </p:set>
                                    <p:animEffect transition="in" filter="blinds(horizontal)">
                                      <p:cBhvr>
                                        <p:cTn id="7" dur="500"/>
                                        <p:tgtEl>
                                          <p:spTgt spid="159747"/>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59746"/>
                                        </p:tgtEl>
                                        <p:attrNameLst>
                                          <p:attrName>style.visibility</p:attrName>
                                        </p:attrNameLst>
                                      </p:cBhvr>
                                      <p:to>
                                        <p:strVal val="visible"/>
                                      </p:to>
                                    </p:set>
                                    <p:anim calcmode="lin" valueType="num">
                                      <p:cBhvr additive="base">
                                        <p:cTn id="11" dur="500" fill="hold"/>
                                        <p:tgtEl>
                                          <p:spTgt spid="159746"/>
                                        </p:tgtEl>
                                        <p:attrNameLst>
                                          <p:attrName>ppt_x</p:attrName>
                                        </p:attrNameLst>
                                      </p:cBhvr>
                                      <p:tavLst>
                                        <p:tav tm="0">
                                          <p:val>
                                            <p:strVal val="0-#ppt_w/2"/>
                                          </p:val>
                                        </p:tav>
                                        <p:tav tm="100000">
                                          <p:val>
                                            <p:strVal val="#ppt_x"/>
                                          </p:val>
                                        </p:tav>
                                      </p:tavLst>
                                    </p:anim>
                                    <p:anim calcmode="lin" valueType="num">
                                      <p:cBhvr additive="base">
                                        <p:cTn id="12" dur="500" fill="hold"/>
                                        <p:tgtEl>
                                          <p:spTgt spid="159746"/>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59748">
                                            <p:txEl>
                                              <p:pRg st="0" end="0"/>
                                            </p:txEl>
                                          </p:spTgt>
                                        </p:tgtEl>
                                        <p:attrNameLst>
                                          <p:attrName>style.visibility</p:attrName>
                                        </p:attrNameLst>
                                      </p:cBhvr>
                                      <p:to>
                                        <p:strVal val="visible"/>
                                      </p:to>
                                    </p:set>
                                    <p:anim calcmode="lin" valueType="num">
                                      <p:cBhvr additive="base">
                                        <p:cTn id="16" dur="500" fill="hold"/>
                                        <p:tgtEl>
                                          <p:spTgt spid="159748">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59748">
                                            <p:txEl>
                                              <p:pRg st="0" end="0"/>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159748">
                                            <p:txEl>
                                              <p:pRg st="1" end="1"/>
                                            </p:txEl>
                                          </p:spTgt>
                                        </p:tgtEl>
                                        <p:attrNameLst>
                                          <p:attrName>style.visibility</p:attrName>
                                        </p:attrNameLst>
                                      </p:cBhvr>
                                      <p:to>
                                        <p:strVal val="visible"/>
                                      </p:to>
                                    </p:set>
                                    <p:anim calcmode="lin" valueType="num">
                                      <p:cBhvr additive="base">
                                        <p:cTn id="21" dur="500" fill="hold"/>
                                        <p:tgtEl>
                                          <p:spTgt spid="159748">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59748">
                                            <p:txEl>
                                              <p:pRg st="1" end="1"/>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159748">
                                            <p:txEl>
                                              <p:pRg st="2" end="2"/>
                                            </p:txEl>
                                          </p:spTgt>
                                        </p:tgtEl>
                                        <p:attrNameLst>
                                          <p:attrName>style.visibility</p:attrName>
                                        </p:attrNameLst>
                                      </p:cBhvr>
                                      <p:to>
                                        <p:strVal val="visible"/>
                                      </p:to>
                                    </p:set>
                                    <p:anim calcmode="lin" valueType="num">
                                      <p:cBhvr additive="base">
                                        <p:cTn id="26" dur="500" fill="hold"/>
                                        <p:tgtEl>
                                          <p:spTgt spid="159748">
                                            <p:txEl>
                                              <p:pRg st="2" end="2"/>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159748">
                                            <p:txEl>
                                              <p:pRg st="2" end="2"/>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159748">
                                            <p:txEl>
                                              <p:pRg st="3" end="3"/>
                                            </p:txEl>
                                          </p:spTgt>
                                        </p:tgtEl>
                                        <p:attrNameLst>
                                          <p:attrName>style.visibility</p:attrName>
                                        </p:attrNameLst>
                                      </p:cBhvr>
                                      <p:to>
                                        <p:strVal val="visible"/>
                                      </p:to>
                                    </p:set>
                                    <p:anim calcmode="lin" valueType="num">
                                      <p:cBhvr additive="base">
                                        <p:cTn id="31" dur="500" fill="hold"/>
                                        <p:tgtEl>
                                          <p:spTgt spid="159748">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59748">
                                            <p:txEl>
                                              <p:pRg st="3" end="3"/>
                                            </p:txEl>
                                          </p:spTgt>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3000"/>
                            </p:stCondLst>
                            <p:childTnLst>
                              <p:par>
                                <p:cTn id="34" presetID="2" presetClass="entr" presetSubtype="8" fill="hold" grpId="0" nodeType="afterEffect">
                                  <p:stCondLst>
                                    <p:cond delay="0"/>
                                  </p:stCondLst>
                                  <p:childTnLst>
                                    <p:set>
                                      <p:cBhvr>
                                        <p:cTn id="35" dur="1" fill="hold">
                                          <p:stCondLst>
                                            <p:cond delay="0"/>
                                          </p:stCondLst>
                                        </p:cTn>
                                        <p:tgtEl>
                                          <p:spTgt spid="159748">
                                            <p:txEl>
                                              <p:pRg st="5" end="5"/>
                                            </p:txEl>
                                          </p:spTgt>
                                        </p:tgtEl>
                                        <p:attrNameLst>
                                          <p:attrName>style.visibility</p:attrName>
                                        </p:attrNameLst>
                                      </p:cBhvr>
                                      <p:to>
                                        <p:strVal val="visible"/>
                                      </p:to>
                                    </p:set>
                                    <p:anim calcmode="lin" valueType="num">
                                      <p:cBhvr additive="base">
                                        <p:cTn id="36" dur="500" fill="hold"/>
                                        <p:tgtEl>
                                          <p:spTgt spid="159748">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59748">
                                            <p:txEl>
                                              <p:pRg st="5" end="5"/>
                                            </p:txEl>
                                          </p:spTgt>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3500"/>
                            </p:stCondLst>
                            <p:childTnLst>
                              <p:par>
                                <p:cTn id="39" presetID="2" presetClass="entr" presetSubtype="8" fill="hold" grpId="0" nodeType="afterEffect">
                                  <p:stCondLst>
                                    <p:cond delay="0"/>
                                  </p:stCondLst>
                                  <p:childTnLst>
                                    <p:set>
                                      <p:cBhvr>
                                        <p:cTn id="40" dur="1" fill="hold">
                                          <p:stCondLst>
                                            <p:cond delay="0"/>
                                          </p:stCondLst>
                                        </p:cTn>
                                        <p:tgtEl>
                                          <p:spTgt spid="159748">
                                            <p:txEl>
                                              <p:pRg st="6" end="6"/>
                                            </p:txEl>
                                          </p:spTgt>
                                        </p:tgtEl>
                                        <p:attrNameLst>
                                          <p:attrName>style.visibility</p:attrName>
                                        </p:attrNameLst>
                                      </p:cBhvr>
                                      <p:to>
                                        <p:strVal val="visible"/>
                                      </p:to>
                                    </p:set>
                                    <p:anim calcmode="lin" valueType="num">
                                      <p:cBhvr additive="base">
                                        <p:cTn id="41" dur="500" fill="hold"/>
                                        <p:tgtEl>
                                          <p:spTgt spid="159748">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59748">
                                            <p:txEl>
                                              <p:pRg st="6" end="6"/>
                                            </p:txEl>
                                          </p:spTgt>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4000"/>
                            </p:stCondLst>
                            <p:childTnLst>
                              <p:par>
                                <p:cTn id="44" presetID="2" presetClass="entr" presetSubtype="8" fill="hold" grpId="0" nodeType="afterEffect">
                                  <p:stCondLst>
                                    <p:cond delay="1000"/>
                                  </p:stCondLst>
                                  <p:childTnLst>
                                    <p:set>
                                      <p:cBhvr>
                                        <p:cTn id="45" dur="1" fill="hold">
                                          <p:stCondLst>
                                            <p:cond delay="0"/>
                                          </p:stCondLst>
                                        </p:cTn>
                                        <p:tgtEl>
                                          <p:spTgt spid="159749"/>
                                        </p:tgtEl>
                                        <p:attrNameLst>
                                          <p:attrName>style.visibility</p:attrName>
                                        </p:attrNameLst>
                                      </p:cBhvr>
                                      <p:to>
                                        <p:strVal val="visible"/>
                                      </p:to>
                                    </p:set>
                                    <p:anim calcmode="lin" valueType="num">
                                      <p:cBhvr additive="base">
                                        <p:cTn id="46" dur="500" fill="hold"/>
                                        <p:tgtEl>
                                          <p:spTgt spid="159749"/>
                                        </p:tgtEl>
                                        <p:attrNameLst>
                                          <p:attrName>ppt_x</p:attrName>
                                        </p:attrNameLst>
                                      </p:cBhvr>
                                      <p:tavLst>
                                        <p:tav tm="0">
                                          <p:val>
                                            <p:strVal val="0-#ppt_w/2"/>
                                          </p:val>
                                        </p:tav>
                                        <p:tav tm="100000">
                                          <p:val>
                                            <p:strVal val="#ppt_x"/>
                                          </p:val>
                                        </p:tav>
                                      </p:tavLst>
                                    </p:anim>
                                    <p:anim calcmode="lin" valueType="num">
                                      <p:cBhvr additive="base">
                                        <p:cTn id="47" dur="500" fill="hold"/>
                                        <p:tgtEl>
                                          <p:spTgt spid="159749"/>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1000"/>
                                  </p:stCondLst>
                                  <p:childTnLst>
                                    <p:set>
                                      <p:cBhvr>
                                        <p:cTn id="49" dur="1" fill="hold">
                                          <p:stCondLst>
                                            <p:cond delay="0"/>
                                          </p:stCondLst>
                                        </p:cTn>
                                        <p:tgtEl>
                                          <p:spTgt spid="159751"/>
                                        </p:tgtEl>
                                        <p:attrNameLst>
                                          <p:attrName>style.visibility</p:attrName>
                                        </p:attrNameLst>
                                      </p:cBhvr>
                                      <p:to>
                                        <p:strVal val="visible"/>
                                      </p:to>
                                    </p:set>
                                    <p:anim calcmode="lin" valueType="num">
                                      <p:cBhvr additive="base">
                                        <p:cTn id="50" dur="500" fill="hold"/>
                                        <p:tgtEl>
                                          <p:spTgt spid="159751"/>
                                        </p:tgtEl>
                                        <p:attrNameLst>
                                          <p:attrName>ppt_x</p:attrName>
                                        </p:attrNameLst>
                                      </p:cBhvr>
                                      <p:tavLst>
                                        <p:tav tm="0">
                                          <p:val>
                                            <p:strVal val="1+#ppt_w/2"/>
                                          </p:val>
                                        </p:tav>
                                        <p:tav tm="100000">
                                          <p:val>
                                            <p:strVal val="#ppt_x"/>
                                          </p:val>
                                        </p:tav>
                                      </p:tavLst>
                                    </p:anim>
                                    <p:anim calcmode="lin" valueType="num">
                                      <p:cBhvr additive="base">
                                        <p:cTn id="51" dur="500" fill="hold"/>
                                        <p:tgtEl>
                                          <p:spTgt spid="159751"/>
                                        </p:tgtEl>
                                        <p:attrNameLst>
                                          <p:attrName>ppt_y</p:attrName>
                                        </p:attrNameLst>
                                      </p:cBhvr>
                                      <p:tavLst>
                                        <p:tav tm="0">
                                          <p:val>
                                            <p:strVal val="#ppt_y"/>
                                          </p:val>
                                        </p:tav>
                                        <p:tav tm="100000">
                                          <p:val>
                                            <p:strVal val="#ppt_y"/>
                                          </p:val>
                                        </p:tav>
                                      </p:tavLst>
                                    </p:anim>
                                  </p:childTnLst>
                                </p:cTn>
                              </p:par>
                            </p:childTnLst>
                          </p:cTn>
                        </p:par>
                        <p:par>
                          <p:cTn id="52" fill="hold">
                            <p:stCondLst>
                              <p:cond delay="5500"/>
                            </p:stCondLst>
                            <p:childTnLst>
                              <p:par>
                                <p:cTn id="53" presetID="2" presetClass="entr" presetSubtype="8" fill="hold" grpId="0" nodeType="afterEffect">
                                  <p:stCondLst>
                                    <p:cond delay="0"/>
                                  </p:stCondLst>
                                  <p:childTnLst>
                                    <p:set>
                                      <p:cBhvr>
                                        <p:cTn id="54" dur="1" fill="hold">
                                          <p:stCondLst>
                                            <p:cond delay="0"/>
                                          </p:stCondLst>
                                        </p:cTn>
                                        <p:tgtEl>
                                          <p:spTgt spid="12294"/>
                                        </p:tgtEl>
                                        <p:attrNameLst>
                                          <p:attrName>style.visibility</p:attrName>
                                        </p:attrNameLst>
                                      </p:cBhvr>
                                      <p:to>
                                        <p:strVal val="visible"/>
                                      </p:to>
                                    </p:set>
                                    <p:anim calcmode="lin" valueType="num">
                                      <p:cBhvr additive="base">
                                        <p:cTn id="55" dur="500" fill="hold"/>
                                        <p:tgtEl>
                                          <p:spTgt spid="12294"/>
                                        </p:tgtEl>
                                        <p:attrNameLst>
                                          <p:attrName>ppt_x</p:attrName>
                                        </p:attrNameLst>
                                      </p:cBhvr>
                                      <p:tavLst>
                                        <p:tav tm="0">
                                          <p:val>
                                            <p:strVal val="0-#ppt_w/2"/>
                                          </p:val>
                                        </p:tav>
                                        <p:tav tm="100000">
                                          <p:val>
                                            <p:strVal val="#ppt_x"/>
                                          </p:val>
                                        </p:tav>
                                      </p:tavLst>
                                    </p:anim>
                                    <p:anim calcmode="lin" valueType="num">
                                      <p:cBhvr additive="base">
                                        <p:cTn id="56" dur="500" fill="hold"/>
                                        <p:tgtEl>
                                          <p:spTgt spid="122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autoUpdateAnimBg="0"/>
      <p:bldP spid="159748" grpId="0" build="p" autoUpdateAnimBg="0" advAuto="0"/>
      <p:bldP spid="159749" grpId="0" autoUpdateAnimBg="0"/>
      <p:bldP spid="1229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a:xfrm>
            <a:off x="457200" y="260650"/>
            <a:ext cx="7211144" cy="822920"/>
          </a:xfrm>
        </p:spPr>
        <p:txBody>
          <a:bodyPr/>
          <a:lstStyle/>
          <a:p>
            <a:pPr algn="ctr" eaLnBrk="1" fontAlgn="auto" hangingPunct="1">
              <a:spcAft>
                <a:spcPts val="0"/>
              </a:spcAft>
              <a:defRPr/>
            </a:pPr>
            <a:r>
              <a:rPr lang="hu-HU"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CUKORHELYETESÍTŐK</a:t>
            </a:r>
            <a:endParaRPr lang="hu-HU"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Szövegdoboz 6"/>
          <p:cNvSpPr txBox="1"/>
          <p:nvPr/>
        </p:nvSpPr>
        <p:spPr>
          <a:xfrm>
            <a:off x="467544" y="1700808"/>
            <a:ext cx="8064500" cy="4647426"/>
          </a:xfrm>
          <a:prstGeom prst="rect">
            <a:avLst/>
          </a:prstGeom>
          <a:noFill/>
        </p:spPr>
        <p:txBody>
          <a:bodyPr>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Arial" pitchFamily="34" charset="0"/>
              <a:buChar char="•"/>
            </a:pPr>
            <a:r>
              <a:rPr lang="hu-HU" sz="2400" dirty="0">
                <a:solidFill>
                  <a:srgbClr val="FFFF00"/>
                </a:solidFill>
                <a:latin typeface="Constantia" pitchFamily="18" charset="0"/>
              </a:rPr>
              <a:t> </a:t>
            </a:r>
            <a:r>
              <a:rPr lang="hu-HU" sz="3200" dirty="0">
                <a:solidFill>
                  <a:srgbClr val="FFFF00"/>
                </a:solidFill>
                <a:latin typeface="Constantia" pitchFamily="18" charset="0"/>
              </a:rPr>
              <a:t> </a:t>
            </a:r>
            <a:r>
              <a:rPr lang="hu-HU" sz="3200" dirty="0" smtClean="0">
                <a:solidFill>
                  <a:srgbClr val="002060"/>
                </a:solidFill>
                <a:latin typeface="Times New Roman" pitchFamily="18" charset="0"/>
                <a:cs typeface="Times New Roman" pitchFamily="18" charset="0"/>
              </a:rPr>
              <a:t>CUKORPÓTLÓK </a:t>
            </a:r>
            <a:r>
              <a:rPr lang="hu-HU" sz="3200" b="1" dirty="0" smtClean="0">
                <a:solidFill>
                  <a:srgbClr val="002060"/>
                </a:solidFill>
                <a:latin typeface="Times New Roman" pitchFamily="18" charset="0"/>
                <a:cs typeface="Times New Roman" pitchFamily="18" charset="0"/>
              </a:rPr>
              <a:t>- </a:t>
            </a:r>
            <a:r>
              <a:rPr lang="hu-HU" sz="3200" dirty="0" smtClean="0">
                <a:solidFill>
                  <a:srgbClr val="002060"/>
                </a:solidFill>
                <a:latin typeface="Times New Roman" pitchFamily="18" charset="0"/>
                <a:cs typeface="Times New Roman" pitchFamily="18" charset="0"/>
              </a:rPr>
              <a:t>cukoralkohol</a:t>
            </a:r>
            <a:r>
              <a:rPr lang="hu-HU" sz="3200" b="1" dirty="0" smtClean="0">
                <a:solidFill>
                  <a:srgbClr val="002060"/>
                </a:solidFill>
                <a:latin typeface="Times New Roman" pitchFamily="18" charset="0"/>
                <a:cs typeface="Times New Roman" pitchFamily="18" charset="0"/>
              </a:rPr>
              <a:t> </a:t>
            </a:r>
            <a:r>
              <a:rPr lang="hu-HU" sz="3200" b="1" dirty="0">
                <a:solidFill>
                  <a:srgbClr val="002060"/>
                </a:solidFill>
                <a:latin typeface="Times New Roman" pitchFamily="18" charset="0"/>
                <a:cs typeface="Times New Roman" pitchFamily="18" charset="0"/>
              </a:rPr>
              <a:t>– </a:t>
            </a:r>
          </a:p>
          <a:p>
            <a:pPr lvl="1" eaLnBrk="1" hangingPunct="1">
              <a:buFont typeface="Wingdings" pitchFamily="2" charset="2"/>
              <a:buChar char="q"/>
            </a:pPr>
            <a:r>
              <a:rPr lang="hu-HU" sz="2400" b="1" dirty="0">
                <a:solidFill>
                  <a:srgbClr val="002060"/>
                </a:solidFill>
                <a:latin typeface="Times New Roman" pitchFamily="18" charset="0"/>
                <a:cs typeface="Times New Roman" pitchFamily="18" charset="0"/>
              </a:rPr>
              <a:t> </a:t>
            </a:r>
            <a:r>
              <a:rPr lang="hu-HU" sz="2400" b="1" dirty="0" err="1">
                <a:solidFill>
                  <a:srgbClr val="002060"/>
                </a:solidFill>
                <a:latin typeface="Times New Roman" pitchFamily="18" charset="0"/>
                <a:cs typeface="Times New Roman" pitchFamily="18" charset="0"/>
              </a:rPr>
              <a:t>xilitol</a:t>
            </a:r>
            <a:r>
              <a:rPr lang="hu-HU" sz="2400" b="1" dirty="0">
                <a:solidFill>
                  <a:srgbClr val="002060"/>
                </a:solidFill>
                <a:latin typeface="Times New Roman" pitchFamily="18" charset="0"/>
                <a:cs typeface="Times New Roman" pitchFamily="18" charset="0"/>
              </a:rPr>
              <a:t>, </a:t>
            </a:r>
            <a:r>
              <a:rPr lang="hu-HU" sz="2400" b="1" dirty="0" err="1">
                <a:solidFill>
                  <a:srgbClr val="002060"/>
                </a:solidFill>
                <a:latin typeface="Times New Roman" pitchFamily="18" charset="0"/>
                <a:cs typeface="Times New Roman" pitchFamily="18" charset="0"/>
              </a:rPr>
              <a:t>szorbitol</a:t>
            </a:r>
            <a:r>
              <a:rPr lang="hu-HU" sz="2400" b="1" dirty="0">
                <a:solidFill>
                  <a:srgbClr val="002060"/>
                </a:solidFill>
                <a:latin typeface="Times New Roman" pitchFamily="18" charset="0"/>
                <a:cs typeface="Times New Roman" pitchFamily="18" charset="0"/>
              </a:rPr>
              <a:t>, </a:t>
            </a:r>
            <a:r>
              <a:rPr lang="hu-HU" sz="2400" b="1" dirty="0" err="1">
                <a:solidFill>
                  <a:srgbClr val="002060"/>
                </a:solidFill>
                <a:latin typeface="Times New Roman" pitchFamily="18" charset="0"/>
                <a:cs typeface="Times New Roman" pitchFamily="18" charset="0"/>
              </a:rPr>
              <a:t>mannitol</a:t>
            </a:r>
            <a:r>
              <a:rPr lang="hu-HU" sz="2400" b="1" dirty="0">
                <a:solidFill>
                  <a:srgbClr val="002060"/>
                </a:solidFill>
                <a:latin typeface="Times New Roman" pitchFamily="18" charset="0"/>
                <a:cs typeface="Times New Roman" pitchFamily="18" charset="0"/>
              </a:rPr>
              <a:t>, </a:t>
            </a:r>
            <a:r>
              <a:rPr lang="hu-HU" sz="2400" b="1" dirty="0" err="1">
                <a:solidFill>
                  <a:srgbClr val="002060"/>
                </a:solidFill>
                <a:latin typeface="Times New Roman" pitchFamily="18" charset="0"/>
                <a:cs typeface="Times New Roman" pitchFamily="18" charset="0"/>
              </a:rPr>
              <a:t>maltitol</a:t>
            </a:r>
            <a:r>
              <a:rPr lang="hu-HU" sz="2400" b="1" dirty="0">
                <a:solidFill>
                  <a:srgbClr val="002060"/>
                </a:solidFill>
                <a:latin typeface="Times New Roman" pitchFamily="18" charset="0"/>
                <a:cs typeface="Times New Roman" pitchFamily="18" charset="0"/>
              </a:rPr>
              <a:t>, </a:t>
            </a:r>
            <a:r>
              <a:rPr lang="hu-HU" sz="2400" b="1" dirty="0" err="1">
                <a:solidFill>
                  <a:srgbClr val="002060"/>
                </a:solidFill>
                <a:latin typeface="Times New Roman" pitchFamily="18" charset="0"/>
                <a:cs typeface="Times New Roman" pitchFamily="18" charset="0"/>
              </a:rPr>
              <a:t>laktitol</a:t>
            </a:r>
            <a:r>
              <a:rPr lang="hu-HU" sz="2400" b="1" dirty="0">
                <a:solidFill>
                  <a:srgbClr val="002060"/>
                </a:solidFill>
                <a:latin typeface="Times New Roman" pitchFamily="18" charset="0"/>
                <a:cs typeface="Times New Roman" pitchFamily="18" charset="0"/>
              </a:rPr>
              <a:t>, </a:t>
            </a:r>
            <a:r>
              <a:rPr lang="hu-HU" sz="2400" b="1" dirty="0" err="1">
                <a:solidFill>
                  <a:srgbClr val="002060"/>
                </a:solidFill>
                <a:latin typeface="Times New Roman" pitchFamily="18" charset="0"/>
                <a:cs typeface="Times New Roman" pitchFamily="18" charset="0"/>
              </a:rPr>
              <a:t>erithritol</a:t>
            </a:r>
            <a:r>
              <a:rPr lang="hu-HU" sz="2400" b="1" dirty="0">
                <a:solidFill>
                  <a:srgbClr val="002060"/>
                </a:solidFill>
                <a:latin typeface="Times New Roman" pitchFamily="18" charset="0"/>
                <a:cs typeface="Times New Roman" pitchFamily="18" charset="0"/>
              </a:rPr>
              <a:t>  -  </a:t>
            </a:r>
            <a:r>
              <a:rPr lang="hu-HU" sz="2400" b="1" dirty="0" err="1">
                <a:solidFill>
                  <a:srgbClr val="002060"/>
                </a:solidFill>
                <a:latin typeface="Times New Roman" pitchFamily="18" charset="0"/>
                <a:cs typeface="Times New Roman" pitchFamily="18" charset="0"/>
              </a:rPr>
              <a:t>kárieszprotektív</a:t>
            </a:r>
            <a:r>
              <a:rPr lang="hu-HU" sz="2400" b="1" dirty="0">
                <a:solidFill>
                  <a:srgbClr val="002060"/>
                </a:solidFill>
                <a:latin typeface="Times New Roman" pitchFamily="18" charset="0"/>
                <a:cs typeface="Times New Roman" pitchFamily="18" charset="0"/>
              </a:rPr>
              <a:t> hatás</a:t>
            </a:r>
          </a:p>
          <a:p>
            <a:pPr lvl="2" eaLnBrk="1" hangingPunct="1">
              <a:buFont typeface="Wingdings" pitchFamily="2" charset="2"/>
              <a:buChar char="ê"/>
            </a:pPr>
            <a:r>
              <a:rPr lang="hu-HU" sz="2400" b="1" dirty="0">
                <a:solidFill>
                  <a:srgbClr val="002060"/>
                </a:solidFill>
                <a:latin typeface="Times New Roman" pitchFamily="18" charset="0"/>
                <a:cs typeface="Times New Roman" pitchFamily="18" charset="0"/>
                <a:sym typeface="Wingdings" pitchFamily="2" charset="2"/>
              </a:rPr>
              <a:t>- </a:t>
            </a:r>
            <a:r>
              <a:rPr lang="hu-HU" sz="2400" b="1" dirty="0" err="1">
                <a:solidFill>
                  <a:srgbClr val="002060"/>
                </a:solidFill>
                <a:latin typeface="Times New Roman" pitchFamily="18" charset="0"/>
                <a:cs typeface="Times New Roman" pitchFamily="18" charset="0"/>
                <a:sym typeface="Wingdings" pitchFamily="2" charset="2"/>
              </a:rPr>
              <a:t>plakk</a:t>
            </a:r>
            <a:r>
              <a:rPr lang="hu-HU" sz="2400" b="1" dirty="0">
                <a:solidFill>
                  <a:srgbClr val="002060"/>
                </a:solidFill>
                <a:latin typeface="Times New Roman" pitchFamily="18" charset="0"/>
                <a:cs typeface="Times New Roman" pitchFamily="18" charset="0"/>
                <a:sym typeface="Wingdings" pitchFamily="2" charset="2"/>
              </a:rPr>
              <a:t> mennyisége és a </a:t>
            </a:r>
            <a:r>
              <a:rPr lang="hu-HU" sz="2400" b="1" dirty="0" err="1">
                <a:solidFill>
                  <a:srgbClr val="002060"/>
                </a:solidFill>
                <a:latin typeface="Times New Roman" pitchFamily="18" charset="0"/>
                <a:cs typeface="Times New Roman" pitchFamily="18" charset="0"/>
                <a:sym typeface="Wingdings" pitchFamily="2" charset="2"/>
              </a:rPr>
              <a:t>plakk</a:t>
            </a:r>
            <a:r>
              <a:rPr lang="hu-HU" sz="2400" b="1" dirty="0">
                <a:solidFill>
                  <a:srgbClr val="002060"/>
                </a:solidFill>
                <a:latin typeface="Times New Roman" pitchFamily="18" charset="0"/>
                <a:cs typeface="Times New Roman" pitchFamily="18" charset="0"/>
                <a:sym typeface="Wingdings" pitchFamily="2" charset="2"/>
              </a:rPr>
              <a:t> index</a:t>
            </a:r>
          </a:p>
          <a:p>
            <a:pPr lvl="2" eaLnBrk="1" hangingPunct="1">
              <a:buFont typeface="Wingdings" pitchFamily="2" charset="2"/>
              <a:buChar char="ê"/>
            </a:pPr>
            <a:r>
              <a:rPr lang="hu-HU" sz="2400" b="1" dirty="0">
                <a:solidFill>
                  <a:srgbClr val="002060"/>
                </a:solidFill>
                <a:latin typeface="Times New Roman" pitchFamily="18" charset="0"/>
                <a:cs typeface="Times New Roman" pitchFamily="18" charset="0"/>
                <a:sym typeface="Wingdings" pitchFamily="2" charset="2"/>
              </a:rPr>
              <a:t> - S. </a:t>
            </a:r>
            <a:r>
              <a:rPr lang="hu-HU" sz="2400" b="1" dirty="0" err="1">
                <a:solidFill>
                  <a:srgbClr val="002060"/>
                </a:solidFill>
                <a:latin typeface="Times New Roman" pitchFamily="18" charset="0"/>
                <a:cs typeface="Times New Roman" pitchFamily="18" charset="0"/>
                <a:sym typeface="Wingdings" pitchFamily="2" charset="2"/>
              </a:rPr>
              <a:t>mutans</a:t>
            </a:r>
            <a:r>
              <a:rPr lang="hu-HU" sz="2400" b="1" dirty="0">
                <a:solidFill>
                  <a:srgbClr val="002060"/>
                </a:solidFill>
                <a:latin typeface="Times New Roman" pitchFamily="18" charset="0"/>
                <a:cs typeface="Times New Roman" pitchFamily="18" charset="0"/>
                <a:sym typeface="Wingdings" pitchFamily="2" charset="2"/>
              </a:rPr>
              <a:t>: </a:t>
            </a:r>
            <a:r>
              <a:rPr lang="hu-HU" sz="2400" b="1" dirty="0" err="1">
                <a:solidFill>
                  <a:srgbClr val="002060"/>
                </a:solidFill>
                <a:latin typeface="Times New Roman" pitchFamily="18" charset="0"/>
                <a:cs typeface="Times New Roman" pitchFamily="18" charset="0"/>
                <a:sym typeface="Wingdings" pitchFamily="2" charset="2"/>
              </a:rPr>
              <a:t>plakk</a:t>
            </a:r>
            <a:r>
              <a:rPr lang="hu-HU" sz="2400" b="1" dirty="0">
                <a:solidFill>
                  <a:srgbClr val="002060"/>
                </a:solidFill>
                <a:latin typeface="Times New Roman" pitchFamily="18" charset="0"/>
                <a:cs typeface="Times New Roman" pitchFamily="18" charset="0"/>
                <a:sym typeface="Wingdings" pitchFamily="2" charset="2"/>
              </a:rPr>
              <a:t>, nyál</a:t>
            </a:r>
          </a:p>
          <a:p>
            <a:pPr lvl="2" eaLnBrk="1" hangingPunct="1">
              <a:buFont typeface="Wingdings" pitchFamily="2" charset="2"/>
              <a:buChar char="ê"/>
            </a:pPr>
            <a:r>
              <a:rPr lang="hu-HU" sz="2400" b="1" dirty="0">
                <a:solidFill>
                  <a:srgbClr val="002060"/>
                </a:solidFill>
                <a:latin typeface="Times New Roman" pitchFamily="18" charset="0"/>
                <a:cs typeface="Times New Roman" pitchFamily="18" charset="0"/>
                <a:sym typeface="Wingdings" pitchFamily="2" charset="2"/>
              </a:rPr>
              <a:t> - extra-, </a:t>
            </a:r>
            <a:r>
              <a:rPr lang="hu-HU" sz="2400" b="1" dirty="0" err="1">
                <a:solidFill>
                  <a:srgbClr val="002060"/>
                </a:solidFill>
                <a:latin typeface="Times New Roman" pitchFamily="18" charset="0"/>
                <a:cs typeface="Times New Roman" pitchFamily="18" charset="0"/>
                <a:sym typeface="Wingdings" pitchFamily="2" charset="2"/>
              </a:rPr>
              <a:t>intracelluláris</a:t>
            </a:r>
            <a:r>
              <a:rPr lang="hu-HU" sz="2400" b="1" dirty="0">
                <a:solidFill>
                  <a:srgbClr val="002060"/>
                </a:solidFill>
                <a:latin typeface="Times New Roman" pitchFamily="18" charset="0"/>
                <a:cs typeface="Times New Roman" pitchFamily="18" charset="0"/>
                <a:sym typeface="Wingdings" pitchFamily="2" charset="2"/>
              </a:rPr>
              <a:t> </a:t>
            </a:r>
            <a:r>
              <a:rPr lang="hu-HU" sz="2400" b="1" dirty="0" err="1">
                <a:solidFill>
                  <a:srgbClr val="002060"/>
                </a:solidFill>
                <a:latin typeface="Times New Roman" pitchFamily="18" charset="0"/>
                <a:cs typeface="Times New Roman" pitchFamily="18" charset="0"/>
                <a:sym typeface="Wingdings" pitchFamily="2" charset="2"/>
              </a:rPr>
              <a:t>poliszacharid</a:t>
            </a:r>
            <a:r>
              <a:rPr lang="hu-HU" sz="2400" b="1" dirty="0">
                <a:solidFill>
                  <a:srgbClr val="002060"/>
                </a:solidFill>
                <a:latin typeface="Times New Roman" pitchFamily="18" charset="0"/>
                <a:cs typeface="Times New Roman" pitchFamily="18" charset="0"/>
                <a:sym typeface="Wingdings" pitchFamily="2" charset="2"/>
              </a:rPr>
              <a:t> mátrix </a:t>
            </a:r>
            <a:r>
              <a:rPr lang="hu-HU" sz="2400" b="1" dirty="0" smtClean="0">
                <a:solidFill>
                  <a:srgbClr val="002060"/>
                </a:solidFill>
                <a:latin typeface="Times New Roman" pitchFamily="18" charset="0"/>
                <a:cs typeface="Times New Roman" pitchFamily="18" charset="0"/>
                <a:sym typeface="Wingdings" pitchFamily="2" charset="2"/>
              </a:rPr>
              <a:t>termelés</a:t>
            </a:r>
          </a:p>
          <a:p>
            <a:pPr lvl="2" eaLnBrk="1" hangingPunct="1">
              <a:buFont typeface="Wingdings" pitchFamily="2" charset="2"/>
              <a:buChar char="ê"/>
            </a:pPr>
            <a:r>
              <a:rPr lang="hu-HU" sz="2400" b="1" dirty="0" smtClean="0">
                <a:solidFill>
                  <a:srgbClr val="002060"/>
                </a:solidFill>
                <a:latin typeface="Times New Roman" pitchFamily="18" charset="0"/>
                <a:cs typeface="Times New Roman" pitchFamily="18" charset="0"/>
                <a:sym typeface="Wingdings" pitchFamily="2" charset="2"/>
              </a:rPr>
              <a:t> - kevésbé kötődik a S. </a:t>
            </a:r>
            <a:r>
              <a:rPr lang="hu-HU" sz="2400" b="1" dirty="0" err="1" smtClean="0">
                <a:solidFill>
                  <a:srgbClr val="002060"/>
                </a:solidFill>
                <a:latin typeface="Times New Roman" pitchFamily="18" charset="0"/>
                <a:cs typeface="Times New Roman" pitchFamily="18" charset="0"/>
                <a:sym typeface="Wingdings" pitchFamily="2" charset="2"/>
              </a:rPr>
              <a:t>mutans</a:t>
            </a:r>
            <a:r>
              <a:rPr lang="hu-HU" sz="2400" b="1" dirty="0" smtClean="0">
                <a:solidFill>
                  <a:srgbClr val="002060"/>
                </a:solidFill>
                <a:latin typeface="Times New Roman" pitchFamily="18" charset="0"/>
                <a:cs typeface="Times New Roman" pitchFamily="18" charset="0"/>
                <a:sym typeface="Wingdings" pitchFamily="2" charset="2"/>
              </a:rPr>
              <a:t> a szerzett zománc </a:t>
            </a:r>
            <a:r>
              <a:rPr lang="hu-HU" sz="2400" b="1" dirty="0" err="1" smtClean="0">
                <a:solidFill>
                  <a:srgbClr val="002060"/>
                </a:solidFill>
                <a:latin typeface="Times New Roman" pitchFamily="18" charset="0"/>
                <a:cs typeface="Times New Roman" pitchFamily="18" charset="0"/>
                <a:sym typeface="Wingdings" pitchFamily="2" charset="2"/>
              </a:rPr>
              <a:t>pelliculához</a:t>
            </a:r>
            <a:r>
              <a:rPr lang="hu-HU" sz="2400" b="1" dirty="0" smtClean="0">
                <a:solidFill>
                  <a:srgbClr val="002060"/>
                </a:solidFill>
                <a:latin typeface="Times New Roman" pitchFamily="18" charset="0"/>
                <a:cs typeface="Times New Roman" pitchFamily="18" charset="0"/>
                <a:sym typeface="Wingdings" pitchFamily="2" charset="2"/>
              </a:rPr>
              <a:t> (AEP)</a:t>
            </a:r>
          </a:p>
          <a:p>
            <a:pPr lvl="1" eaLnBrk="1" hangingPunct="1"/>
            <a:r>
              <a:rPr lang="hu-HU" sz="2400" b="1" dirty="0" smtClean="0">
                <a:solidFill>
                  <a:srgbClr val="002060"/>
                </a:solidFill>
                <a:latin typeface="Times New Roman" pitchFamily="18" charset="0"/>
                <a:cs typeface="Times New Roman" pitchFamily="18" charset="0"/>
                <a:sym typeface="Wingdings" pitchFamily="2" charset="2"/>
              </a:rPr>
              <a:t>- </a:t>
            </a:r>
            <a:r>
              <a:rPr lang="hu-HU" sz="2400" b="1" dirty="0" err="1" smtClean="0">
                <a:solidFill>
                  <a:srgbClr val="002060"/>
                </a:solidFill>
                <a:latin typeface="Times New Roman" pitchFamily="18" charset="0"/>
                <a:cs typeface="Times New Roman" pitchFamily="18" charset="0"/>
                <a:sym typeface="Wingdings" pitchFamily="2" charset="2"/>
              </a:rPr>
              <a:t>xilitol</a:t>
            </a:r>
            <a:r>
              <a:rPr lang="hu-HU" sz="2400" b="1" dirty="0" smtClean="0">
                <a:solidFill>
                  <a:srgbClr val="002060"/>
                </a:solidFill>
                <a:latin typeface="Times New Roman" pitchFamily="18" charset="0"/>
                <a:cs typeface="Times New Roman" pitchFamily="18" charset="0"/>
                <a:sym typeface="Wingdings" pitchFamily="2" charset="2"/>
              </a:rPr>
              <a:t> </a:t>
            </a:r>
            <a:r>
              <a:rPr lang="hu-HU" sz="2400" b="1" dirty="0">
                <a:solidFill>
                  <a:srgbClr val="002060"/>
                </a:solidFill>
                <a:latin typeface="Times New Roman" pitchFamily="18" charset="0"/>
                <a:cs typeface="Times New Roman" pitchFamily="18" charset="0"/>
                <a:sym typeface="Wingdings" pitchFamily="2" charset="2"/>
              </a:rPr>
              <a:t>(facukor) E967</a:t>
            </a:r>
          </a:p>
          <a:p>
            <a:pPr lvl="2" eaLnBrk="1" hangingPunct="1"/>
            <a:r>
              <a:rPr lang="hu-HU" sz="2400" b="1" dirty="0">
                <a:solidFill>
                  <a:srgbClr val="002060"/>
                </a:solidFill>
                <a:latin typeface="Times New Roman" pitchFamily="18" charset="0"/>
                <a:cs typeface="Times New Roman" pitchFamily="18" charset="0"/>
                <a:sym typeface="Wingdings" pitchFamily="2" charset="2"/>
              </a:rPr>
              <a:t> - S. </a:t>
            </a:r>
            <a:r>
              <a:rPr lang="hu-HU" sz="2400" b="1" dirty="0" err="1">
                <a:solidFill>
                  <a:srgbClr val="002060"/>
                </a:solidFill>
                <a:latin typeface="Times New Roman" pitchFamily="18" charset="0"/>
                <a:cs typeface="Times New Roman" pitchFamily="18" charset="0"/>
                <a:sym typeface="Wingdings" pitchFamily="2" charset="2"/>
              </a:rPr>
              <a:t>mutans</a:t>
            </a:r>
            <a:r>
              <a:rPr lang="hu-HU" sz="2400" b="1" dirty="0">
                <a:solidFill>
                  <a:srgbClr val="002060"/>
                </a:solidFill>
                <a:latin typeface="Times New Roman" pitchFamily="18" charset="0"/>
                <a:cs typeface="Times New Roman" pitchFamily="18" charset="0"/>
                <a:sym typeface="Wingdings" pitchFamily="2" charset="2"/>
              </a:rPr>
              <a:t> vertikális transzmisszió</a:t>
            </a:r>
            <a:endParaRPr lang="hu-HU" sz="2400" b="1" dirty="0">
              <a:solidFill>
                <a:srgbClr val="002060"/>
              </a:solidFill>
              <a:latin typeface="Times New Roman" pitchFamily="18" charset="0"/>
              <a:cs typeface="Times New Roman" pitchFamily="18" charset="0"/>
            </a:endParaRPr>
          </a:p>
          <a:p>
            <a:pPr lvl="1" eaLnBrk="1" hangingPunct="1">
              <a:buFont typeface="Wingdings" pitchFamily="2" charset="2"/>
              <a:buChar char="ü"/>
            </a:pPr>
            <a:endParaRPr lang="hu-HU" sz="2400" b="1" dirty="0">
              <a:solidFill>
                <a:srgbClr val="FFFF00"/>
              </a:solidFill>
              <a:effectLst>
                <a:outerShdw blurRad="38100" dist="38100" dir="2700000" algn="tl">
                  <a:srgbClr val="FFFFFF"/>
                </a:outerShdw>
              </a:effectLst>
              <a:latin typeface="Constantia" pitchFamily="18" charset="0"/>
            </a:endParaRPr>
          </a:p>
        </p:txBody>
      </p:sp>
      <p:pic>
        <p:nvPicPr>
          <p:cNvPr id="38918" name="Picture 13" descr="RTEmagicC_happytooth_drawing2_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6296" y="5301208"/>
            <a:ext cx="151288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églalap 7"/>
          <p:cNvSpPr/>
          <p:nvPr/>
        </p:nvSpPr>
        <p:spPr>
          <a:xfrm>
            <a:off x="467544" y="6491287"/>
            <a:ext cx="6858000" cy="366713"/>
          </a:xfrm>
          <a:prstGeom prst="rect">
            <a:avLst/>
          </a:prstGeom>
        </p:spPr>
        <p:txBody>
          <a:bodyPr>
            <a:spAutoFit/>
          </a:bodyPr>
          <a:lstStyle/>
          <a:p>
            <a:pPr eaLnBrk="0" hangingPunct="0">
              <a:spcBef>
                <a:spcPct val="50000"/>
              </a:spcBef>
            </a:pPr>
            <a:r>
              <a:rPr lang="en-US" b="1" dirty="0">
                <a:solidFill>
                  <a:srgbClr val="002060"/>
                </a:solidFill>
                <a:latin typeface="Times New Roman" pitchFamily="18" charset="0"/>
              </a:rPr>
              <a:t>&gt;</a:t>
            </a:r>
            <a:r>
              <a:rPr lang="hu-HU" b="1" dirty="0">
                <a:solidFill>
                  <a:srgbClr val="002060"/>
                </a:solidFill>
                <a:latin typeface="Times New Roman" pitchFamily="18" charset="0"/>
              </a:rPr>
              <a:t> 10% : </a:t>
            </a:r>
            <a:r>
              <a:rPr lang="hu-HU" b="1" i="1" dirty="0">
                <a:solidFill>
                  <a:srgbClr val="FF0000"/>
                </a:solidFill>
                <a:latin typeface="Times New Roman" pitchFamily="18" charset="0"/>
              </a:rPr>
              <a:t>„túlzott mennyiségű fogyasztása hashajtó hatású”</a:t>
            </a:r>
            <a:endParaRPr lang="en-US" b="1" i="1" dirty="0">
              <a:solidFill>
                <a:srgbClr val="FF0000"/>
              </a:solidFill>
              <a:latin typeface="Times New Roman" pitchFamily="18" charset="0"/>
            </a:endParaRPr>
          </a:p>
        </p:txBody>
      </p:sp>
      <p:sp>
        <p:nvSpPr>
          <p:cNvPr id="9" name="Text Box 4"/>
          <p:cNvSpPr txBox="1">
            <a:spLocks noChangeArrowheads="1"/>
          </p:cNvSpPr>
          <p:nvPr/>
        </p:nvSpPr>
        <p:spPr bwMode="auto">
          <a:xfrm>
            <a:off x="4139952" y="1124744"/>
            <a:ext cx="4648200" cy="457200"/>
          </a:xfrm>
          <a:prstGeom prst="rect">
            <a:avLst/>
          </a:prstGeom>
          <a:noFill/>
          <a:ln w="9525">
            <a:noFill/>
            <a:miter lim="800000"/>
            <a:headEnd/>
            <a:tailEnd/>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hu-HU" sz="2400" b="1" i="1" dirty="0">
                <a:solidFill>
                  <a:schemeClr val="accent5">
                    <a:lumMod val="75000"/>
                  </a:schemeClr>
                </a:solidFill>
                <a:latin typeface="Times New Roman" pitchFamily="18" charset="0"/>
              </a:rPr>
              <a:t>DISZPOZÍCIÓS PROFILAXIS</a:t>
            </a:r>
          </a:p>
        </p:txBody>
      </p:sp>
    </p:spTree>
    <p:custDataLst>
      <p:tags r:id="rId1"/>
    </p:custData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6" fill="hold" nodeType="afterEffect">
                                  <p:stCondLst>
                                    <p:cond delay="0"/>
                                  </p:stCondLst>
                                  <p:childTnLst>
                                    <p:set>
                                      <p:cBhvr>
                                        <p:cTn id="11" dur="1" fill="hold">
                                          <p:stCondLst>
                                            <p:cond delay="0"/>
                                          </p:stCondLst>
                                        </p:cTn>
                                        <p:tgtEl>
                                          <p:spTgt spid="38918"/>
                                        </p:tgtEl>
                                        <p:attrNameLst>
                                          <p:attrName>style.visibility</p:attrName>
                                        </p:attrNameLst>
                                      </p:cBhvr>
                                      <p:to>
                                        <p:strVal val="visible"/>
                                      </p:to>
                                    </p:set>
                                    <p:anim calcmode="lin" valueType="num">
                                      <p:cBhvr additive="base">
                                        <p:cTn id="12" dur="500" fill="hold"/>
                                        <p:tgtEl>
                                          <p:spTgt spid="38918"/>
                                        </p:tgtEl>
                                        <p:attrNameLst>
                                          <p:attrName>ppt_x</p:attrName>
                                        </p:attrNameLst>
                                      </p:cBhvr>
                                      <p:tavLst>
                                        <p:tav tm="0">
                                          <p:val>
                                            <p:strVal val="1+#ppt_w/2"/>
                                          </p:val>
                                        </p:tav>
                                        <p:tav tm="100000">
                                          <p:val>
                                            <p:strVal val="#ppt_x"/>
                                          </p:val>
                                        </p:tav>
                                      </p:tavLst>
                                    </p:anim>
                                    <p:anim calcmode="lin" valueType="num">
                                      <p:cBhvr additive="base">
                                        <p:cTn id="13" dur="500" fill="hold"/>
                                        <p:tgtEl>
                                          <p:spTgt spid="38918"/>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additive="base">
                                        <p:cTn id="22"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calcmode="lin" valueType="num">
                                      <p:cBhvr additive="base">
                                        <p:cTn id="27"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 calcmode="lin" valueType="num">
                                      <p:cBhvr additive="base">
                                        <p:cTn id="32"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 calcmode="lin" valueType="num">
                                      <p:cBhvr additive="base">
                                        <p:cTn id="37"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 calcmode="lin" valueType="num">
                                      <p:cBhvr additive="base">
                                        <p:cTn id="43"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 calcmode="lin" valueType="num">
                                      <p:cBhvr additive="base">
                                        <p:cTn id="49"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nodeType="after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7">
                                            <p:txEl>
                                              <p:pRg st="7" end="7"/>
                                            </p:txEl>
                                          </p:spTgt>
                                        </p:tgtEl>
                                        <p:attrNameLst>
                                          <p:attrName>style.visibility</p:attrName>
                                        </p:attrNameLst>
                                      </p:cBhvr>
                                      <p:to>
                                        <p:strVal val="visible"/>
                                      </p:to>
                                    </p:set>
                                    <p:anim calcmode="lin" valueType="num">
                                      <p:cBhvr additive="base">
                                        <p:cTn id="55"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par>
                          <p:cTn id="57" fill="hold" nodeType="afterGroup">
                            <p:stCondLst>
                              <p:cond delay="500"/>
                            </p:stCondLst>
                            <p:childTnLst>
                              <p:par>
                                <p:cTn id="58" presetID="2" presetClass="entr" presetSubtype="6"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additive="base">
                                        <p:cTn id="60" dur="500" fill="hold"/>
                                        <p:tgtEl>
                                          <p:spTgt spid="9"/>
                                        </p:tgtEl>
                                        <p:attrNameLst>
                                          <p:attrName>ppt_x</p:attrName>
                                        </p:attrNameLst>
                                      </p:cBhvr>
                                      <p:tavLst>
                                        <p:tav tm="0">
                                          <p:val>
                                            <p:strVal val="1+#ppt_w/2"/>
                                          </p:val>
                                        </p:tav>
                                        <p:tav tm="100000">
                                          <p:val>
                                            <p:strVal val="#ppt_x"/>
                                          </p:val>
                                        </p:tav>
                                      </p:tavLst>
                                    </p:anim>
                                    <p:anim calcmode="lin" valueType="num">
                                      <p:cBhvr additive="base">
                                        <p:cTn id="6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additive="base">
                                        <p:cTn id="66" dur="500" fill="hold"/>
                                        <p:tgtEl>
                                          <p:spTgt spid="8"/>
                                        </p:tgtEl>
                                        <p:attrNameLst>
                                          <p:attrName>ppt_x</p:attrName>
                                        </p:attrNameLst>
                                      </p:cBhvr>
                                      <p:tavLst>
                                        <p:tav tm="0">
                                          <p:val>
                                            <p:strVal val="#ppt_x"/>
                                          </p:val>
                                        </p:tav>
                                        <p:tav tm="100000">
                                          <p:val>
                                            <p:strVal val="#ppt_x"/>
                                          </p:val>
                                        </p:tav>
                                      </p:tavLst>
                                    </p:anim>
                                    <p:anim calcmode="lin" valueType="num">
                                      <p:cBhvr additive="base">
                                        <p:cTn id="6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3"/>
      <p:bldP spid="8" grpId="0"/>
      <p:bldP spid="9"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p:cNvSpPr>
          <p:nvPr/>
        </p:nvSpPr>
        <p:spPr bwMode="auto">
          <a:xfrm>
            <a:off x="179512" y="692696"/>
            <a:ext cx="4248150" cy="661988"/>
          </a:xfrm>
          <a:prstGeom prst="rect">
            <a:avLst/>
          </a:prstGeom>
          <a:noFill/>
          <a:ln w="9525" cap="rnd">
            <a:noFill/>
          </a:ln>
        </p:spPr>
        <p:txBody>
          <a:bodyPr anchor="b">
            <a:normAutofit fontScale="92500"/>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0000"/>
              </a:lnSpc>
              <a:buFont typeface="Arial" pitchFamily="34" charset="0"/>
              <a:buChar char="•"/>
            </a:pPr>
            <a:r>
              <a:rPr lang="hu-HU" sz="3600" b="1" dirty="0">
                <a:solidFill>
                  <a:srgbClr val="002060"/>
                </a:solidFill>
                <a:latin typeface="Constantia" pitchFamily="18" charset="0"/>
              </a:rPr>
              <a:t> É</a:t>
            </a:r>
            <a:r>
              <a:rPr lang="hu-HU" sz="3600" b="1" dirty="0">
                <a:solidFill>
                  <a:srgbClr val="002060"/>
                </a:solidFill>
                <a:latin typeface="Times New Roman" pitchFamily="18" charset="0"/>
              </a:rPr>
              <a:t>DES</a:t>
            </a:r>
            <a:r>
              <a:rPr lang="hu-HU" sz="3600" b="1" dirty="0">
                <a:solidFill>
                  <a:srgbClr val="002060"/>
                </a:solidFill>
                <a:latin typeface="Constantia" pitchFamily="18" charset="0"/>
              </a:rPr>
              <a:t>Í</a:t>
            </a:r>
            <a:r>
              <a:rPr lang="hu-HU" sz="3600" b="1" dirty="0">
                <a:solidFill>
                  <a:srgbClr val="002060"/>
                </a:solidFill>
                <a:latin typeface="Times New Roman" pitchFamily="18" charset="0"/>
              </a:rPr>
              <a:t>TŐSZEREK</a:t>
            </a:r>
            <a:endParaRPr lang="en-US" sz="3600" b="1" dirty="0">
              <a:solidFill>
                <a:srgbClr val="002060"/>
              </a:solidFill>
              <a:latin typeface="Times New Roman" pitchFamily="18" charset="0"/>
              <a:cs typeface="Times New Roman" pitchFamily="18" charset="0"/>
            </a:endParaRPr>
          </a:p>
        </p:txBody>
      </p:sp>
      <p:sp>
        <p:nvSpPr>
          <p:cNvPr id="10" name="Téglalap 9"/>
          <p:cNvSpPr/>
          <p:nvPr/>
        </p:nvSpPr>
        <p:spPr>
          <a:xfrm>
            <a:off x="611560" y="1268760"/>
            <a:ext cx="7632700" cy="4555093"/>
          </a:xfrm>
          <a:prstGeom prst="rect">
            <a:avLst/>
          </a:prstGeom>
        </p:spPr>
        <p:txBody>
          <a:bodyPr>
            <a:spAutoFit/>
          </a:bodyPr>
          <a:lstStyle/>
          <a:p>
            <a:pPr eaLnBrk="0" hangingPunct="0">
              <a:spcBef>
                <a:spcPct val="50000"/>
              </a:spcBef>
              <a:buFontTx/>
              <a:buChar char="•"/>
              <a:defRPr/>
            </a:pPr>
            <a:r>
              <a:rPr lang="hu-HU" sz="2000" b="1" i="1" dirty="0">
                <a:solidFill>
                  <a:srgbClr val="002060"/>
                </a:solidFill>
                <a:effectLst>
                  <a:outerShdw blurRad="38100" dist="38100" dir="2700000" algn="tl">
                    <a:srgbClr val="FFFFFF"/>
                  </a:outerShdw>
                </a:effectLst>
                <a:latin typeface="Times New Roman" pitchFamily="18" charset="0"/>
              </a:rPr>
              <a:t> </a:t>
            </a:r>
            <a:r>
              <a:rPr lang="hu-HU" b="1" i="1" dirty="0">
                <a:solidFill>
                  <a:srgbClr val="002060"/>
                </a:solidFill>
                <a:latin typeface="Times New Roman" pitchFamily="18" charset="0"/>
              </a:rPr>
              <a:t>„</a:t>
            </a:r>
            <a:r>
              <a:rPr lang="hu-HU" b="1" i="1" dirty="0" err="1">
                <a:solidFill>
                  <a:srgbClr val="002060"/>
                </a:solidFill>
                <a:latin typeface="Times New Roman" pitchFamily="18" charset="0"/>
              </a:rPr>
              <a:t>sweetener</a:t>
            </a:r>
            <a:r>
              <a:rPr lang="hu-HU" b="1" i="1" dirty="0">
                <a:solidFill>
                  <a:srgbClr val="002060"/>
                </a:solidFill>
                <a:latin typeface="Times New Roman" pitchFamily="18" charset="0"/>
              </a:rPr>
              <a:t>”, </a:t>
            </a:r>
            <a:r>
              <a:rPr lang="hu-HU" b="1" i="1" dirty="0" err="1">
                <a:solidFill>
                  <a:srgbClr val="002060"/>
                </a:solidFill>
                <a:latin typeface="Times New Roman" pitchFamily="18" charset="0"/>
              </a:rPr>
              <a:t>Süßstoffe</a:t>
            </a:r>
            <a:r>
              <a:rPr lang="hu-HU" b="1" i="1" dirty="0">
                <a:solidFill>
                  <a:srgbClr val="002060"/>
                </a:solidFill>
                <a:latin typeface="Times New Roman" pitchFamily="18" charset="0"/>
              </a:rPr>
              <a:t> - 1878 SZACHARIN – C. </a:t>
            </a:r>
            <a:r>
              <a:rPr lang="hu-HU" b="1" i="1" dirty="0" err="1" smtClean="0">
                <a:solidFill>
                  <a:srgbClr val="002060"/>
                </a:solidFill>
                <a:latin typeface="Times New Roman" pitchFamily="18" charset="0"/>
              </a:rPr>
              <a:t>Fahlberg</a:t>
            </a:r>
            <a:endParaRPr lang="hu-HU" b="1" i="1" dirty="0" smtClean="0">
              <a:solidFill>
                <a:srgbClr val="002060"/>
              </a:solidFill>
              <a:latin typeface="Times New Roman" pitchFamily="18" charset="0"/>
            </a:endParaRPr>
          </a:p>
          <a:p>
            <a:pPr eaLnBrk="0" hangingPunct="0">
              <a:spcBef>
                <a:spcPct val="50000"/>
              </a:spcBef>
              <a:buFontTx/>
              <a:buChar char="•"/>
              <a:defRPr/>
            </a:pPr>
            <a:r>
              <a:rPr lang="hu-HU" b="1" i="1" dirty="0">
                <a:solidFill>
                  <a:srgbClr val="002060"/>
                </a:solidFill>
                <a:latin typeface="Times New Roman" pitchFamily="18" charset="0"/>
              </a:rPr>
              <a:t> </a:t>
            </a:r>
            <a:r>
              <a:rPr lang="hu-HU" b="1" i="1" u="sng" dirty="0" err="1" smtClean="0">
                <a:solidFill>
                  <a:srgbClr val="002060"/>
                </a:solidFill>
                <a:latin typeface="Times New Roman" pitchFamily="18" charset="0"/>
              </a:rPr>
              <a:t>aszpartám</a:t>
            </a:r>
            <a:r>
              <a:rPr lang="hu-HU" b="1" i="1" u="sng" dirty="0" smtClean="0">
                <a:solidFill>
                  <a:srgbClr val="002060"/>
                </a:solidFill>
                <a:latin typeface="Times New Roman" pitchFamily="18" charset="0"/>
              </a:rPr>
              <a:t>, </a:t>
            </a:r>
            <a:r>
              <a:rPr lang="hu-HU" b="1" i="1" u="sng" dirty="0" err="1" smtClean="0">
                <a:solidFill>
                  <a:srgbClr val="002060"/>
                </a:solidFill>
                <a:latin typeface="Times New Roman" pitchFamily="18" charset="0"/>
              </a:rPr>
              <a:t>aceszulfám</a:t>
            </a:r>
            <a:r>
              <a:rPr lang="hu-HU" b="1" i="1" u="sng" dirty="0" smtClean="0">
                <a:solidFill>
                  <a:srgbClr val="002060"/>
                </a:solidFill>
                <a:latin typeface="Times New Roman" pitchFamily="18" charset="0"/>
              </a:rPr>
              <a:t>, szacharin, </a:t>
            </a:r>
            <a:r>
              <a:rPr lang="hu-HU" b="1" i="1" u="sng" dirty="0" err="1" smtClean="0">
                <a:solidFill>
                  <a:srgbClr val="002060"/>
                </a:solidFill>
                <a:latin typeface="Times New Roman" pitchFamily="18" charset="0"/>
              </a:rPr>
              <a:t>ciklamát</a:t>
            </a:r>
            <a:r>
              <a:rPr lang="hu-HU" b="1" i="1" u="sng" dirty="0" smtClean="0">
                <a:solidFill>
                  <a:srgbClr val="002060"/>
                </a:solidFill>
                <a:latin typeface="Times New Roman" pitchFamily="18" charset="0"/>
              </a:rPr>
              <a:t>,</a:t>
            </a:r>
            <a:r>
              <a:rPr lang="hu-HU" b="1" i="1" dirty="0" smtClean="0">
                <a:solidFill>
                  <a:srgbClr val="002060"/>
                </a:solidFill>
                <a:latin typeface="Times New Roman" pitchFamily="18" charset="0"/>
              </a:rPr>
              <a:t> </a:t>
            </a:r>
            <a:endParaRPr lang="hu-HU" b="1" i="1" dirty="0">
              <a:solidFill>
                <a:srgbClr val="002060"/>
              </a:solidFill>
              <a:latin typeface="Times New Roman" pitchFamily="18" charset="0"/>
            </a:endParaRPr>
          </a:p>
          <a:p>
            <a:pPr eaLnBrk="0" hangingPunct="0">
              <a:spcBef>
                <a:spcPct val="50000"/>
              </a:spcBef>
              <a:buFontTx/>
              <a:buChar char="•"/>
              <a:defRPr/>
            </a:pPr>
            <a:r>
              <a:rPr lang="hu-HU" b="1" i="1" dirty="0">
                <a:solidFill>
                  <a:srgbClr val="002060"/>
                </a:solidFill>
                <a:latin typeface="Times New Roman" pitchFamily="18" charset="0"/>
              </a:rPr>
              <a:t> mezőgazdaság: tápadalék;  ízfokozók;</a:t>
            </a:r>
          </a:p>
          <a:p>
            <a:pPr eaLnBrk="0" hangingPunct="0">
              <a:spcBef>
                <a:spcPct val="50000"/>
              </a:spcBef>
              <a:buFontTx/>
              <a:buChar char="•"/>
              <a:defRPr/>
            </a:pPr>
            <a:r>
              <a:rPr lang="hu-HU" b="1" i="1" dirty="0">
                <a:solidFill>
                  <a:srgbClr val="002060"/>
                </a:solidFill>
                <a:latin typeface="Times New Roman" pitchFamily="18" charset="0"/>
              </a:rPr>
              <a:t> édesítő erejük a szacharóz sokszorosa  -  sokkal kisebb adagolás </a:t>
            </a:r>
            <a:r>
              <a:rPr lang="hu-HU" b="1" i="1" dirty="0" smtClean="0">
                <a:solidFill>
                  <a:srgbClr val="002060"/>
                </a:solidFill>
                <a:latin typeface="Times New Roman" pitchFamily="18" charset="0"/>
              </a:rPr>
              <a:t>szükséges,  kalóriaszegények </a:t>
            </a:r>
            <a:r>
              <a:rPr lang="hu-HU" b="1" i="1" dirty="0">
                <a:solidFill>
                  <a:srgbClr val="002060"/>
                </a:solidFill>
                <a:latin typeface="Times New Roman" pitchFamily="18" charset="0"/>
              </a:rPr>
              <a:t>vagy akár kalóriamentesek is lehetnek;</a:t>
            </a:r>
          </a:p>
          <a:p>
            <a:pPr eaLnBrk="0" hangingPunct="0">
              <a:spcBef>
                <a:spcPct val="50000"/>
              </a:spcBef>
              <a:buFontTx/>
              <a:buChar char="•"/>
              <a:defRPr/>
            </a:pPr>
            <a:r>
              <a:rPr lang="hu-HU" b="1" i="1" dirty="0">
                <a:solidFill>
                  <a:srgbClr val="002060"/>
                </a:solidFill>
                <a:latin typeface="Times New Roman" pitchFamily="18" charset="0"/>
              </a:rPr>
              <a:t> a száj mikroorganizmusai nem bontják </a:t>
            </a:r>
            <a:r>
              <a:rPr lang="hu-HU" b="1" i="1" dirty="0">
                <a:solidFill>
                  <a:srgbClr val="002060"/>
                </a:solidFill>
                <a:latin typeface="Times New Roman" pitchFamily="18" charset="0"/>
                <a:cs typeface="Times New Roman" pitchFamily="18" charset="0"/>
              </a:rPr>
              <a:t>→ nem képeznek </a:t>
            </a:r>
            <a:r>
              <a:rPr lang="hu-HU" b="1" i="1" dirty="0" err="1">
                <a:solidFill>
                  <a:srgbClr val="002060"/>
                </a:solidFill>
                <a:latin typeface="Times New Roman" pitchFamily="18" charset="0"/>
                <a:cs typeface="Times New Roman" pitchFamily="18" charset="0"/>
              </a:rPr>
              <a:t>substratumot</a:t>
            </a:r>
            <a:r>
              <a:rPr lang="hu-HU" b="1" i="1" dirty="0">
                <a:solidFill>
                  <a:srgbClr val="002060"/>
                </a:solidFill>
                <a:latin typeface="Times New Roman" pitchFamily="18" charset="0"/>
              </a:rPr>
              <a:t>;</a:t>
            </a:r>
          </a:p>
          <a:p>
            <a:pPr eaLnBrk="0" hangingPunct="0">
              <a:spcBef>
                <a:spcPct val="50000"/>
              </a:spcBef>
              <a:buFontTx/>
              <a:buChar char="•"/>
              <a:defRPr/>
            </a:pPr>
            <a:r>
              <a:rPr lang="hu-HU" b="1" i="1" dirty="0">
                <a:solidFill>
                  <a:srgbClr val="002060"/>
                </a:solidFill>
                <a:latin typeface="Times New Roman" pitchFamily="18" charset="0"/>
              </a:rPr>
              <a:t> </a:t>
            </a:r>
            <a:r>
              <a:rPr lang="hu-HU" b="1" i="1" dirty="0" err="1">
                <a:solidFill>
                  <a:srgbClr val="002060"/>
                </a:solidFill>
                <a:latin typeface="Times New Roman" pitchFamily="18" charset="0"/>
              </a:rPr>
              <a:t>szinergikus</a:t>
            </a:r>
            <a:r>
              <a:rPr lang="hu-HU" b="1" i="1" dirty="0">
                <a:solidFill>
                  <a:srgbClr val="002060"/>
                </a:solidFill>
                <a:latin typeface="Times New Roman" pitchFamily="18" charset="0"/>
              </a:rPr>
              <a:t> hatás: nagyobb édesítő erő: </a:t>
            </a:r>
            <a:r>
              <a:rPr lang="hu-HU" b="1" i="1" dirty="0" err="1">
                <a:solidFill>
                  <a:srgbClr val="002060"/>
                </a:solidFill>
                <a:latin typeface="Times New Roman" pitchFamily="18" charset="0"/>
              </a:rPr>
              <a:t>a</a:t>
            </a:r>
            <a:r>
              <a:rPr lang="hu-HU" b="1" i="1" dirty="0" err="1" smtClean="0">
                <a:solidFill>
                  <a:srgbClr val="002060"/>
                </a:solidFill>
                <a:latin typeface="Times New Roman" pitchFamily="18" charset="0"/>
              </a:rPr>
              <a:t>szpartám</a:t>
            </a:r>
            <a:r>
              <a:rPr lang="hu-HU" b="1" i="1" dirty="0" smtClean="0">
                <a:solidFill>
                  <a:srgbClr val="002060"/>
                </a:solidFill>
                <a:latin typeface="Times New Roman" pitchFamily="18" charset="0"/>
              </a:rPr>
              <a:t> </a:t>
            </a:r>
            <a:r>
              <a:rPr lang="hu-HU" b="1" i="1" dirty="0">
                <a:solidFill>
                  <a:srgbClr val="002060"/>
                </a:solidFill>
                <a:latin typeface="Times New Roman" pitchFamily="18" charset="0"/>
              </a:rPr>
              <a:t>+ </a:t>
            </a:r>
            <a:r>
              <a:rPr lang="hu-HU" b="1" i="1" dirty="0" err="1">
                <a:solidFill>
                  <a:srgbClr val="002060"/>
                </a:solidFill>
                <a:latin typeface="Times New Roman" pitchFamily="18" charset="0"/>
              </a:rPr>
              <a:t>a</a:t>
            </a:r>
            <a:r>
              <a:rPr lang="hu-HU" b="1" i="1" dirty="0" err="1" smtClean="0">
                <a:solidFill>
                  <a:srgbClr val="002060"/>
                </a:solidFill>
                <a:latin typeface="Times New Roman" pitchFamily="18" charset="0"/>
              </a:rPr>
              <a:t>ceszulfám-K</a:t>
            </a:r>
            <a:r>
              <a:rPr lang="hu-HU" b="1" i="1" dirty="0" smtClean="0">
                <a:solidFill>
                  <a:srgbClr val="002060"/>
                </a:solidFill>
                <a:latin typeface="Times New Roman" pitchFamily="18" charset="0"/>
              </a:rPr>
              <a:t>: </a:t>
            </a:r>
            <a:r>
              <a:rPr lang="hu-HU" b="1" i="1" dirty="0">
                <a:solidFill>
                  <a:srgbClr val="002060"/>
                </a:solidFill>
                <a:latin typeface="Times New Roman" pitchFamily="18" charset="0"/>
              </a:rPr>
              <a:t>350x</a:t>
            </a:r>
            <a:r>
              <a:rPr lang="hu-HU" b="1" i="1" dirty="0" smtClean="0">
                <a:solidFill>
                  <a:srgbClr val="002060"/>
                </a:solidFill>
                <a:latin typeface="Times New Roman" pitchFamily="18" charset="0"/>
              </a:rPr>
              <a:t>;  </a:t>
            </a:r>
            <a:r>
              <a:rPr lang="hu-HU" b="1" i="1" dirty="0">
                <a:solidFill>
                  <a:srgbClr val="002060"/>
                </a:solidFill>
                <a:latin typeface="Times New Roman" pitchFamily="18" charset="0"/>
              </a:rPr>
              <a:t>kombinációk: egymással és cukorpótlókkal;</a:t>
            </a:r>
          </a:p>
          <a:p>
            <a:pPr eaLnBrk="0" hangingPunct="0">
              <a:spcBef>
                <a:spcPct val="50000"/>
              </a:spcBef>
              <a:buFontTx/>
              <a:buChar char="•"/>
              <a:defRPr/>
            </a:pPr>
            <a:r>
              <a:rPr lang="hu-HU" b="1" i="1" dirty="0">
                <a:solidFill>
                  <a:srgbClr val="002060"/>
                </a:solidFill>
                <a:latin typeface="Times New Roman" pitchFamily="18" charset="0"/>
              </a:rPr>
              <a:t> hosszú távú hatás: még nem ismert</a:t>
            </a:r>
            <a:r>
              <a:rPr lang="hu-HU" b="1" i="1" dirty="0" smtClean="0">
                <a:solidFill>
                  <a:srgbClr val="002060"/>
                </a:solidFill>
                <a:latin typeface="Times New Roman" pitchFamily="18" charset="0"/>
              </a:rPr>
              <a:t>;</a:t>
            </a:r>
          </a:p>
          <a:p>
            <a:pPr eaLnBrk="0" hangingPunct="0">
              <a:spcBef>
                <a:spcPct val="50000"/>
              </a:spcBef>
              <a:buFontTx/>
              <a:buChar char="•"/>
              <a:defRPr/>
            </a:pPr>
            <a:r>
              <a:rPr lang="hu-HU" b="1" i="1" u="sng" dirty="0" smtClean="0">
                <a:solidFill>
                  <a:srgbClr val="002060"/>
                </a:solidFill>
                <a:latin typeface="Times New Roman" pitchFamily="18" charset="0"/>
              </a:rPr>
              <a:t> természetes eredetű: </a:t>
            </a:r>
            <a:r>
              <a:rPr lang="hu-HU" b="1" i="1" u="sng" dirty="0" err="1" smtClean="0">
                <a:solidFill>
                  <a:srgbClr val="002060"/>
                </a:solidFill>
                <a:latin typeface="Times New Roman" pitchFamily="18" charset="0"/>
              </a:rPr>
              <a:t>stevia</a:t>
            </a:r>
            <a:r>
              <a:rPr lang="hu-HU" b="1" i="1" u="sng" dirty="0">
                <a:solidFill>
                  <a:srgbClr val="002060"/>
                </a:solidFill>
                <a:latin typeface="Times New Roman" pitchFamily="18" charset="0"/>
              </a:rPr>
              <a:t> </a:t>
            </a:r>
            <a:r>
              <a:rPr lang="hu-HU" b="1" i="1" u="sng" dirty="0" smtClean="0">
                <a:solidFill>
                  <a:srgbClr val="002060"/>
                </a:solidFill>
                <a:latin typeface="Times New Roman" pitchFamily="18" charset="0"/>
              </a:rPr>
              <a:t>(</a:t>
            </a:r>
            <a:r>
              <a:rPr lang="hu-HU" b="1" i="1" u="sng" dirty="0" err="1" smtClean="0">
                <a:solidFill>
                  <a:srgbClr val="002060"/>
                </a:solidFill>
                <a:latin typeface="Times New Roman" pitchFamily="18" charset="0"/>
              </a:rPr>
              <a:t>stívia</a:t>
            </a:r>
            <a:r>
              <a:rPr lang="hu-HU" b="1" i="1" u="sng" dirty="0" smtClean="0">
                <a:solidFill>
                  <a:srgbClr val="002060"/>
                </a:solidFill>
                <a:latin typeface="Times New Roman" pitchFamily="18" charset="0"/>
              </a:rPr>
              <a:t>, édesfű, jázmin </a:t>
            </a:r>
            <a:r>
              <a:rPr lang="hu-HU" b="1" i="1" u="sng" dirty="0" err="1" smtClean="0">
                <a:solidFill>
                  <a:srgbClr val="002060"/>
                </a:solidFill>
                <a:latin typeface="Times New Roman" pitchFamily="18" charset="0"/>
              </a:rPr>
              <a:t>pakóca</a:t>
            </a:r>
            <a:r>
              <a:rPr lang="hu-HU" b="1" i="1" u="sng" dirty="0" smtClean="0">
                <a:solidFill>
                  <a:srgbClr val="002060"/>
                </a:solidFill>
                <a:latin typeface="Times New Roman" pitchFamily="18" charset="0"/>
              </a:rPr>
              <a:t>), </a:t>
            </a:r>
            <a:r>
              <a:rPr lang="hu-HU" b="1" i="1" u="sng" dirty="0" err="1" smtClean="0">
                <a:solidFill>
                  <a:srgbClr val="002060"/>
                </a:solidFill>
                <a:latin typeface="Times New Roman" pitchFamily="18" charset="0"/>
              </a:rPr>
              <a:t>taumatin</a:t>
            </a:r>
            <a:r>
              <a:rPr lang="hu-HU" b="1" i="1" u="sng" dirty="0" smtClean="0">
                <a:solidFill>
                  <a:srgbClr val="002060"/>
                </a:solidFill>
                <a:latin typeface="Times New Roman" pitchFamily="18" charset="0"/>
              </a:rPr>
              <a:t>, </a:t>
            </a:r>
            <a:r>
              <a:rPr lang="hu-HU" b="1" i="1" u="sng" dirty="0" err="1" smtClean="0">
                <a:solidFill>
                  <a:srgbClr val="002060"/>
                </a:solidFill>
                <a:latin typeface="Times New Roman" pitchFamily="18" charset="0"/>
              </a:rPr>
              <a:t>neuroheszperidin</a:t>
            </a:r>
            <a:r>
              <a:rPr lang="hu-HU" b="1" i="1" u="sng" dirty="0" smtClean="0">
                <a:solidFill>
                  <a:srgbClr val="002060"/>
                </a:solidFill>
                <a:latin typeface="Times New Roman" pitchFamily="18" charset="0"/>
              </a:rPr>
              <a:t>.</a:t>
            </a:r>
            <a:endParaRPr lang="hu-HU" b="1" i="1" u="sng" dirty="0">
              <a:solidFill>
                <a:srgbClr val="002060"/>
              </a:solidFill>
              <a:latin typeface="Times New Roman" pitchFamily="18" charset="0"/>
            </a:endParaRPr>
          </a:p>
          <a:p>
            <a:pPr eaLnBrk="0" hangingPunct="0">
              <a:spcBef>
                <a:spcPct val="50000"/>
              </a:spcBef>
              <a:buFontTx/>
              <a:buChar char="•"/>
              <a:defRPr/>
            </a:pPr>
            <a:r>
              <a:rPr lang="hu-HU" b="1" i="1" dirty="0">
                <a:solidFill>
                  <a:srgbClr val="002060"/>
                </a:solidFill>
                <a:latin typeface="Times New Roman" pitchFamily="18" charset="0"/>
              </a:rPr>
              <a:t> </a:t>
            </a:r>
            <a:r>
              <a:rPr lang="hu-HU" b="1" i="1" u="sng" dirty="0">
                <a:solidFill>
                  <a:srgbClr val="002060"/>
                </a:solidFill>
                <a:latin typeface="Times New Roman" pitchFamily="18" charset="0"/>
              </a:rPr>
              <a:t>12 éves kor alatt nem  javasolt </a:t>
            </a:r>
          </a:p>
        </p:txBody>
      </p:sp>
      <p:pic>
        <p:nvPicPr>
          <p:cNvPr id="11" name="Picture 5" descr="Suessstoffe_Zuckeraustauschstoffe_2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7250" y="4581128"/>
            <a:ext cx="1366838"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4283968" y="692696"/>
            <a:ext cx="4648200" cy="457200"/>
          </a:xfrm>
          <a:prstGeom prst="rect">
            <a:avLst/>
          </a:prstGeom>
          <a:noFill/>
          <a:ln w="9525">
            <a:noFill/>
            <a:miter lim="800000"/>
            <a:headEnd/>
            <a:tailEnd/>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hu-HU" sz="2400" b="1" i="1" dirty="0">
                <a:solidFill>
                  <a:schemeClr val="accent5">
                    <a:lumMod val="75000"/>
                  </a:schemeClr>
                </a:solidFill>
                <a:latin typeface="Times New Roman" pitchFamily="18" charset="0"/>
              </a:rPr>
              <a:t>DISZPOZÍCIÓS PROFILAXIS</a:t>
            </a:r>
          </a:p>
        </p:txBody>
      </p:sp>
      <p:pic>
        <p:nvPicPr>
          <p:cNvPr id="13" name="Picture 6" descr="suessstoff_fro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7566" y="1844824"/>
            <a:ext cx="8636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ím 2"/>
          <p:cNvSpPr>
            <a:spLocks noGrp="1"/>
          </p:cNvSpPr>
          <p:nvPr>
            <p:ph type="title"/>
          </p:nvPr>
        </p:nvSpPr>
        <p:spPr>
          <a:xfrm>
            <a:off x="457200" y="-27384"/>
            <a:ext cx="7211144" cy="822920"/>
          </a:xfrm>
        </p:spPr>
        <p:txBody>
          <a:bodyPr/>
          <a:lstStyle/>
          <a:p>
            <a:pPr algn="ctr" eaLnBrk="1" fontAlgn="auto" hangingPunct="1">
              <a:spcAft>
                <a:spcPts val="0"/>
              </a:spcAft>
              <a:defRPr/>
            </a:pPr>
            <a:r>
              <a:rPr lang="hu-HU"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CUKORHELYETESÍTŐK</a:t>
            </a:r>
            <a:endParaRPr lang="hu-HU"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8" name="Text Box 3"/>
          <p:cNvSpPr txBox="1">
            <a:spLocks noChangeArrowheads="1"/>
          </p:cNvSpPr>
          <p:nvPr/>
        </p:nvSpPr>
        <p:spPr bwMode="auto">
          <a:xfrm>
            <a:off x="179512" y="5949280"/>
            <a:ext cx="8676456" cy="646331"/>
          </a:xfrm>
          <a:prstGeom prst="rect">
            <a:avLst/>
          </a:prstGeom>
          <a:noFill/>
          <a:ln w="9525">
            <a:noFill/>
            <a:miter lim="800000"/>
            <a:headEnd/>
            <a:tailEnd/>
          </a:ln>
          <a:effectLst/>
        </p:spPr>
        <p:txBody>
          <a:bodyPr wrap="square">
            <a:spAutoFit/>
          </a:bodyPr>
          <a:lstStyle/>
          <a:p>
            <a:pPr>
              <a:spcBef>
                <a:spcPct val="50000"/>
              </a:spcBef>
              <a:buFontTx/>
              <a:buChar char="•"/>
            </a:pPr>
            <a:r>
              <a:rPr lang="hu-HU" b="1" i="1" dirty="0" smtClean="0">
                <a:solidFill>
                  <a:srgbClr val="FF0000"/>
                </a:solidFill>
                <a:latin typeface="Times New Roman" pitchFamily="18" charset="0"/>
              </a:rPr>
              <a:t>CAVE</a:t>
            </a:r>
            <a:r>
              <a:rPr lang="hu-HU" b="1" i="1" dirty="0">
                <a:solidFill>
                  <a:srgbClr val="FF0000"/>
                </a:solidFill>
                <a:latin typeface="Times New Roman" pitchFamily="18" charset="0"/>
              </a:rPr>
              <a:t>:</a:t>
            </a:r>
            <a:r>
              <a:rPr lang="hu-HU" b="1" i="1" dirty="0">
                <a:solidFill>
                  <a:srgbClr val="FFFF00"/>
                </a:solidFill>
                <a:latin typeface="Times New Roman" pitchFamily="18" charset="0"/>
              </a:rPr>
              <a:t> </a:t>
            </a:r>
            <a:r>
              <a:rPr lang="hu-HU" b="1" i="1" dirty="0">
                <a:solidFill>
                  <a:srgbClr val="FF0000"/>
                </a:solidFill>
                <a:latin typeface="Times New Roman" pitchFamily="18" charset="0"/>
              </a:rPr>
              <a:t>FENOLKETONURIA -  PKU</a:t>
            </a:r>
            <a:r>
              <a:rPr lang="hu-HU" b="1" i="1" dirty="0">
                <a:solidFill>
                  <a:srgbClr val="FFFF00"/>
                </a:solidFill>
                <a:latin typeface="Times New Roman" pitchFamily="18" charset="0"/>
              </a:rPr>
              <a:t> </a:t>
            </a:r>
            <a:r>
              <a:rPr lang="hu-HU" b="1" i="1" dirty="0">
                <a:solidFill>
                  <a:srgbClr val="002060"/>
                </a:solidFill>
                <a:latin typeface="Times New Roman" pitchFamily="18" charset="0"/>
                <a:cs typeface="Times New Roman" pitchFamily="18" charset="0"/>
              </a:rPr>
              <a:t>→ </a:t>
            </a:r>
            <a:r>
              <a:rPr lang="fr-FR" b="1" i="1" dirty="0">
                <a:solidFill>
                  <a:srgbClr val="002060"/>
                </a:solidFill>
                <a:latin typeface="Times New Roman" pitchFamily="18" charset="0"/>
              </a:rPr>
              <a:t>azokat az élelmiszereket, amelyek </a:t>
            </a:r>
            <a:r>
              <a:rPr lang="hu-HU" b="1" i="1" dirty="0" err="1">
                <a:solidFill>
                  <a:srgbClr val="002060"/>
                </a:solidFill>
                <a:latin typeface="Times New Roman" pitchFamily="18" charset="0"/>
              </a:rPr>
              <a:t>a</a:t>
            </a:r>
            <a:r>
              <a:rPr lang="hu-HU" b="1" i="1" dirty="0" err="1" smtClean="0">
                <a:solidFill>
                  <a:srgbClr val="002060"/>
                </a:solidFill>
                <a:latin typeface="Times New Roman" pitchFamily="18" charset="0"/>
              </a:rPr>
              <a:t>szpartamot</a:t>
            </a:r>
            <a:r>
              <a:rPr lang="fr-FR" b="1" i="1" dirty="0" smtClean="0">
                <a:solidFill>
                  <a:srgbClr val="002060"/>
                </a:solidFill>
                <a:latin typeface="Times New Roman" pitchFamily="18" charset="0"/>
              </a:rPr>
              <a:t> tartalmaz</a:t>
            </a:r>
            <a:r>
              <a:rPr lang="hu-HU" b="1" i="1" dirty="0" err="1" smtClean="0">
                <a:solidFill>
                  <a:srgbClr val="002060"/>
                </a:solidFill>
                <a:latin typeface="Times New Roman" pitchFamily="18" charset="0"/>
              </a:rPr>
              <a:t>nak</a:t>
            </a:r>
            <a:r>
              <a:rPr lang="fr-FR" b="1" i="1" dirty="0" smtClean="0">
                <a:solidFill>
                  <a:srgbClr val="002060"/>
                </a:solidFill>
                <a:latin typeface="Times New Roman" pitchFamily="18" charset="0"/>
              </a:rPr>
              <a:t>, </a:t>
            </a:r>
            <a:r>
              <a:rPr lang="fr-FR" b="1" i="1" dirty="0" smtClean="0">
                <a:solidFill>
                  <a:srgbClr val="FF0000"/>
                </a:solidFill>
                <a:latin typeface="Times New Roman" pitchFamily="18" charset="0"/>
              </a:rPr>
              <a:t>„</a:t>
            </a:r>
            <a:r>
              <a:rPr lang="fr-FR" b="1" i="1" dirty="0">
                <a:solidFill>
                  <a:srgbClr val="FF0000"/>
                </a:solidFill>
                <a:latin typeface="Times New Roman" pitchFamily="18" charset="0"/>
              </a:rPr>
              <a:t>fenil-alanin-forrást tartalmaz” </a:t>
            </a:r>
            <a:r>
              <a:rPr lang="fr-FR" b="1" i="1" dirty="0">
                <a:solidFill>
                  <a:srgbClr val="002060"/>
                </a:solidFill>
                <a:latin typeface="Times New Roman" pitchFamily="18" charset="0"/>
              </a:rPr>
              <a:t>figyelmeztetéssel kell ellátni</a:t>
            </a:r>
            <a:r>
              <a:rPr lang="hu-HU" b="1" dirty="0">
                <a:solidFill>
                  <a:srgbClr val="002060"/>
                </a:solidFill>
                <a:latin typeface="Times New Roman" pitchFamily="18" charset="0"/>
              </a:rPr>
              <a:t> </a:t>
            </a:r>
            <a:endParaRPr lang="hu-HU" b="1" i="1" dirty="0">
              <a:solidFill>
                <a:srgbClr val="002060"/>
              </a:solidFill>
              <a:latin typeface="Times New Roman" pitchFamily="18" charset="0"/>
            </a:endParaRPr>
          </a:p>
        </p:txBody>
      </p:sp>
    </p:spTree>
    <p:custDataLst>
      <p:tags r:id="rId1"/>
    </p:custData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16" presetClass="entr" presetSubtype="26"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Horizontal)">
                                      <p:cBhvr>
                                        <p:cTn id="11" dur="500"/>
                                        <p:tgtEl>
                                          <p:spTgt spid="11"/>
                                        </p:tgtEl>
                                      </p:cBhvr>
                                    </p:animEffect>
                                  </p:childTnLst>
                                </p:cTn>
                              </p:par>
                            </p:childTnLst>
                          </p:cTn>
                        </p:par>
                        <p:par>
                          <p:cTn id="12" fill="hold" nodeType="afterGroup">
                            <p:stCondLst>
                              <p:cond delay="500"/>
                            </p:stCondLst>
                            <p:childTnLst>
                              <p:par>
                                <p:cTn id="13" presetID="2" presetClass="entr" presetSubtype="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5"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0-#ppt_h/2"/>
                                          </p:val>
                                        </p:tav>
                                        <p:tav tm="100000">
                                          <p:val>
                                            <p:strVal val="#ppt_y"/>
                                          </p:val>
                                        </p:tav>
                                      </p:tavLst>
                                    </p:anim>
                                  </p:childTnLst>
                                </p:cTn>
                              </p:par>
                            </p:childTnLst>
                          </p:cTn>
                        </p:par>
                        <p:par>
                          <p:cTn id="26" fill="hold">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utoUpdateAnimBg="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p:cNvSpPr>
            <a:spLocks noGrp="1"/>
          </p:cNvSpPr>
          <p:nvPr>
            <p:ph idx="1"/>
          </p:nvPr>
        </p:nvSpPr>
        <p:spPr>
          <a:xfrm>
            <a:off x="457200" y="1163638"/>
            <a:ext cx="8229600" cy="1041400"/>
          </a:xfrm>
        </p:spPr>
        <p:txBody>
          <a:bodyPr/>
          <a:lstStyle/>
          <a:p>
            <a:pPr eaLnBrk="1" hangingPunct="1"/>
            <a:r>
              <a:rPr lang="hu-HU" dirty="0" smtClean="0">
                <a:solidFill>
                  <a:schemeClr val="accent5">
                    <a:lumMod val="75000"/>
                  </a:schemeClr>
                </a:solidFill>
              </a:rPr>
              <a:t> SAVSEKRÉCIÓ („ACIDOGENIC”)</a:t>
            </a:r>
          </a:p>
          <a:p>
            <a:pPr eaLnBrk="1" hangingPunct="1"/>
            <a:r>
              <a:rPr lang="hu-HU" dirty="0" smtClean="0">
                <a:solidFill>
                  <a:schemeClr val="accent5">
                    <a:lumMod val="75000"/>
                  </a:schemeClr>
                </a:solidFill>
              </a:rPr>
              <a:t> SAVREZISZTENCIA („ACIDURIC”)</a:t>
            </a:r>
          </a:p>
        </p:txBody>
      </p:sp>
      <p:sp>
        <p:nvSpPr>
          <p:cNvPr id="3" name="Cím 2"/>
          <p:cNvSpPr>
            <a:spLocks noGrp="1"/>
          </p:cNvSpPr>
          <p:nvPr>
            <p:ph type="title"/>
          </p:nvPr>
        </p:nvSpPr>
        <p:spPr>
          <a:xfrm>
            <a:off x="457200" y="260649"/>
            <a:ext cx="8229600" cy="894928"/>
          </a:xfrm>
        </p:spPr>
        <p:txBody>
          <a:bodyPr/>
          <a:lstStyle/>
          <a:p>
            <a:pPr algn="ctr" eaLnBrk="1" fontAlgn="auto" hangingPunct="1">
              <a:spcAft>
                <a:spcPts val="0"/>
              </a:spcAft>
              <a:defRPr/>
            </a:pPr>
            <a:r>
              <a:rPr lang="hu-HU" b="1" dirty="0" smtClean="0">
                <a:solidFill>
                  <a:schemeClr val="accent5">
                    <a:lumMod val="50000"/>
                  </a:schemeClr>
                </a:solidFill>
                <a:effectLst>
                  <a:outerShdw blurRad="38100" dist="38100" dir="2700000" algn="tl">
                    <a:srgbClr val="000000">
                      <a:alpha val="43137"/>
                    </a:srgbClr>
                  </a:outerShdw>
                </a:effectLst>
              </a:rPr>
              <a:t>CARIOGÉN BAKTÉRIUMOK</a:t>
            </a:r>
            <a:endParaRPr lang="hu-HU" b="1" dirty="0">
              <a:solidFill>
                <a:schemeClr val="accent5">
                  <a:lumMod val="50000"/>
                </a:schemeClr>
              </a:solidFill>
              <a:effectLst>
                <a:outerShdw blurRad="38100" dist="38100" dir="2700000" algn="tl">
                  <a:srgbClr val="000000">
                    <a:alpha val="43137"/>
                  </a:srgbClr>
                </a:outerShdw>
              </a:effectLst>
            </a:endParaRPr>
          </a:p>
        </p:txBody>
      </p:sp>
      <p:sp>
        <p:nvSpPr>
          <p:cNvPr id="5" name="Szövegdoboz 4"/>
          <p:cNvSpPr txBox="1"/>
          <p:nvPr/>
        </p:nvSpPr>
        <p:spPr>
          <a:xfrm>
            <a:off x="2879725" y="3500438"/>
            <a:ext cx="6264275" cy="1200150"/>
          </a:xfrm>
          <a:prstGeom prst="rect">
            <a:avLst/>
          </a:prstGeom>
          <a:noFill/>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hu-HU" sz="2400" b="1">
              <a:solidFill>
                <a:srgbClr val="FFFF00"/>
              </a:solidFill>
              <a:effectLst>
                <a:outerShdw blurRad="38100" dist="38100" dir="2700000" algn="tl">
                  <a:srgbClr val="FFFFFF"/>
                </a:outerShdw>
              </a:effectLst>
              <a:latin typeface="Constantia" pitchFamily="18" charset="0"/>
            </a:endParaRPr>
          </a:p>
          <a:p>
            <a:pPr eaLnBrk="1" fontAlgn="base" hangingPunct="1">
              <a:spcBef>
                <a:spcPct val="0"/>
              </a:spcBef>
              <a:spcAft>
                <a:spcPct val="0"/>
              </a:spcAft>
            </a:pPr>
            <a:endParaRPr lang="hu-HU" sz="2400" b="1">
              <a:solidFill>
                <a:srgbClr val="FFFF00"/>
              </a:solidFill>
              <a:effectLst>
                <a:outerShdw blurRad="38100" dist="38100" dir="2700000" algn="tl">
                  <a:srgbClr val="FFFFFF"/>
                </a:outerShdw>
              </a:effectLst>
              <a:latin typeface="Constantia" pitchFamily="18" charset="0"/>
            </a:endParaRPr>
          </a:p>
          <a:p>
            <a:pPr eaLnBrk="1" fontAlgn="base" hangingPunct="1">
              <a:spcBef>
                <a:spcPct val="0"/>
              </a:spcBef>
              <a:spcAft>
                <a:spcPct val="0"/>
              </a:spcAft>
            </a:pPr>
            <a:endParaRPr lang="hu-HU" sz="2400" b="1">
              <a:solidFill>
                <a:srgbClr val="FFFF00"/>
              </a:solidFill>
              <a:effectLst>
                <a:outerShdw blurRad="38100" dist="38100" dir="2700000" algn="tl">
                  <a:srgbClr val="FFFFFF"/>
                </a:outerShdw>
              </a:effectLst>
              <a:latin typeface="Constantia" pitchFamily="18" charset="0"/>
            </a:endParaRPr>
          </a:p>
        </p:txBody>
      </p:sp>
      <p:grpSp>
        <p:nvGrpSpPr>
          <p:cNvPr id="4" name="Csoportba foglalás 31"/>
          <p:cNvGrpSpPr>
            <a:grpSpLocks/>
          </p:cNvGrpSpPr>
          <p:nvPr/>
        </p:nvGrpSpPr>
        <p:grpSpPr bwMode="auto">
          <a:xfrm>
            <a:off x="179388" y="2176463"/>
            <a:ext cx="3887787" cy="4060825"/>
            <a:chOff x="179512" y="2176188"/>
            <a:chExt cx="3888432" cy="4061124"/>
          </a:xfrm>
        </p:grpSpPr>
        <p:pic>
          <p:nvPicPr>
            <p:cNvPr id="22554" name="Kép 5" descr="curetoothdecay.com"/>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176188"/>
              <a:ext cx="2232248" cy="1540844"/>
            </a:xfrm>
            <a:prstGeom prst="rect">
              <a:avLst/>
            </a:prstGeom>
            <a:noFill/>
            <a:ln w="5715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2555" name="Kép 6" descr="sobrinus.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3827274"/>
              <a:ext cx="2232248" cy="1665600"/>
            </a:xfrm>
            <a:prstGeom prst="rect">
              <a:avLst/>
            </a:prstGeom>
            <a:noFill/>
            <a:ln w="571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2" name="Ellipszis feliratnak 21"/>
            <p:cNvSpPr/>
            <p:nvPr/>
          </p:nvSpPr>
          <p:spPr>
            <a:xfrm>
              <a:off x="2627843" y="2204765"/>
              <a:ext cx="1440101" cy="431832"/>
            </a:xfrm>
            <a:prstGeom prst="wedgeEllipseCallout">
              <a:avLst>
                <a:gd name="adj1" fmla="val -59468"/>
                <a:gd name="adj2" fmla="val 7766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400" i="1" dirty="0">
                  <a:solidFill>
                    <a:prstClr val="black"/>
                  </a:solidFill>
                </a:rPr>
                <a:t>S. </a:t>
              </a:r>
              <a:r>
                <a:rPr lang="hu-HU" sz="1400" i="1" dirty="0" err="1">
                  <a:solidFill>
                    <a:prstClr val="black"/>
                  </a:solidFill>
                </a:rPr>
                <a:t>mutans</a:t>
              </a:r>
              <a:endParaRPr lang="hu-HU" sz="1400" i="1" dirty="0">
                <a:solidFill>
                  <a:prstClr val="black"/>
                </a:solidFill>
              </a:endParaRPr>
            </a:p>
          </p:txBody>
        </p:sp>
        <p:sp>
          <p:nvSpPr>
            <p:cNvPr id="23" name="Ellipszis feliratnak 22"/>
            <p:cNvSpPr/>
            <p:nvPr/>
          </p:nvSpPr>
          <p:spPr>
            <a:xfrm>
              <a:off x="179512" y="5805480"/>
              <a:ext cx="1440101" cy="431832"/>
            </a:xfrm>
            <a:prstGeom prst="wedgeEllipseCallout">
              <a:avLst>
                <a:gd name="adj1" fmla="val -15876"/>
                <a:gd name="adj2" fmla="val -22242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400" i="1" dirty="0">
                  <a:solidFill>
                    <a:prstClr val="black"/>
                  </a:solidFill>
                </a:rPr>
                <a:t>S. </a:t>
              </a:r>
              <a:r>
                <a:rPr lang="hu-HU" sz="1400" i="1" dirty="0" err="1">
                  <a:solidFill>
                    <a:prstClr val="black"/>
                  </a:solidFill>
                </a:rPr>
                <a:t>sobrinus</a:t>
              </a:r>
              <a:endParaRPr lang="hu-HU" sz="1400" i="1" dirty="0">
                <a:solidFill>
                  <a:prstClr val="black"/>
                </a:solidFill>
              </a:endParaRPr>
            </a:p>
          </p:txBody>
        </p:sp>
      </p:grpSp>
      <p:grpSp>
        <p:nvGrpSpPr>
          <p:cNvPr id="6" name="Csoportba foglalás 33"/>
          <p:cNvGrpSpPr>
            <a:grpSpLocks/>
          </p:cNvGrpSpPr>
          <p:nvPr/>
        </p:nvGrpSpPr>
        <p:grpSpPr bwMode="auto">
          <a:xfrm>
            <a:off x="1763713" y="4724400"/>
            <a:ext cx="7056437" cy="2017713"/>
            <a:chOff x="1763688" y="4725144"/>
            <a:chExt cx="7056784" cy="2016224"/>
          </a:xfrm>
        </p:grpSpPr>
        <p:pic>
          <p:nvPicPr>
            <p:cNvPr id="22548" name="Kép 11" descr="mitis.jpg"/>
            <p:cNvPicPr>
              <a:picLocks noChangeAspect="1"/>
            </p:cNvPicPr>
            <p:nvPr/>
          </p:nvPicPr>
          <p:blipFill>
            <a:blip r:embed="rId6" cstate="print">
              <a:extLst>
                <a:ext uri="{28A0092B-C50C-407E-A947-70E740481C1C}">
                  <a14:useLocalDpi xmlns:a14="http://schemas.microsoft.com/office/drawing/2010/main" val="0"/>
                </a:ext>
              </a:extLst>
            </a:blip>
            <a:srcRect l="22438"/>
            <a:stretch>
              <a:fillRect/>
            </a:stretch>
          </p:blipFill>
          <p:spPr bwMode="auto">
            <a:xfrm>
              <a:off x="2961100" y="5157192"/>
              <a:ext cx="1898932" cy="1224136"/>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2549" name="Kép 12" descr="gordoni TEM.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6046" y="5157193"/>
              <a:ext cx="1530170" cy="1224136"/>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2550" name="Kép 13" descr="anginosus.jpg"/>
            <p:cNvPicPr>
              <a:picLocks noChangeAspect="1"/>
            </p:cNvPicPr>
            <p:nvPr/>
          </p:nvPicPr>
          <p:blipFill>
            <a:blip r:embed="rId8" cstate="print">
              <a:extLst>
                <a:ext uri="{28A0092B-C50C-407E-A947-70E740481C1C}">
                  <a14:useLocalDpi xmlns:a14="http://schemas.microsoft.com/office/drawing/2010/main" val="0"/>
                </a:ext>
              </a:extLst>
            </a:blip>
            <a:srcRect b="15376"/>
            <a:stretch>
              <a:fillRect/>
            </a:stretch>
          </p:blipFill>
          <p:spPr bwMode="auto">
            <a:xfrm>
              <a:off x="6646688" y="5157192"/>
              <a:ext cx="2173784" cy="1224136"/>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4" name="Ellipszis feliratnak 23"/>
            <p:cNvSpPr/>
            <p:nvPr/>
          </p:nvSpPr>
          <p:spPr>
            <a:xfrm>
              <a:off x="5148404" y="6381271"/>
              <a:ext cx="1439933" cy="360097"/>
            </a:xfrm>
            <a:prstGeom prst="wedgeEllipseCallout">
              <a:avLst>
                <a:gd name="adj1" fmla="val -50939"/>
                <a:gd name="adj2" fmla="val -6764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400" i="1" dirty="0">
                  <a:solidFill>
                    <a:prstClr val="black"/>
                  </a:solidFill>
                </a:rPr>
                <a:t>S. </a:t>
              </a:r>
              <a:r>
                <a:rPr lang="hu-HU" sz="1400" i="1" dirty="0" err="1">
                  <a:solidFill>
                    <a:prstClr val="black"/>
                  </a:solidFill>
                </a:rPr>
                <a:t>gordonii</a:t>
              </a:r>
              <a:endParaRPr lang="hu-HU" sz="1400" i="1" dirty="0">
                <a:solidFill>
                  <a:prstClr val="black"/>
                </a:solidFill>
              </a:endParaRPr>
            </a:p>
          </p:txBody>
        </p:sp>
        <p:sp>
          <p:nvSpPr>
            <p:cNvPr id="25" name="Ellipszis feliratnak 24"/>
            <p:cNvSpPr/>
            <p:nvPr/>
          </p:nvSpPr>
          <p:spPr>
            <a:xfrm>
              <a:off x="6875689" y="4725144"/>
              <a:ext cx="1800314" cy="360097"/>
            </a:xfrm>
            <a:prstGeom prst="wedgeEllipseCallout">
              <a:avLst>
                <a:gd name="adj1" fmla="val -40515"/>
                <a:gd name="adj2" fmla="val 10925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400" i="1" dirty="0">
                  <a:solidFill>
                    <a:prstClr val="black"/>
                  </a:solidFill>
                </a:rPr>
                <a:t>S. </a:t>
              </a:r>
              <a:r>
                <a:rPr lang="hu-HU" sz="1400" i="1" dirty="0" err="1">
                  <a:solidFill>
                    <a:prstClr val="black"/>
                  </a:solidFill>
                </a:rPr>
                <a:t>anginosus</a:t>
              </a:r>
              <a:endParaRPr lang="hu-HU" sz="1400" i="1" dirty="0">
                <a:solidFill>
                  <a:prstClr val="black"/>
                </a:solidFill>
              </a:endParaRPr>
            </a:p>
          </p:txBody>
        </p:sp>
        <p:sp>
          <p:nvSpPr>
            <p:cNvPr id="26" name="Ellipszis feliratnak 25"/>
            <p:cNvSpPr/>
            <p:nvPr/>
          </p:nvSpPr>
          <p:spPr>
            <a:xfrm>
              <a:off x="1763688" y="6165530"/>
              <a:ext cx="1152582" cy="360097"/>
            </a:xfrm>
            <a:prstGeom prst="wedgeEllipseCallout">
              <a:avLst>
                <a:gd name="adj1" fmla="val 61832"/>
                <a:gd name="adj2" fmla="val -4679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400" i="1" dirty="0">
                  <a:solidFill>
                    <a:prstClr val="black"/>
                  </a:solidFill>
                </a:rPr>
                <a:t>S. </a:t>
              </a:r>
              <a:r>
                <a:rPr lang="hu-HU" sz="1400" i="1" dirty="0" err="1">
                  <a:solidFill>
                    <a:prstClr val="black"/>
                  </a:solidFill>
                </a:rPr>
                <a:t>mitis</a:t>
              </a:r>
              <a:endParaRPr lang="hu-HU" sz="1400" i="1" dirty="0">
                <a:solidFill>
                  <a:prstClr val="black"/>
                </a:solidFill>
              </a:endParaRPr>
            </a:p>
          </p:txBody>
        </p:sp>
      </p:grpSp>
      <p:grpSp>
        <p:nvGrpSpPr>
          <p:cNvPr id="7" name="Csoportba foglalás 32"/>
          <p:cNvGrpSpPr>
            <a:grpSpLocks/>
          </p:cNvGrpSpPr>
          <p:nvPr/>
        </p:nvGrpSpPr>
        <p:grpSpPr bwMode="auto">
          <a:xfrm>
            <a:off x="5940425" y="1052513"/>
            <a:ext cx="2952750" cy="3455987"/>
            <a:chOff x="5940152" y="1052736"/>
            <a:chExt cx="2952328" cy="3456384"/>
          </a:xfrm>
        </p:grpSpPr>
        <p:grpSp>
          <p:nvGrpSpPr>
            <p:cNvPr id="8" name="Csoportba foglalás 10"/>
            <p:cNvGrpSpPr>
              <a:grpSpLocks/>
            </p:cNvGrpSpPr>
            <p:nvPr/>
          </p:nvGrpSpPr>
          <p:grpSpPr bwMode="auto">
            <a:xfrm>
              <a:off x="7380311" y="2060848"/>
              <a:ext cx="1512169" cy="2016224"/>
              <a:chOff x="6876256" y="1988840"/>
              <a:chExt cx="1872209" cy="2492848"/>
            </a:xfrm>
          </p:grpSpPr>
          <p:pic>
            <p:nvPicPr>
              <p:cNvPr id="22546" name="Kép 8" descr="a israeli.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76256" y="1988840"/>
                <a:ext cx="1832794" cy="1189017"/>
              </a:xfrm>
              <a:prstGeom prst="rect">
                <a:avLst/>
              </a:prstGeom>
              <a:noFill/>
              <a:ln w="5715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2547" name="Kép 9" descr="a. naeslundii.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76257" y="3212976"/>
                <a:ext cx="1872208" cy="1268712"/>
              </a:xfrm>
              <a:prstGeom prst="rect">
                <a:avLst/>
              </a:prstGeom>
              <a:noFill/>
              <a:ln w="57150">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pic>
          <p:nvPicPr>
            <p:cNvPr id="22542" name="Kép 7" descr="lactobacillus.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40152" y="1124744"/>
              <a:ext cx="1224136" cy="1224136"/>
            </a:xfrm>
            <a:prstGeom prst="rect">
              <a:avLst/>
            </a:prstGeom>
            <a:noFill/>
            <a:ln w="571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9" name="Ellipszis feliratnak 18"/>
            <p:cNvSpPr/>
            <p:nvPr/>
          </p:nvSpPr>
          <p:spPr>
            <a:xfrm>
              <a:off x="6948071" y="1052736"/>
              <a:ext cx="1872982" cy="360403"/>
            </a:xfrm>
            <a:prstGeom prst="wedgeEllipseCallout">
              <a:avLst>
                <a:gd name="adj1" fmla="val -59468"/>
                <a:gd name="adj2" fmla="val 7766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400" i="1" dirty="0" err="1">
                  <a:solidFill>
                    <a:prstClr val="black"/>
                  </a:solidFill>
                </a:rPr>
                <a:t>Lactobacillus</a:t>
              </a:r>
              <a:endParaRPr lang="hu-HU" sz="1400" i="1" dirty="0">
                <a:solidFill>
                  <a:prstClr val="black"/>
                </a:solidFill>
              </a:endParaRPr>
            </a:p>
          </p:txBody>
        </p:sp>
        <p:sp>
          <p:nvSpPr>
            <p:cNvPr id="27" name="Ellipszis feliratnak 26"/>
            <p:cNvSpPr/>
            <p:nvPr/>
          </p:nvSpPr>
          <p:spPr>
            <a:xfrm>
              <a:off x="6156021" y="2492763"/>
              <a:ext cx="1296803" cy="360404"/>
            </a:xfrm>
            <a:prstGeom prst="wedgeEllipseCallout">
              <a:avLst>
                <a:gd name="adj1" fmla="val 58989"/>
                <a:gd name="adj2" fmla="val -7333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400" i="1" dirty="0">
                  <a:solidFill>
                    <a:prstClr val="black"/>
                  </a:solidFill>
                </a:rPr>
                <a:t>A. </a:t>
              </a:r>
              <a:r>
                <a:rPr lang="hu-HU" sz="1400" i="1" dirty="0" err="1">
                  <a:solidFill>
                    <a:prstClr val="black"/>
                  </a:solidFill>
                </a:rPr>
                <a:t>israeli</a:t>
              </a:r>
              <a:endParaRPr lang="hu-HU" sz="1400" i="1" dirty="0">
                <a:solidFill>
                  <a:prstClr val="black"/>
                </a:solidFill>
              </a:endParaRPr>
            </a:p>
          </p:txBody>
        </p:sp>
        <p:sp>
          <p:nvSpPr>
            <p:cNvPr id="28" name="Ellipszis feliratnak 27"/>
            <p:cNvSpPr/>
            <p:nvPr/>
          </p:nvSpPr>
          <p:spPr>
            <a:xfrm>
              <a:off x="7092512" y="4148717"/>
              <a:ext cx="1655526" cy="360403"/>
            </a:xfrm>
            <a:prstGeom prst="wedgeEllipseCallout">
              <a:avLst>
                <a:gd name="adj1" fmla="val 37687"/>
                <a:gd name="adj2" fmla="val -10302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400" i="1" dirty="0">
                  <a:solidFill>
                    <a:prstClr val="black"/>
                  </a:solidFill>
                </a:rPr>
                <a:t>A. </a:t>
              </a:r>
              <a:r>
                <a:rPr lang="hu-HU" sz="1400" i="1" dirty="0" err="1">
                  <a:solidFill>
                    <a:prstClr val="black"/>
                  </a:solidFill>
                </a:rPr>
                <a:t>naeslundi</a:t>
              </a:r>
              <a:endParaRPr lang="hu-HU" sz="1400" i="1" dirty="0">
                <a:solidFill>
                  <a:prstClr val="black"/>
                </a:solidFill>
              </a:endParaRPr>
            </a:p>
          </p:txBody>
        </p:sp>
      </p:grpSp>
      <p:sp>
        <p:nvSpPr>
          <p:cNvPr id="29" name="Szövegdoboz 28"/>
          <p:cNvSpPr txBox="1"/>
          <p:nvPr/>
        </p:nvSpPr>
        <p:spPr>
          <a:xfrm>
            <a:off x="2771775" y="2781300"/>
            <a:ext cx="3600450" cy="461963"/>
          </a:xfrm>
          <a:prstGeom prst="rect">
            <a:avLst/>
          </a:prstGeom>
          <a:noFill/>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buFont typeface="Wingdings" pitchFamily="2" charset="2"/>
              <a:buChar char="§"/>
            </a:pPr>
            <a:r>
              <a:rPr lang="hu-HU" sz="2400" b="1" dirty="0">
                <a:solidFill>
                  <a:srgbClr val="FFFF00"/>
                </a:solidFill>
                <a:effectLst>
                  <a:outerShdw blurRad="38100" dist="38100" dir="2700000" algn="tl">
                    <a:srgbClr val="FFFFFF"/>
                  </a:outerShdw>
                </a:effectLst>
                <a:latin typeface="Constantia" pitchFamily="18" charset="0"/>
              </a:rPr>
              <a:t> </a:t>
            </a:r>
            <a:r>
              <a:rPr lang="hu-HU" sz="2400" b="1" u="sng" dirty="0">
                <a:solidFill>
                  <a:srgbClr val="FF0000"/>
                </a:solidFill>
                <a:latin typeface="Constantia" pitchFamily="18" charset="0"/>
              </a:rPr>
              <a:t>S. </a:t>
            </a:r>
            <a:r>
              <a:rPr lang="hu-HU" sz="2400" b="1" u="sng" dirty="0" err="1">
                <a:solidFill>
                  <a:srgbClr val="FF0000"/>
                </a:solidFill>
                <a:latin typeface="Constantia" pitchFamily="18" charset="0"/>
              </a:rPr>
              <a:t>mutans</a:t>
            </a:r>
            <a:r>
              <a:rPr lang="hu-HU" sz="2400" b="1" dirty="0">
                <a:solidFill>
                  <a:srgbClr val="9C85C0">
                    <a:lumMod val="75000"/>
                  </a:srgbClr>
                </a:solidFill>
                <a:latin typeface="Constantia" pitchFamily="18" charset="0"/>
              </a:rPr>
              <a:t>, S. </a:t>
            </a:r>
            <a:r>
              <a:rPr lang="hu-HU" sz="2400" b="1" dirty="0" err="1">
                <a:solidFill>
                  <a:srgbClr val="9C85C0">
                    <a:lumMod val="75000"/>
                  </a:srgbClr>
                </a:solidFill>
                <a:latin typeface="Constantia" pitchFamily="18" charset="0"/>
              </a:rPr>
              <a:t>sobrinus</a:t>
            </a:r>
            <a:endParaRPr lang="hu-HU" sz="2400" dirty="0">
              <a:solidFill>
                <a:srgbClr val="9C85C0">
                  <a:lumMod val="75000"/>
                </a:srgbClr>
              </a:solidFill>
              <a:latin typeface="Constantia" pitchFamily="18" charset="0"/>
            </a:endParaRPr>
          </a:p>
        </p:txBody>
      </p:sp>
      <p:sp>
        <p:nvSpPr>
          <p:cNvPr id="30" name="Szövegdoboz 29"/>
          <p:cNvSpPr txBox="1"/>
          <p:nvPr/>
        </p:nvSpPr>
        <p:spPr>
          <a:xfrm>
            <a:off x="2771775" y="3327400"/>
            <a:ext cx="4608513" cy="461963"/>
          </a:xfrm>
          <a:prstGeom prst="rect">
            <a:avLst/>
          </a:prstGeom>
          <a:noFill/>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buFont typeface="Wingdings" pitchFamily="2" charset="2"/>
              <a:buChar char="§"/>
            </a:pPr>
            <a:r>
              <a:rPr lang="hu-HU" sz="2400" b="1" dirty="0">
                <a:solidFill>
                  <a:srgbClr val="FFFF00"/>
                </a:solidFill>
                <a:effectLst>
                  <a:outerShdw blurRad="38100" dist="38100" dir="2700000" algn="tl">
                    <a:srgbClr val="FFFFFF"/>
                  </a:outerShdw>
                </a:effectLst>
                <a:latin typeface="Constantia" pitchFamily="18" charset="0"/>
              </a:rPr>
              <a:t>  </a:t>
            </a:r>
            <a:r>
              <a:rPr lang="hu-HU" sz="2400" b="1" dirty="0" err="1">
                <a:solidFill>
                  <a:srgbClr val="9C85C0">
                    <a:lumMod val="75000"/>
                  </a:srgbClr>
                </a:solidFill>
                <a:latin typeface="Constantia" pitchFamily="18" charset="0"/>
              </a:rPr>
              <a:t>Lactobacillus</a:t>
            </a:r>
            <a:r>
              <a:rPr lang="hu-HU" sz="2400" b="1" dirty="0">
                <a:solidFill>
                  <a:srgbClr val="9C85C0">
                    <a:lumMod val="75000"/>
                  </a:srgbClr>
                </a:solidFill>
                <a:latin typeface="Constantia" pitchFamily="18" charset="0"/>
              </a:rPr>
              <a:t>, </a:t>
            </a:r>
            <a:r>
              <a:rPr lang="hu-HU" sz="2400" b="1" dirty="0" err="1">
                <a:solidFill>
                  <a:srgbClr val="9C85C0">
                    <a:lumMod val="75000"/>
                  </a:srgbClr>
                </a:solidFill>
                <a:latin typeface="Constantia" pitchFamily="18" charset="0"/>
              </a:rPr>
              <a:t>Actinomyces</a:t>
            </a:r>
            <a:endParaRPr lang="hu-HU" sz="2400" dirty="0">
              <a:solidFill>
                <a:srgbClr val="9C85C0">
                  <a:lumMod val="75000"/>
                </a:srgbClr>
              </a:solidFill>
              <a:latin typeface="Constantia" pitchFamily="18" charset="0"/>
            </a:endParaRPr>
          </a:p>
        </p:txBody>
      </p:sp>
      <p:sp>
        <p:nvSpPr>
          <p:cNvPr id="31" name="Szövegdoboz 30"/>
          <p:cNvSpPr txBox="1"/>
          <p:nvPr/>
        </p:nvSpPr>
        <p:spPr>
          <a:xfrm>
            <a:off x="2771775" y="3860800"/>
            <a:ext cx="5761038" cy="831850"/>
          </a:xfrm>
          <a:prstGeom prst="rect">
            <a:avLst/>
          </a:prstGeom>
          <a:noFill/>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buFont typeface="Wingdings" pitchFamily="2" charset="2"/>
              <a:buChar char="§"/>
            </a:pPr>
            <a:r>
              <a:rPr lang="hu-HU" sz="2400" b="1" dirty="0">
                <a:solidFill>
                  <a:srgbClr val="FFFF00"/>
                </a:solidFill>
                <a:effectLst>
                  <a:outerShdw blurRad="38100" dist="38100" dir="2700000" algn="tl">
                    <a:srgbClr val="FFFFFF"/>
                  </a:outerShdw>
                </a:effectLst>
                <a:latin typeface="Constantia" pitchFamily="18" charset="0"/>
              </a:rPr>
              <a:t>   </a:t>
            </a:r>
            <a:r>
              <a:rPr lang="hu-HU" sz="2400" b="1" dirty="0">
                <a:solidFill>
                  <a:srgbClr val="9C85C0">
                    <a:lumMod val="75000"/>
                  </a:srgbClr>
                </a:solidFill>
                <a:latin typeface="Constantia" pitchFamily="18" charset="0"/>
              </a:rPr>
              <a:t>S. </a:t>
            </a:r>
            <a:r>
              <a:rPr lang="hu-HU" sz="2400" b="1" dirty="0" err="1">
                <a:solidFill>
                  <a:srgbClr val="9C85C0">
                    <a:lumMod val="75000"/>
                  </a:srgbClr>
                </a:solidFill>
                <a:latin typeface="Constantia" pitchFamily="18" charset="0"/>
              </a:rPr>
              <a:t>mitis</a:t>
            </a:r>
            <a:r>
              <a:rPr lang="hu-HU" sz="2400" b="1" dirty="0">
                <a:solidFill>
                  <a:srgbClr val="9C85C0">
                    <a:lumMod val="75000"/>
                  </a:srgbClr>
                </a:solidFill>
                <a:latin typeface="Constantia" pitchFamily="18" charset="0"/>
              </a:rPr>
              <a:t>, S. </a:t>
            </a:r>
            <a:r>
              <a:rPr lang="hu-HU" sz="2400" b="1" dirty="0" err="1">
                <a:solidFill>
                  <a:srgbClr val="9C85C0">
                    <a:lumMod val="75000"/>
                  </a:srgbClr>
                </a:solidFill>
                <a:latin typeface="Constantia" pitchFamily="18" charset="0"/>
              </a:rPr>
              <a:t>oralis</a:t>
            </a:r>
            <a:r>
              <a:rPr lang="hu-HU" sz="2400" b="1" dirty="0">
                <a:solidFill>
                  <a:srgbClr val="9C85C0">
                    <a:lumMod val="75000"/>
                  </a:srgbClr>
                </a:solidFill>
                <a:latin typeface="Constantia" pitchFamily="18" charset="0"/>
              </a:rPr>
              <a:t>, S. </a:t>
            </a:r>
            <a:r>
              <a:rPr lang="hu-HU" sz="2400" b="1" dirty="0" err="1">
                <a:solidFill>
                  <a:srgbClr val="9C85C0">
                    <a:lumMod val="75000"/>
                  </a:srgbClr>
                </a:solidFill>
                <a:latin typeface="Constantia" pitchFamily="18" charset="0"/>
              </a:rPr>
              <a:t>gordonii</a:t>
            </a:r>
            <a:r>
              <a:rPr lang="hu-HU" sz="2400" b="1" dirty="0">
                <a:solidFill>
                  <a:srgbClr val="9C85C0">
                    <a:lumMod val="75000"/>
                  </a:srgbClr>
                </a:solidFill>
                <a:latin typeface="Constantia" pitchFamily="18" charset="0"/>
              </a:rPr>
              <a:t>, </a:t>
            </a:r>
          </a:p>
          <a:p>
            <a:pPr eaLnBrk="1" fontAlgn="base" hangingPunct="1">
              <a:spcBef>
                <a:spcPct val="0"/>
              </a:spcBef>
              <a:spcAft>
                <a:spcPct val="0"/>
              </a:spcAft>
            </a:pPr>
            <a:r>
              <a:rPr lang="hu-HU" sz="2400" b="1" dirty="0">
                <a:solidFill>
                  <a:srgbClr val="9C85C0">
                    <a:lumMod val="75000"/>
                  </a:srgbClr>
                </a:solidFill>
                <a:latin typeface="Constantia" pitchFamily="18" charset="0"/>
              </a:rPr>
              <a:t>S. </a:t>
            </a:r>
            <a:r>
              <a:rPr lang="hu-HU" sz="2400" b="1" dirty="0" err="1">
                <a:solidFill>
                  <a:srgbClr val="9C85C0">
                    <a:lumMod val="75000"/>
                  </a:srgbClr>
                </a:solidFill>
                <a:latin typeface="Constantia" pitchFamily="18" charset="0"/>
              </a:rPr>
              <a:t>anginosus</a:t>
            </a:r>
            <a:endParaRPr lang="hu-HU" sz="2400" dirty="0">
              <a:solidFill>
                <a:srgbClr val="9C85C0">
                  <a:lumMod val="75000"/>
                </a:srgbClr>
              </a:solidFill>
              <a:latin typeface="Constantia" pitchFamily="18" charset="0"/>
            </a:endParaRPr>
          </a:p>
        </p:txBody>
      </p:sp>
      <p:sp>
        <p:nvSpPr>
          <p:cNvPr id="35" name="Szövegdoboz 34"/>
          <p:cNvSpPr txBox="1">
            <a:spLocks noChangeArrowheads="1"/>
          </p:cNvSpPr>
          <p:nvPr/>
        </p:nvSpPr>
        <p:spPr bwMode="auto">
          <a:xfrm>
            <a:off x="3851275" y="4652963"/>
            <a:ext cx="3889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hu-HU" i="1" dirty="0" err="1">
                <a:solidFill>
                  <a:srgbClr val="9C85C0">
                    <a:lumMod val="50000"/>
                  </a:srgbClr>
                </a:solidFill>
                <a:latin typeface="Constantia" pitchFamily="18" charset="0"/>
              </a:rPr>
              <a:t>Garcia-Godoy</a:t>
            </a:r>
            <a:r>
              <a:rPr lang="hu-HU" i="1" dirty="0">
                <a:solidFill>
                  <a:srgbClr val="9C85C0">
                    <a:lumMod val="50000"/>
                  </a:srgbClr>
                </a:solidFill>
                <a:latin typeface="Constantia" pitchFamily="18" charset="0"/>
              </a:rPr>
              <a:t> &amp; </a:t>
            </a:r>
            <a:r>
              <a:rPr lang="hu-HU" i="1" dirty="0" err="1">
                <a:solidFill>
                  <a:srgbClr val="9C85C0">
                    <a:lumMod val="50000"/>
                  </a:srgbClr>
                </a:solidFill>
                <a:latin typeface="Constantia" pitchFamily="18" charset="0"/>
              </a:rPr>
              <a:t>Hicks</a:t>
            </a:r>
            <a:r>
              <a:rPr lang="hu-HU" i="1" dirty="0">
                <a:solidFill>
                  <a:srgbClr val="9C85C0">
                    <a:lumMod val="50000"/>
                  </a:srgbClr>
                </a:solidFill>
                <a:latin typeface="Constantia" pitchFamily="18" charset="0"/>
              </a:rPr>
              <a:t>, 2008</a:t>
            </a:r>
          </a:p>
        </p:txBody>
      </p:sp>
      <p:sp>
        <p:nvSpPr>
          <p:cNvPr id="32" name="Szövegdoboz 31"/>
          <p:cNvSpPr txBox="1"/>
          <p:nvPr/>
        </p:nvSpPr>
        <p:spPr>
          <a:xfrm>
            <a:off x="539750" y="5229225"/>
            <a:ext cx="8353425" cy="954088"/>
          </a:xfrm>
          <a:prstGeom prst="rect">
            <a:avLst/>
          </a:prstGeom>
          <a:solidFill>
            <a:schemeClr val="bg2">
              <a:lumMod val="20000"/>
              <a:lumOff val="80000"/>
            </a:schemeClr>
          </a:solidFill>
        </p:spPr>
        <p:txBody>
          <a:bodyPr>
            <a:spAutoFit/>
          </a:bodyPr>
          <a:lstStyle/>
          <a:p>
            <a:pPr algn="ctr">
              <a:defRPr/>
            </a:pPr>
            <a:r>
              <a:rPr lang="hu-HU" sz="2800" b="1" i="1" dirty="0">
                <a:solidFill>
                  <a:srgbClr val="FF0000"/>
                </a:solidFill>
                <a:effectLst>
                  <a:outerShdw blurRad="38100" dist="38100" dir="2700000" algn="tl">
                    <a:srgbClr val="000000">
                      <a:alpha val="43137"/>
                    </a:srgbClr>
                  </a:outerShdw>
                </a:effectLst>
              </a:rPr>
              <a:t>A korai S. </a:t>
            </a:r>
            <a:r>
              <a:rPr lang="hu-HU" sz="2800" b="1" i="1" dirty="0" err="1">
                <a:solidFill>
                  <a:srgbClr val="FF0000"/>
                </a:solidFill>
                <a:effectLst>
                  <a:outerShdw blurRad="38100" dist="38100" dir="2700000" algn="tl">
                    <a:srgbClr val="000000">
                      <a:alpha val="43137"/>
                    </a:srgbClr>
                  </a:outerShdw>
                </a:effectLst>
              </a:rPr>
              <a:t>mutans</a:t>
            </a:r>
            <a:r>
              <a:rPr lang="hu-HU" sz="2800" b="1" i="1" dirty="0">
                <a:solidFill>
                  <a:srgbClr val="FF0000"/>
                </a:solidFill>
                <a:effectLst>
                  <a:outerShdw blurRad="38100" dist="38100" dir="2700000" algn="tl">
                    <a:srgbClr val="000000">
                      <a:alpha val="43137"/>
                    </a:srgbClr>
                  </a:outerShdw>
                </a:effectLst>
              </a:rPr>
              <a:t> kolonizáció az ECC kialakulásának elsődleges </a:t>
            </a:r>
            <a:r>
              <a:rPr lang="hu-HU" sz="2800" b="1" i="1" dirty="0" err="1">
                <a:solidFill>
                  <a:srgbClr val="FF0000"/>
                </a:solidFill>
                <a:effectLst>
                  <a:outerShdw blurRad="38100" dist="38100" dir="2700000" algn="tl">
                    <a:srgbClr val="000000">
                      <a:alpha val="43137"/>
                    </a:srgbClr>
                  </a:outerShdw>
                </a:effectLst>
              </a:rPr>
              <a:t>rizikofaktora</a:t>
            </a:r>
            <a:endParaRPr lang="hu-HU" sz="2800" b="1" i="1" dirty="0">
              <a:solidFill>
                <a:srgbClr val="FF0000"/>
              </a:solidFill>
              <a:effectLst>
                <a:outerShdw blurRad="38100" dist="38100" dir="2700000" algn="tl">
                  <a:srgbClr val="000000">
                    <a:alpha val="43137"/>
                  </a:srgbClr>
                </a:outerShdw>
              </a:effectLst>
            </a:endParaRPr>
          </a:p>
        </p:txBody>
      </p:sp>
    </p:spTree>
    <p:custDataLst>
      <p:tags r:id="rId1"/>
    </p:custData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9"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1000" fill="hold"/>
                                        <p:tgtEl>
                                          <p:spTgt spid="29"/>
                                        </p:tgtEl>
                                        <p:attrNameLst>
                                          <p:attrName>ppt_x</p:attrName>
                                        </p:attrNameLst>
                                      </p:cBhvr>
                                      <p:tavLst>
                                        <p:tav tm="0">
                                          <p:val>
                                            <p:strVal val="#ppt_x-.2"/>
                                          </p:val>
                                        </p:tav>
                                        <p:tav tm="100000">
                                          <p:val>
                                            <p:strVal val="#ppt_x"/>
                                          </p:val>
                                        </p:tav>
                                      </p:tavLst>
                                    </p:anim>
                                    <p:anim calcmode="lin" valueType="num">
                                      <p:cBhvr>
                                        <p:cTn id="24"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25" dur="1000"/>
                                        <p:tgtEl>
                                          <p:spTgt spid="29"/>
                                        </p:tgtEl>
                                      </p:cBhvr>
                                    </p:animEffect>
                                  </p:childTnLst>
                                </p:cTn>
                              </p:par>
                              <p:par>
                                <p:cTn id="26" presetID="5" presetClass="entr" presetSubtype="1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heckerboard(across)">
                                      <p:cBhvr>
                                        <p:cTn id="28" dur="500"/>
                                        <p:tgtEl>
                                          <p:spTgt spid="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1000" fill="hold"/>
                                        <p:tgtEl>
                                          <p:spTgt spid="30"/>
                                        </p:tgtEl>
                                        <p:attrNameLst>
                                          <p:attrName>ppt_x</p:attrName>
                                        </p:attrNameLst>
                                      </p:cBhvr>
                                      <p:tavLst>
                                        <p:tav tm="0">
                                          <p:val>
                                            <p:strVal val="#ppt_x-.2"/>
                                          </p:val>
                                        </p:tav>
                                        <p:tav tm="100000">
                                          <p:val>
                                            <p:strVal val="#ppt_x"/>
                                          </p:val>
                                        </p:tav>
                                      </p:tavLst>
                                    </p:anim>
                                    <p:anim calcmode="lin" valueType="num">
                                      <p:cBhvr>
                                        <p:cTn id="34"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0"/>
                                        </p:tgtEl>
                                      </p:cBhvr>
                                    </p:animEffect>
                                  </p:childTnLst>
                                </p:cTn>
                              </p:par>
                              <p:par>
                                <p:cTn id="36" presetID="5" presetClass="entr" presetSubtype="1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checkerboard(across)">
                                      <p:cBhvr>
                                        <p:cTn id="38" dur="500"/>
                                        <p:tgtEl>
                                          <p:spTgt spid="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9"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1000" fill="hold"/>
                                        <p:tgtEl>
                                          <p:spTgt spid="31"/>
                                        </p:tgtEl>
                                        <p:attrNameLst>
                                          <p:attrName>ppt_x</p:attrName>
                                        </p:attrNameLst>
                                      </p:cBhvr>
                                      <p:tavLst>
                                        <p:tav tm="0">
                                          <p:val>
                                            <p:strVal val="#ppt_x-.2"/>
                                          </p:val>
                                        </p:tav>
                                        <p:tav tm="100000">
                                          <p:val>
                                            <p:strVal val="#ppt_x"/>
                                          </p:val>
                                        </p:tav>
                                      </p:tavLst>
                                    </p:anim>
                                    <p:anim calcmode="lin" valueType="num">
                                      <p:cBhvr>
                                        <p:cTn id="44"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45" dur="1000"/>
                                        <p:tgtEl>
                                          <p:spTgt spid="31"/>
                                        </p:tgtEl>
                                      </p:cBhvr>
                                    </p:animEffect>
                                  </p:childTnLst>
                                </p:cTn>
                              </p:par>
                              <p:par>
                                <p:cTn id="46" presetID="5" presetClass="entr" presetSubtype="1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checkerboard(across)">
                                      <p:cBhvr>
                                        <p:cTn id="48" dur="500"/>
                                        <p:tgtEl>
                                          <p:spTgt spid="6"/>
                                        </p:tgtEl>
                                      </p:cBhvr>
                                    </p:animEffect>
                                  </p:childTnLst>
                                </p:cTn>
                              </p:par>
                            </p:childTnLst>
                          </p:cTn>
                        </p:par>
                        <p:par>
                          <p:cTn id="49" fill="hold" nodeType="afterGroup">
                            <p:stCondLst>
                              <p:cond delay="1000"/>
                            </p:stCondLst>
                            <p:childTnLst>
                              <p:par>
                                <p:cTn id="50" presetID="4" presetClass="entr" presetSubtype="16" fill="hold" grpId="0"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box(in)">
                                      <p:cBhvr>
                                        <p:cTn id="52" dur="500"/>
                                        <p:tgtEl>
                                          <p:spTgt spid="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ox(in)">
                                      <p:cBhvr>
                                        <p:cTn id="5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9" grpId="0"/>
      <p:bldP spid="30" grpId="0"/>
      <p:bldP spid="31" grpId="0"/>
      <p:bldP spid="35" grpId="0"/>
      <p:bldP spid="3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p:cNvSpPr>
            <a:spLocks noGrp="1"/>
          </p:cNvSpPr>
          <p:nvPr>
            <p:ph idx="1"/>
          </p:nvPr>
        </p:nvSpPr>
        <p:spPr>
          <a:xfrm>
            <a:off x="528638" y="1484313"/>
            <a:ext cx="4906962" cy="504825"/>
          </a:xfrm>
        </p:spPr>
        <p:txBody>
          <a:bodyPr/>
          <a:lstStyle/>
          <a:p>
            <a:pPr eaLnBrk="1" hangingPunct="1">
              <a:lnSpc>
                <a:spcPct val="90000"/>
              </a:lnSpc>
              <a:buFont typeface="Wingdings" pitchFamily="2" charset="2"/>
              <a:buChar char="q"/>
            </a:pPr>
            <a:r>
              <a:rPr lang="hu-HU" sz="2800" b="1" dirty="0" smtClean="0">
                <a:solidFill>
                  <a:srgbClr val="FFFF00"/>
                </a:solidFill>
              </a:rPr>
              <a:t> </a:t>
            </a:r>
            <a:r>
              <a:rPr lang="hu-HU" sz="2800" b="1" dirty="0" err="1" smtClean="0">
                <a:solidFill>
                  <a:schemeClr val="accent5">
                    <a:lumMod val="75000"/>
                  </a:schemeClr>
                </a:solidFill>
              </a:rPr>
              <a:t>Veillonella</a:t>
            </a:r>
            <a:endParaRPr lang="hu-HU" dirty="0" smtClean="0">
              <a:solidFill>
                <a:schemeClr val="accent5">
                  <a:lumMod val="75000"/>
                </a:schemeClr>
              </a:solidFill>
            </a:endParaRPr>
          </a:p>
        </p:txBody>
      </p:sp>
      <p:sp>
        <p:nvSpPr>
          <p:cNvPr id="3" name="Cím 2"/>
          <p:cNvSpPr>
            <a:spLocks noGrp="1"/>
          </p:cNvSpPr>
          <p:nvPr>
            <p:ph type="title"/>
          </p:nvPr>
        </p:nvSpPr>
        <p:spPr>
          <a:xfrm>
            <a:off x="457200" y="265584"/>
            <a:ext cx="8229600" cy="1219200"/>
          </a:xfrm>
        </p:spPr>
        <p:txBody>
          <a:bodyPr>
            <a:normAutofit fontScale="90000"/>
          </a:bodyPr>
          <a:lstStyle/>
          <a:p>
            <a:pPr algn="ctr" eaLnBrk="1" fontAlgn="auto" hangingPunct="1">
              <a:spcAft>
                <a:spcPts val="0"/>
              </a:spcAft>
              <a:defRPr/>
            </a:pPr>
            <a:r>
              <a:rPr lang="hu-HU" b="1" dirty="0" smtClean="0">
                <a:solidFill>
                  <a:schemeClr val="accent5">
                    <a:lumMod val="50000"/>
                  </a:schemeClr>
                </a:solidFill>
                <a:effectLst>
                  <a:outerShdw blurRad="38100" dist="38100" dir="2700000" algn="tl">
                    <a:srgbClr val="000000">
                      <a:alpha val="43137"/>
                    </a:srgbClr>
                  </a:outerShdw>
                </a:effectLst>
              </a:rPr>
              <a:t>PROTEKTÍV, </a:t>
            </a:r>
            <a:br>
              <a:rPr lang="hu-HU" b="1" dirty="0" smtClean="0">
                <a:solidFill>
                  <a:schemeClr val="accent5">
                    <a:lumMod val="50000"/>
                  </a:schemeClr>
                </a:solidFill>
                <a:effectLst>
                  <a:outerShdw blurRad="38100" dist="38100" dir="2700000" algn="tl">
                    <a:srgbClr val="000000">
                      <a:alpha val="43137"/>
                    </a:srgbClr>
                  </a:outerShdw>
                </a:effectLst>
              </a:rPr>
            </a:br>
            <a:r>
              <a:rPr lang="hu-HU" b="1" dirty="0" smtClean="0">
                <a:solidFill>
                  <a:schemeClr val="accent5">
                    <a:lumMod val="50000"/>
                  </a:schemeClr>
                </a:solidFill>
                <a:effectLst>
                  <a:outerShdw blurRad="38100" dist="38100" dir="2700000" algn="tl">
                    <a:srgbClr val="000000">
                      <a:alpha val="43137"/>
                    </a:srgbClr>
                  </a:outerShdw>
                </a:effectLst>
              </a:rPr>
              <a:t>„FOGBARÁT” BAKTÉRIUMOK</a:t>
            </a:r>
            <a:endParaRPr lang="hu-HU" b="1" dirty="0">
              <a:solidFill>
                <a:schemeClr val="accent5">
                  <a:lumMod val="50000"/>
                </a:schemeClr>
              </a:solidFill>
              <a:effectLst>
                <a:outerShdw blurRad="38100" dist="38100" dir="2700000" algn="tl">
                  <a:srgbClr val="000000">
                    <a:alpha val="43137"/>
                  </a:srgbClr>
                </a:outerShdw>
              </a:effectLst>
            </a:endParaRPr>
          </a:p>
        </p:txBody>
      </p:sp>
      <p:sp>
        <p:nvSpPr>
          <p:cNvPr id="7" name="Szövegdoboz 6"/>
          <p:cNvSpPr txBox="1"/>
          <p:nvPr/>
        </p:nvSpPr>
        <p:spPr>
          <a:xfrm>
            <a:off x="3779838" y="1958975"/>
            <a:ext cx="5040312" cy="457200"/>
          </a:xfrm>
          <a:prstGeom prst="rect">
            <a:avLst/>
          </a:prstGeom>
          <a:noFill/>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buFont typeface="Arial" pitchFamily="34" charset="0"/>
              <a:buChar char="•"/>
            </a:pPr>
            <a:r>
              <a:rPr lang="hu-HU" sz="2400" b="1" dirty="0">
                <a:solidFill>
                  <a:srgbClr val="FFFF00"/>
                </a:solidFill>
                <a:effectLst>
                  <a:outerShdw blurRad="38100" dist="38100" dir="2700000" algn="tl">
                    <a:srgbClr val="FFFFFF"/>
                  </a:outerShdw>
                </a:effectLst>
                <a:latin typeface="Constantia" pitchFamily="18" charset="0"/>
              </a:rPr>
              <a:t> </a:t>
            </a:r>
            <a:r>
              <a:rPr lang="hu-HU" sz="2400" b="1" dirty="0">
                <a:solidFill>
                  <a:srgbClr val="9C85C0">
                    <a:lumMod val="50000"/>
                  </a:srgbClr>
                </a:solidFill>
                <a:latin typeface="Constantia" pitchFamily="18" charset="0"/>
              </a:rPr>
              <a:t>lebontja a tejsavat</a:t>
            </a:r>
          </a:p>
        </p:txBody>
      </p:sp>
      <p:pic>
        <p:nvPicPr>
          <p:cNvPr id="23557" name="Picture 1" descr="C:\Program Files\Microsoft Office\MEDIA\OFFICE12\Bullets\j011584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4850" y="337185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Csoportba foglalás 11"/>
          <p:cNvGrpSpPr>
            <a:grpSpLocks/>
          </p:cNvGrpSpPr>
          <p:nvPr/>
        </p:nvGrpSpPr>
        <p:grpSpPr bwMode="auto">
          <a:xfrm>
            <a:off x="900113" y="2046288"/>
            <a:ext cx="4032250" cy="1743075"/>
            <a:chOff x="899592" y="2045965"/>
            <a:chExt cx="4032448" cy="1743075"/>
          </a:xfrm>
        </p:grpSpPr>
        <p:pic>
          <p:nvPicPr>
            <p:cNvPr id="23568" name="Kép 3" descr="veillonella.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2045965"/>
              <a:ext cx="2619375" cy="1743075"/>
            </a:xfrm>
            <a:prstGeom prst="rect">
              <a:avLst/>
            </a:prstGeom>
            <a:noFill/>
            <a:ln w="571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9" name="Ellipszis feliratnak 8"/>
            <p:cNvSpPr/>
            <p:nvPr/>
          </p:nvSpPr>
          <p:spPr>
            <a:xfrm>
              <a:off x="3131727" y="2349177"/>
              <a:ext cx="1800313" cy="503238"/>
            </a:xfrm>
            <a:prstGeom prst="wedgeEllipseCallout">
              <a:avLst>
                <a:gd name="adj1" fmla="val -48951"/>
                <a:gd name="adj2" fmla="val 9165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600" i="1" dirty="0" err="1">
                  <a:solidFill>
                    <a:prstClr val="black"/>
                  </a:solidFill>
                </a:rPr>
                <a:t>Veillonella</a:t>
              </a:r>
              <a:endParaRPr lang="hu-HU" sz="1600" i="1" dirty="0">
                <a:solidFill>
                  <a:prstClr val="black"/>
                </a:solidFill>
              </a:endParaRPr>
            </a:p>
          </p:txBody>
        </p:sp>
      </p:grpSp>
      <p:grpSp>
        <p:nvGrpSpPr>
          <p:cNvPr id="5" name="Csoportba foglalás 12"/>
          <p:cNvGrpSpPr>
            <a:grpSpLocks/>
          </p:cNvGrpSpPr>
          <p:nvPr/>
        </p:nvGrpSpPr>
        <p:grpSpPr bwMode="auto">
          <a:xfrm>
            <a:off x="250825" y="4005263"/>
            <a:ext cx="8713788" cy="2327275"/>
            <a:chOff x="251520" y="4149080"/>
            <a:chExt cx="8712968" cy="2327292"/>
          </a:xfrm>
        </p:grpSpPr>
        <p:pic>
          <p:nvPicPr>
            <p:cNvPr id="23564" name="Kép 4" descr="salivarius probiotics.jpg"/>
            <p:cNvPicPr>
              <a:picLocks noChangeAspect="1"/>
            </p:cNvPicPr>
            <p:nvPr/>
          </p:nvPicPr>
          <p:blipFill>
            <a:blip r:embed="rId6" cstate="print">
              <a:extLst>
                <a:ext uri="{28A0092B-C50C-407E-A947-70E740481C1C}">
                  <a14:useLocalDpi xmlns:a14="http://schemas.microsoft.com/office/drawing/2010/main" val="0"/>
                </a:ext>
              </a:extLst>
            </a:blip>
            <a:srcRect l="9908"/>
            <a:stretch>
              <a:fillRect/>
            </a:stretch>
          </p:blipFill>
          <p:spPr bwMode="auto">
            <a:xfrm rot="-5400000">
              <a:off x="2064505" y="4424327"/>
              <a:ext cx="1895244" cy="2208845"/>
            </a:xfrm>
            <a:prstGeom prst="rect">
              <a:avLst/>
            </a:prstGeom>
            <a:noFill/>
            <a:ln w="5715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3565" name="Kép 5" descr="sanguinis.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1515" y="4509120"/>
              <a:ext cx="2468877" cy="1944241"/>
            </a:xfrm>
            <a:prstGeom prst="rect">
              <a:avLst/>
            </a:prstGeom>
            <a:noFill/>
            <a:ln w="571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0" name="Ellipszis feliratnak 9"/>
            <p:cNvSpPr/>
            <p:nvPr/>
          </p:nvSpPr>
          <p:spPr>
            <a:xfrm>
              <a:off x="251520" y="4941248"/>
              <a:ext cx="1800056" cy="503242"/>
            </a:xfrm>
            <a:prstGeom prst="wedgeEllipseCallout">
              <a:avLst>
                <a:gd name="adj1" fmla="val 76221"/>
                <a:gd name="adj2" fmla="val 14348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600" i="1" dirty="0">
                  <a:solidFill>
                    <a:prstClr val="black"/>
                  </a:solidFill>
                </a:rPr>
                <a:t>S. </a:t>
              </a:r>
              <a:r>
                <a:rPr lang="hu-HU" sz="1600" i="1" dirty="0" err="1">
                  <a:solidFill>
                    <a:prstClr val="black"/>
                  </a:solidFill>
                </a:rPr>
                <a:t>salivarius</a:t>
              </a:r>
              <a:endParaRPr lang="hu-HU" sz="1600" i="1" dirty="0">
                <a:solidFill>
                  <a:prstClr val="black"/>
                </a:solidFill>
              </a:endParaRPr>
            </a:p>
          </p:txBody>
        </p:sp>
        <p:sp>
          <p:nvSpPr>
            <p:cNvPr id="11" name="Ellipszis feliratnak 10"/>
            <p:cNvSpPr/>
            <p:nvPr/>
          </p:nvSpPr>
          <p:spPr>
            <a:xfrm>
              <a:off x="7235863" y="4149080"/>
              <a:ext cx="1728625" cy="504829"/>
            </a:xfrm>
            <a:prstGeom prst="wedgeEllipseCallout">
              <a:avLst>
                <a:gd name="adj1" fmla="val -61649"/>
                <a:gd name="adj2" fmla="val 12404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600" i="1" dirty="0">
                  <a:solidFill>
                    <a:prstClr val="black"/>
                  </a:solidFill>
                </a:rPr>
                <a:t>S. </a:t>
              </a:r>
              <a:r>
                <a:rPr lang="hu-HU" sz="1600" i="1" dirty="0" err="1">
                  <a:solidFill>
                    <a:prstClr val="black"/>
                  </a:solidFill>
                </a:rPr>
                <a:t>sanguinis</a:t>
              </a:r>
              <a:endParaRPr lang="hu-HU" sz="1600" i="1" dirty="0">
                <a:solidFill>
                  <a:prstClr val="black"/>
                </a:solidFill>
              </a:endParaRPr>
            </a:p>
          </p:txBody>
        </p:sp>
      </p:grpSp>
      <p:sp>
        <p:nvSpPr>
          <p:cNvPr id="14" name="Szövegdoboz 13"/>
          <p:cNvSpPr txBox="1"/>
          <p:nvPr/>
        </p:nvSpPr>
        <p:spPr>
          <a:xfrm>
            <a:off x="3779838" y="3068638"/>
            <a:ext cx="5040312" cy="831850"/>
          </a:xfrm>
          <a:prstGeom prst="rect">
            <a:avLst/>
          </a:prstGeom>
          <a:noFill/>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buFont typeface="Arial" pitchFamily="34" charset="0"/>
              <a:buChar char="•"/>
            </a:pPr>
            <a:r>
              <a:rPr lang="hu-HU" sz="2400" b="1" dirty="0">
                <a:solidFill>
                  <a:srgbClr val="FFFF00"/>
                </a:solidFill>
                <a:effectLst>
                  <a:outerShdw blurRad="38100" dist="38100" dir="2700000" algn="tl">
                    <a:srgbClr val="FFFFFF"/>
                  </a:outerShdw>
                </a:effectLst>
                <a:latin typeface="Constantia" pitchFamily="18" charset="0"/>
              </a:rPr>
              <a:t> </a:t>
            </a:r>
            <a:r>
              <a:rPr lang="hu-HU" sz="2400" b="1" dirty="0" err="1">
                <a:solidFill>
                  <a:srgbClr val="9C85C0">
                    <a:lumMod val="50000"/>
                  </a:srgbClr>
                </a:solidFill>
                <a:latin typeface="Constantia" pitchFamily="18" charset="0"/>
              </a:rPr>
              <a:t>arginin</a:t>
            </a:r>
            <a:r>
              <a:rPr lang="hu-HU" sz="2400" b="1" dirty="0">
                <a:solidFill>
                  <a:srgbClr val="9C85C0">
                    <a:lumMod val="50000"/>
                  </a:srgbClr>
                </a:solidFill>
                <a:latin typeface="Constantia" pitchFamily="18" charset="0"/>
              </a:rPr>
              <a:t> </a:t>
            </a:r>
            <a:r>
              <a:rPr lang="hu-HU" sz="2400" b="1" dirty="0" err="1">
                <a:solidFill>
                  <a:srgbClr val="9C85C0">
                    <a:lumMod val="50000"/>
                  </a:srgbClr>
                </a:solidFill>
                <a:latin typeface="Constantia" pitchFamily="18" charset="0"/>
              </a:rPr>
              <a:t>deaminázt</a:t>
            </a:r>
            <a:r>
              <a:rPr lang="hu-HU" sz="2400" b="1" dirty="0">
                <a:solidFill>
                  <a:srgbClr val="9C85C0">
                    <a:lumMod val="50000"/>
                  </a:srgbClr>
                </a:solidFill>
                <a:latin typeface="Constantia" pitchFamily="18" charset="0"/>
              </a:rPr>
              <a:t> termelnek </a:t>
            </a:r>
            <a:r>
              <a:rPr lang="hu-HU" sz="2400" b="1" dirty="0">
                <a:solidFill>
                  <a:srgbClr val="9C85C0">
                    <a:lumMod val="50000"/>
                  </a:srgbClr>
                </a:solidFill>
                <a:latin typeface="Constantia" pitchFamily="18" charset="0"/>
                <a:sym typeface="Wingdings" pitchFamily="2" charset="2"/>
              </a:rPr>
              <a:t> </a:t>
            </a:r>
            <a:r>
              <a:rPr lang="hu-HU" sz="2400" b="1" dirty="0" err="1">
                <a:solidFill>
                  <a:srgbClr val="9C85C0">
                    <a:lumMod val="50000"/>
                  </a:srgbClr>
                </a:solidFill>
                <a:latin typeface="Constantia" pitchFamily="18" charset="0"/>
                <a:sym typeface="Wingdings" pitchFamily="2" charset="2"/>
              </a:rPr>
              <a:t>urea</a:t>
            </a:r>
            <a:r>
              <a:rPr lang="hu-HU" sz="2400" b="1" dirty="0">
                <a:solidFill>
                  <a:srgbClr val="9C85C0">
                    <a:lumMod val="50000"/>
                  </a:srgbClr>
                </a:solidFill>
                <a:latin typeface="Constantia" pitchFamily="18" charset="0"/>
                <a:sym typeface="Wingdings" pitchFamily="2" charset="2"/>
              </a:rPr>
              <a:t> és ammónia  </a:t>
            </a:r>
            <a:r>
              <a:rPr lang="hu-HU" sz="2400" b="1" dirty="0" err="1">
                <a:solidFill>
                  <a:srgbClr val="9C85C0">
                    <a:lumMod val="50000"/>
                  </a:srgbClr>
                </a:solidFill>
                <a:latin typeface="Constantia" pitchFamily="18" charset="0"/>
                <a:sym typeface="Wingdings" pitchFamily="2" charset="2"/>
              </a:rPr>
              <a:t>biofilm</a:t>
            </a:r>
            <a:r>
              <a:rPr lang="hu-HU" sz="2400" b="1" dirty="0">
                <a:solidFill>
                  <a:srgbClr val="9C85C0">
                    <a:lumMod val="50000"/>
                  </a:srgbClr>
                </a:solidFill>
                <a:latin typeface="Constantia" pitchFamily="18" charset="0"/>
                <a:sym typeface="Wingdings" pitchFamily="2" charset="2"/>
              </a:rPr>
              <a:t>: pH</a:t>
            </a:r>
            <a:endParaRPr lang="hu-HU" sz="2400" b="1" dirty="0">
              <a:solidFill>
                <a:srgbClr val="9C85C0">
                  <a:lumMod val="50000"/>
                </a:srgbClr>
              </a:solidFill>
              <a:latin typeface="Constantia" pitchFamily="18" charset="0"/>
            </a:endParaRPr>
          </a:p>
        </p:txBody>
      </p:sp>
      <p:sp>
        <p:nvSpPr>
          <p:cNvPr id="15" name="Tartalom helye 1"/>
          <p:cNvSpPr txBox="1">
            <a:spLocks/>
          </p:cNvSpPr>
          <p:nvPr/>
        </p:nvSpPr>
        <p:spPr>
          <a:xfrm>
            <a:off x="528638" y="3860800"/>
            <a:ext cx="4906962" cy="504825"/>
          </a:xfrm>
          <a:prstGeom prst="rect">
            <a:avLst/>
          </a:prstGeom>
        </p:spPr>
        <p:txBody>
          <a:bodyPr>
            <a:norm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90000"/>
              </a:lnSpc>
              <a:spcBef>
                <a:spcPct val="0"/>
              </a:spcBef>
              <a:spcAft>
                <a:spcPct val="0"/>
              </a:spcAft>
              <a:buFont typeface="Wingdings" pitchFamily="2" charset="2"/>
              <a:buChar char="q"/>
            </a:pPr>
            <a:r>
              <a:rPr lang="hu-HU" sz="2800" b="1" dirty="0">
                <a:solidFill>
                  <a:srgbClr val="FFFF00"/>
                </a:solidFill>
                <a:effectLst>
                  <a:outerShdw blurRad="38100" dist="38100" dir="2700000" algn="tl">
                    <a:srgbClr val="FFFFFF"/>
                  </a:outerShdw>
                </a:effectLst>
                <a:latin typeface="Constantia" pitchFamily="18" charset="0"/>
              </a:rPr>
              <a:t>  </a:t>
            </a:r>
            <a:r>
              <a:rPr lang="hu-HU" sz="2800" b="1" dirty="0">
                <a:solidFill>
                  <a:srgbClr val="9C85C0">
                    <a:lumMod val="75000"/>
                  </a:srgbClr>
                </a:solidFill>
                <a:latin typeface="Constantia" pitchFamily="18" charset="0"/>
              </a:rPr>
              <a:t>S. </a:t>
            </a:r>
            <a:r>
              <a:rPr lang="hu-HU" sz="2800" b="1" dirty="0" err="1">
                <a:solidFill>
                  <a:srgbClr val="9C85C0">
                    <a:lumMod val="75000"/>
                  </a:srgbClr>
                </a:solidFill>
                <a:latin typeface="Constantia" pitchFamily="18" charset="0"/>
              </a:rPr>
              <a:t>salivarius</a:t>
            </a:r>
            <a:r>
              <a:rPr lang="hu-HU" sz="2800" b="1" dirty="0">
                <a:solidFill>
                  <a:srgbClr val="9C85C0">
                    <a:lumMod val="75000"/>
                  </a:srgbClr>
                </a:solidFill>
                <a:latin typeface="Constantia" pitchFamily="18" charset="0"/>
              </a:rPr>
              <a:t>, S. </a:t>
            </a:r>
            <a:r>
              <a:rPr lang="hu-HU" sz="2800" b="1" dirty="0" err="1">
                <a:solidFill>
                  <a:srgbClr val="9C85C0">
                    <a:lumMod val="75000"/>
                  </a:srgbClr>
                </a:solidFill>
                <a:latin typeface="Constantia" pitchFamily="18" charset="0"/>
              </a:rPr>
              <a:t>sanguinis</a:t>
            </a:r>
            <a:endParaRPr lang="hu-HU" sz="2800" b="1" dirty="0">
              <a:solidFill>
                <a:srgbClr val="9C85C0">
                  <a:lumMod val="75000"/>
                </a:srgbClr>
              </a:solidFill>
              <a:latin typeface="Constantia" pitchFamily="18" charset="0"/>
            </a:endParaRPr>
          </a:p>
        </p:txBody>
      </p:sp>
      <p:sp>
        <p:nvSpPr>
          <p:cNvPr id="16" name="Szövegdoboz 15"/>
          <p:cNvSpPr txBox="1">
            <a:spLocks noChangeArrowheads="1"/>
          </p:cNvSpPr>
          <p:nvPr/>
        </p:nvSpPr>
        <p:spPr bwMode="auto">
          <a:xfrm>
            <a:off x="395288" y="6453188"/>
            <a:ext cx="3889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hu-HU" i="1" dirty="0" smtClean="0">
                <a:solidFill>
                  <a:srgbClr val="9C85C0">
                    <a:lumMod val="50000"/>
                  </a:srgbClr>
                </a:solidFill>
                <a:latin typeface="Constantia" pitchFamily="18" charset="0"/>
              </a:rPr>
              <a:t>Forrás: </a:t>
            </a:r>
            <a:r>
              <a:rPr lang="hu-HU" i="1" dirty="0" err="1" smtClean="0">
                <a:solidFill>
                  <a:srgbClr val="9C85C0">
                    <a:lumMod val="50000"/>
                  </a:srgbClr>
                </a:solidFill>
                <a:latin typeface="Constantia" pitchFamily="18" charset="0"/>
              </a:rPr>
              <a:t>Garcia-Godoy</a:t>
            </a:r>
            <a:r>
              <a:rPr lang="hu-HU" i="1" dirty="0" smtClean="0">
                <a:solidFill>
                  <a:srgbClr val="9C85C0">
                    <a:lumMod val="50000"/>
                  </a:srgbClr>
                </a:solidFill>
                <a:latin typeface="Constantia" pitchFamily="18" charset="0"/>
              </a:rPr>
              <a:t> </a:t>
            </a:r>
            <a:r>
              <a:rPr lang="hu-HU" i="1" dirty="0">
                <a:solidFill>
                  <a:srgbClr val="9C85C0">
                    <a:lumMod val="50000"/>
                  </a:srgbClr>
                </a:solidFill>
                <a:latin typeface="Constantia" pitchFamily="18" charset="0"/>
              </a:rPr>
              <a:t>&amp; </a:t>
            </a:r>
            <a:r>
              <a:rPr lang="hu-HU" i="1" dirty="0" err="1">
                <a:solidFill>
                  <a:srgbClr val="9C85C0">
                    <a:lumMod val="50000"/>
                  </a:srgbClr>
                </a:solidFill>
                <a:latin typeface="Constantia" pitchFamily="18" charset="0"/>
              </a:rPr>
              <a:t>Hicks</a:t>
            </a:r>
            <a:r>
              <a:rPr lang="hu-HU" i="1" dirty="0">
                <a:solidFill>
                  <a:srgbClr val="9C85C0">
                    <a:lumMod val="50000"/>
                  </a:srgbClr>
                </a:solidFill>
                <a:latin typeface="Constantia" pitchFamily="18" charset="0"/>
              </a:rPr>
              <a:t>, 2008</a:t>
            </a:r>
          </a:p>
        </p:txBody>
      </p:sp>
    </p:spTree>
    <p:custDataLst>
      <p:tags r:id="rId1"/>
    </p:custDataLst>
  </p:cSld>
  <p:clrMapOvr>
    <a:masterClrMapping/>
  </p:clrMapOvr>
  <p:transition>
    <p:wheel spokes="2"/>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ppt_y"/>
                                          </p:val>
                                        </p:tav>
                                        <p:tav tm="100000">
                                          <p:val>
                                            <p:strVal val="#ppt_y"/>
                                          </p:val>
                                        </p:tav>
                                      </p:tavLst>
                                    </p:anim>
                                  </p:childTnLst>
                                </p:cTn>
                              </p:par>
                              <p:par>
                                <p:cTn id="15" presetID="5"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par>
                          <p:cTn id="18" fill="hold" nodeType="afterGroup">
                            <p:stCondLst>
                              <p:cond delay="500"/>
                            </p:stCondLst>
                            <p:childTnLst>
                              <p:par>
                                <p:cTn id="19" presetID="2" presetClass="entr" presetSubtype="2"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5" presetClass="entr" presetSubtype="1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heckerboard(across)">
                                      <p:cBhvr>
                                        <p:cTn id="31" dur="500"/>
                                        <p:tgtEl>
                                          <p:spTgt spid="5"/>
                                        </p:tgtEl>
                                      </p:cBhvr>
                                    </p:animEffect>
                                  </p:childTnLst>
                                </p:cTn>
                              </p:par>
                            </p:childTnLst>
                          </p:cTn>
                        </p:par>
                        <p:par>
                          <p:cTn id="32" fill="hold" nodeType="afterGroup">
                            <p:stCondLst>
                              <p:cond delay="500"/>
                            </p:stCondLst>
                            <p:childTnLst>
                              <p:par>
                                <p:cTn id="33" presetID="2" presetClass="entr" presetSubtype="2"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1+#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1000"/>
                            </p:stCondLst>
                            <p:childTnLst>
                              <p:par>
                                <p:cTn id="38" presetID="4"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ox(in)">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P spid="15"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Csoportba foglalás 66"/>
          <p:cNvGrpSpPr/>
          <p:nvPr/>
        </p:nvGrpSpPr>
        <p:grpSpPr>
          <a:xfrm>
            <a:off x="3131840" y="620688"/>
            <a:ext cx="5832648" cy="6120680"/>
            <a:chOff x="3131840" y="620688"/>
            <a:chExt cx="5832648" cy="6120680"/>
          </a:xfrm>
        </p:grpSpPr>
        <p:sp>
          <p:nvSpPr>
            <p:cNvPr id="4" name="Lekerekített téglalap 3"/>
            <p:cNvSpPr/>
            <p:nvPr/>
          </p:nvSpPr>
          <p:spPr>
            <a:xfrm>
              <a:off x="3131840" y="620688"/>
              <a:ext cx="5832648" cy="6120680"/>
            </a:xfrm>
            <a:prstGeom prst="roundRect">
              <a:avLst/>
            </a:prstGeom>
            <a:solidFill>
              <a:schemeClr val="accent1">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endParaRPr>
            </a:p>
          </p:txBody>
        </p:sp>
        <p:pic>
          <p:nvPicPr>
            <p:cNvPr id="5" name="Picture 3" descr="Infiltrant1"/>
            <p:cNvPicPr>
              <a:picLocks noChangeAspect="1" noChangeArrowheads="1"/>
            </p:cNvPicPr>
            <p:nvPr/>
          </p:nvPicPr>
          <p:blipFill>
            <a:blip r:embed="rId3" cstate="print">
              <a:duotone>
                <a:prstClr val="black"/>
                <a:schemeClr val="accent2">
                  <a:tint val="45000"/>
                  <a:satMod val="400000"/>
                </a:schemeClr>
              </a:duotone>
            </a:blip>
            <a:srcRect r="63184" b="31766"/>
            <a:stretch>
              <a:fillRect/>
            </a:stretch>
          </p:blipFill>
          <p:spPr bwMode="auto">
            <a:xfrm>
              <a:off x="5327526" y="692150"/>
              <a:ext cx="3241675" cy="5616575"/>
            </a:xfrm>
            <a:prstGeom prst="rect">
              <a:avLst/>
            </a:prstGeom>
            <a:noFill/>
            <a:ln w="9525">
              <a:noFill/>
              <a:miter lim="800000"/>
              <a:headEnd/>
              <a:tailEnd/>
            </a:ln>
          </p:spPr>
        </p:pic>
      </p:grpSp>
      <p:sp>
        <p:nvSpPr>
          <p:cNvPr id="8" name="Felhő 7"/>
          <p:cNvSpPr/>
          <p:nvPr/>
        </p:nvSpPr>
        <p:spPr>
          <a:xfrm>
            <a:off x="5436096" y="2132856"/>
            <a:ext cx="792088" cy="1728192"/>
          </a:xfrm>
          <a:prstGeom prst="cloud">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nvGrpSpPr>
          <p:cNvPr id="3" name="Csoportba foglalás 75"/>
          <p:cNvGrpSpPr/>
          <p:nvPr/>
        </p:nvGrpSpPr>
        <p:grpSpPr>
          <a:xfrm>
            <a:off x="6012160" y="692150"/>
            <a:ext cx="1224136" cy="4105002"/>
            <a:chOff x="6012160" y="692150"/>
            <a:chExt cx="1224136" cy="4105002"/>
          </a:xfrm>
        </p:grpSpPr>
        <p:cxnSp>
          <p:nvCxnSpPr>
            <p:cNvPr id="28" name="Egyenes összekötő nyíllal 27"/>
            <p:cNvCxnSpPr>
              <a:stCxn id="5" idx="0"/>
            </p:cNvCxnSpPr>
            <p:nvPr/>
          </p:nvCxnSpPr>
          <p:spPr>
            <a:xfrm flipH="1">
              <a:off x="6012160" y="692150"/>
              <a:ext cx="936204" cy="1080666"/>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0" name="Egyenes összekötő nyíllal 29"/>
            <p:cNvCxnSpPr/>
            <p:nvPr/>
          </p:nvCxnSpPr>
          <p:spPr>
            <a:xfrm flipH="1" flipV="1">
              <a:off x="6228184" y="3861048"/>
              <a:ext cx="1008112" cy="936104"/>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cxnSp>
        <p:nvCxnSpPr>
          <p:cNvPr id="37" name="Egyenes összekötő 36"/>
          <p:cNvCxnSpPr/>
          <p:nvPr/>
        </p:nvCxnSpPr>
        <p:spPr>
          <a:xfrm>
            <a:off x="1259632" y="2996952"/>
            <a:ext cx="655272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8" name="Folyamatábra: Bekötés 37"/>
          <p:cNvSpPr/>
          <p:nvPr/>
        </p:nvSpPr>
        <p:spPr>
          <a:xfrm rot="1219507">
            <a:off x="4115568" y="3522260"/>
            <a:ext cx="616657" cy="444478"/>
          </a:xfrm>
          <a:prstGeom prst="flowChartConnector">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b="1" i="1" dirty="0" smtClean="0">
                <a:solidFill>
                  <a:schemeClr val="accent3">
                    <a:lumMod val="50000"/>
                  </a:schemeClr>
                </a:solidFill>
                <a:latin typeface="Baskerville Old Face" pitchFamily="18" charset="0"/>
              </a:rPr>
              <a:t>P</a:t>
            </a:r>
            <a:endParaRPr lang="hu-HU" sz="2000" b="1" i="1" dirty="0">
              <a:solidFill>
                <a:schemeClr val="accent3">
                  <a:lumMod val="50000"/>
                </a:schemeClr>
              </a:solidFill>
              <a:latin typeface="Baskerville Old Face" pitchFamily="18" charset="0"/>
            </a:endParaRPr>
          </a:p>
        </p:txBody>
      </p:sp>
      <p:sp>
        <p:nvSpPr>
          <p:cNvPr id="39" name="Folyamatábra: Bekötés 38"/>
          <p:cNvSpPr/>
          <p:nvPr/>
        </p:nvSpPr>
        <p:spPr>
          <a:xfrm rot="20225178">
            <a:off x="4594098" y="3253238"/>
            <a:ext cx="647962" cy="351522"/>
          </a:xfrm>
          <a:prstGeom prst="flowChartConnector">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b="1" i="1" dirty="0" smtClean="0">
                <a:solidFill>
                  <a:schemeClr val="accent3">
                    <a:lumMod val="50000"/>
                  </a:schemeClr>
                </a:solidFill>
                <a:latin typeface="Baskerville Old Face" pitchFamily="18" charset="0"/>
              </a:rPr>
              <a:t>P</a:t>
            </a:r>
            <a:endParaRPr lang="hu-HU" sz="2000" b="1" i="1" dirty="0">
              <a:solidFill>
                <a:schemeClr val="accent3">
                  <a:lumMod val="50000"/>
                </a:schemeClr>
              </a:solidFill>
              <a:latin typeface="Baskerville Old Face" pitchFamily="18" charset="0"/>
            </a:endParaRPr>
          </a:p>
        </p:txBody>
      </p:sp>
      <p:sp>
        <p:nvSpPr>
          <p:cNvPr id="40" name="Folyamatábra: Bekötés 39"/>
          <p:cNvSpPr/>
          <p:nvPr/>
        </p:nvSpPr>
        <p:spPr>
          <a:xfrm rot="1219507">
            <a:off x="5266961" y="3692466"/>
            <a:ext cx="710465" cy="397346"/>
          </a:xfrm>
          <a:prstGeom prst="flowChartConnector">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b="1" i="1" dirty="0" smtClean="0">
                <a:solidFill>
                  <a:schemeClr val="accent3">
                    <a:lumMod val="50000"/>
                  </a:schemeClr>
                </a:solidFill>
                <a:latin typeface="Baskerville Old Face" pitchFamily="18" charset="0"/>
              </a:rPr>
              <a:t>P</a:t>
            </a:r>
            <a:endParaRPr lang="hu-HU" sz="2000" b="1" i="1" dirty="0">
              <a:solidFill>
                <a:schemeClr val="accent3">
                  <a:lumMod val="50000"/>
                </a:schemeClr>
              </a:solidFill>
              <a:latin typeface="Baskerville Old Face" pitchFamily="18" charset="0"/>
            </a:endParaRPr>
          </a:p>
        </p:txBody>
      </p:sp>
      <p:sp>
        <p:nvSpPr>
          <p:cNvPr id="41" name="Folyamatábra: Bekötés 40"/>
          <p:cNvSpPr/>
          <p:nvPr/>
        </p:nvSpPr>
        <p:spPr>
          <a:xfrm rot="20225178">
            <a:off x="4342704" y="4283767"/>
            <a:ext cx="697892" cy="443157"/>
          </a:xfrm>
          <a:prstGeom prst="flowChartConnector">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b="1" i="1" dirty="0" smtClean="0">
                <a:solidFill>
                  <a:schemeClr val="accent3">
                    <a:lumMod val="50000"/>
                  </a:schemeClr>
                </a:solidFill>
                <a:latin typeface="Baskerville Old Face" pitchFamily="18" charset="0"/>
              </a:rPr>
              <a:t>P</a:t>
            </a:r>
            <a:endParaRPr lang="hu-HU" sz="2000" b="1" i="1" dirty="0">
              <a:solidFill>
                <a:schemeClr val="accent3">
                  <a:lumMod val="50000"/>
                </a:schemeClr>
              </a:solidFill>
              <a:latin typeface="Baskerville Old Face" pitchFamily="18" charset="0"/>
            </a:endParaRPr>
          </a:p>
        </p:txBody>
      </p:sp>
      <p:grpSp>
        <p:nvGrpSpPr>
          <p:cNvPr id="7" name="Csoportba foglalás 73"/>
          <p:cNvGrpSpPr/>
          <p:nvPr/>
        </p:nvGrpSpPr>
        <p:grpSpPr>
          <a:xfrm>
            <a:off x="4281036" y="771262"/>
            <a:ext cx="2343349" cy="2067302"/>
            <a:chOff x="4281036" y="771262"/>
            <a:chExt cx="2343349" cy="2067302"/>
          </a:xfrm>
        </p:grpSpPr>
        <p:sp>
          <p:nvSpPr>
            <p:cNvPr id="24" name="Folyamatábra: Bekötés 23"/>
            <p:cNvSpPr/>
            <p:nvPr/>
          </p:nvSpPr>
          <p:spPr>
            <a:xfrm rot="19909989">
              <a:off x="4857100" y="2355438"/>
              <a:ext cx="759174" cy="48312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b="1" i="1" dirty="0" smtClean="0">
                  <a:latin typeface="Baskerville Old Face" pitchFamily="18" charset="0"/>
                </a:rPr>
                <a:t>H+</a:t>
              </a:r>
              <a:endParaRPr lang="hu-HU" sz="2000" b="1" i="1" dirty="0">
                <a:latin typeface="Baskerville Old Face" pitchFamily="18" charset="0"/>
              </a:endParaRPr>
            </a:p>
          </p:txBody>
        </p:sp>
        <p:sp>
          <p:nvSpPr>
            <p:cNvPr id="25" name="Folyamatábra: Bekötés 24"/>
            <p:cNvSpPr/>
            <p:nvPr/>
          </p:nvSpPr>
          <p:spPr>
            <a:xfrm rot="1219507">
              <a:off x="4857100" y="1491342"/>
              <a:ext cx="759174" cy="48312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b="1" i="1" dirty="0" smtClean="0">
                  <a:latin typeface="Baskerville Old Face" pitchFamily="18" charset="0"/>
                </a:rPr>
                <a:t>H+</a:t>
              </a:r>
              <a:endParaRPr lang="hu-HU" sz="2000" b="1" i="1" dirty="0">
                <a:latin typeface="Baskerville Old Face" pitchFamily="18" charset="0"/>
              </a:endParaRPr>
            </a:p>
          </p:txBody>
        </p:sp>
        <p:sp>
          <p:nvSpPr>
            <p:cNvPr id="26" name="Folyamatábra: Bekötés 25"/>
            <p:cNvSpPr/>
            <p:nvPr/>
          </p:nvSpPr>
          <p:spPr>
            <a:xfrm rot="19909989">
              <a:off x="4353044" y="771262"/>
              <a:ext cx="759174" cy="48312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b="1" i="1" dirty="0" smtClean="0">
                  <a:latin typeface="Baskerville Old Face" pitchFamily="18" charset="0"/>
                </a:rPr>
                <a:t>H+</a:t>
              </a:r>
              <a:endParaRPr lang="hu-HU" sz="2000" b="1" i="1" dirty="0">
                <a:latin typeface="Baskerville Old Face" pitchFamily="18" charset="0"/>
              </a:endParaRPr>
            </a:p>
          </p:txBody>
        </p:sp>
        <p:sp>
          <p:nvSpPr>
            <p:cNvPr id="6" name="Folyamatábra: Bekötés 5"/>
            <p:cNvSpPr/>
            <p:nvPr/>
          </p:nvSpPr>
          <p:spPr>
            <a:xfrm rot="19909989">
              <a:off x="5865211" y="1995399"/>
              <a:ext cx="759174" cy="48312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b="1" i="1" dirty="0" smtClean="0">
                  <a:latin typeface="Baskerville Old Face" pitchFamily="18" charset="0"/>
                </a:rPr>
                <a:t>H+</a:t>
              </a:r>
              <a:endParaRPr lang="hu-HU" sz="2000" b="1" i="1" dirty="0">
                <a:latin typeface="Baskerville Old Face" pitchFamily="18" charset="0"/>
              </a:endParaRPr>
            </a:p>
          </p:txBody>
        </p:sp>
        <p:sp>
          <p:nvSpPr>
            <p:cNvPr id="23" name="Folyamatábra: Bekötés 22"/>
            <p:cNvSpPr/>
            <p:nvPr/>
          </p:nvSpPr>
          <p:spPr>
            <a:xfrm rot="1893944">
              <a:off x="4281036" y="2206846"/>
              <a:ext cx="759174" cy="48312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b="1" i="1" dirty="0" smtClean="0">
                  <a:latin typeface="Baskerville Old Face" pitchFamily="18" charset="0"/>
                </a:rPr>
                <a:t>H+</a:t>
              </a:r>
              <a:endParaRPr lang="hu-HU" sz="2000" b="1" i="1" dirty="0">
                <a:latin typeface="Baskerville Old Face" pitchFamily="18" charset="0"/>
              </a:endParaRPr>
            </a:p>
          </p:txBody>
        </p:sp>
      </p:grpSp>
      <p:grpSp>
        <p:nvGrpSpPr>
          <p:cNvPr id="9" name="Csoportba foglalás 74"/>
          <p:cNvGrpSpPr/>
          <p:nvPr/>
        </p:nvGrpSpPr>
        <p:grpSpPr>
          <a:xfrm>
            <a:off x="1835696" y="692696"/>
            <a:ext cx="2839497" cy="5616623"/>
            <a:chOff x="1835696" y="692696"/>
            <a:chExt cx="2839497" cy="5616623"/>
          </a:xfrm>
        </p:grpSpPr>
        <p:sp>
          <p:nvSpPr>
            <p:cNvPr id="50" name="Folyamatábra: Bekötés 49"/>
            <p:cNvSpPr/>
            <p:nvPr/>
          </p:nvSpPr>
          <p:spPr>
            <a:xfrm>
              <a:off x="3635896" y="5501944"/>
              <a:ext cx="1039297" cy="807375"/>
            </a:xfrm>
            <a:prstGeom prst="flowChartConnector">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b="1" i="1" dirty="0" smtClean="0">
                  <a:solidFill>
                    <a:schemeClr val="accent3">
                      <a:lumMod val="50000"/>
                    </a:schemeClr>
                  </a:solidFill>
                  <a:latin typeface="Baskerville Old Face" pitchFamily="18" charset="0"/>
                </a:rPr>
                <a:t>PO</a:t>
              </a:r>
              <a:r>
                <a:rPr lang="hu-HU" sz="2000" b="1" i="1" baseline="-25000" dirty="0" smtClean="0">
                  <a:solidFill>
                    <a:schemeClr val="accent3">
                      <a:lumMod val="50000"/>
                    </a:schemeClr>
                  </a:solidFill>
                  <a:latin typeface="Baskerville Old Face" pitchFamily="18" charset="0"/>
                </a:rPr>
                <a:t>4</a:t>
              </a:r>
              <a:r>
                <a:rPr lang="hu-HU" sz="2000" b="1" i="1" baseline="30000" dirty="0" smtClean="0">
                  <a:solidFill>
                    <a:schemeClr val="accent3">
                      <a:lumMod val="50000"/>
                    </a:schemeClr>
                  </a:solidFill>
                  <a:latin typeface="Baskerville Old Face" pitchFamily="18" charset="0"/>
                </a:rPr>
                <a:t>-</a:t>
              </a:r>
              <a:endParaRPr lang="hu-HU" sz="2000" b="1" i="1" dirty="0">
                <a:solidFill>
                  <a:schemeClr val="accent3">
                    <a:lumMod val="50000"/>
                  </a:schemeClr>
                </a:solidFill>
                <a:latin typeface="Baskerville Old Face" pitchFamily="18" charset="0"/>
              </a:endParaRPr>
            </a:p>
          </p:txBody>
        </p:sp>
        <p:sp>
          <p:nvSpPr>
            <p:cNvPr id="51" name="Folyamatábra: Bekötés 50"/>
            <p:cNvSpPr/>
            <p:nvPr/>
          </p:nvSpPr>
          <p:spPr>
            <a:xfrm>
              <a:off x="1835696" y="1628800"/>
              <a:ext cx="1039297" cy="807375"/>
            </a:xfrm>
            <a:prstGeom prst="flowChartConnector">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b="1" i="1" dirty="0" smtClean="0">
                  <a:solidFill>
                    <a:schemeClr val="accent3">
                      <a:lumMod val="50000"/>
                    </a:schemeClr>
                  </a:solidFill>
                  <a:latin typeface="Baskerville Old Face" pitchFamily="18" charset="0"/>
                </a:rPr>
                <a:t>PO</a:t>
              </a:r>
              <a:r>
                <a:rPr lang="hu-HU" sz="2000" b="1" i="1" baseline="-25000" dirty="0" smtClean="0">
                  <a:solidFill>
                    <a:schemeClr val="accent3">
                      <a:lumMod val="50000"/>
                    </a:schemeClr>
                  </a:solidFill>
                  <a:latin typeface="Baskerville Old Face" pitchFamily="18" charset="0"/>
                </a:rPr>
                <a:t>4</a:t>
              </a:r>
              <a:r>
                <a:rPr lang="hu-HU" sz="2000" b="1" i="1" baseline="30000" dirty="0" smtClean="0">
                  <a:solidFill>
                    <a:schemeClr val="accent3">
                      <a:lumMod val="50000"/>
                    </a:schemeClr>
                  </a:solidFill>
                  <a:latin typeface="Baskerville Old Face" pitchFamily="18" charset="0"/>
                </a:rPr>
                <a:t>-</a:t>
              </a:r>
              <a:endParaRPr lang="hu-HU" sz="2000" b="1" i="1" dirty="0">
                <a:solidFill>
                  <a:schemeClr val="accent3">
                    <a:lumMod val="50000"/>
                  </a:schemeClr>
                </a:solidFill>
                <a:latin typeface="Baskerville Old Face" pitchFamily="18" charset="0"/>
              </a:endParaRPr>
            </a:p>
          </p:txBody>
        </p:sp>
        <p:sp>
          <p:nvSpPr>
            <p:cNvPr id="57" name="Folyamatábra: Bekötés 56"/>
            <p:cNvSpPr/>
            <p:nvPr/>
          </p:nvSpPr>
          <p:spPr>
            <a:xfrm>
              <a:off x="1835696" y="692696"/>
              <a:ext cx="1039297" cy="807375"/>
            </a:xfrm>
            <a:prstGeom prst="flowChartConnector">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b="1" i="1" dirty="0" err="1" smtClean="0">
                  <a:solidFill>
                    <a:schemeClr val="accent3">
                      <a:lumMod val="50000"/>
                    </a:schemeClr>
                  </a:solidFill>
                  <a:latin typeface="Baskerville Old Face" pitchFamily="18" charset="0"/>
                </a:rPr>
                <a:t>Ca</a:t>
              </a:r>
              <a:r>
                <a:rPr lang="hu-HU" sz="2000" b="1" i="1" dirty="0" smtClean="0">
                  <a:solidFill>
                    <a:schemeClr val="accent3">
                      <a:lumMod val="50000"/>
                    </a:schemeClr>
                  </a:solidFill>
                  <a:latin typeface="Baskerville Old Face" pitchFamily="18" charset="0"/>
                </a:rPr>
                <a:t>++</a:t>
              </a:r>
              <a:endParaRPr lang="hu-HU" sz="2000" b="1" i="1" dirty="0">
                <a:solidFill>
                  <a:schemeClr val="accent3">
                    <a:lumMod val="50000"/>
                  </a:schemeClr>
                </a:solidFill>
                <a:latin typeface="Baskerville Old Face" pitchFamily="18" charset="0"/>
              </a:endParaRPr>
            </a:p>
          </p:txBody>
        </p:sp>
        <p:sp>
          <p:nvSpPr>
            <p:cNvPr id="58" name="Folyamatábra: Bekötés 57"/>
            <p:cNvSpPr/>
            <p:nvPr/>
          </p:nvSpPr>
          <p:spPr>
            <a:xfrm>
              <a:off x="3203848" y="4509120"/>
              <a:ext cx="1039297" cy="807375"/>
            </a:xfrm>
            <a:prstGeom prst="flowChartConnector">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b="1" i="1" dirty="0" err="1" smtClean="0">
                  <a:solidFill>
                    <a:schemeClr val="accent3">
                      <a:lumMod val="50000"/>
                    </a:schemeClr>
                  </a:solidFill>
                  <a:latin typeface="Baskerville Old Face" pitchFamily="18" charset="0"/>
                </a:rPr>
                <a:t>Ca</a:t>
              </a:r>
              <a:r>
                <a:rPr lang="hu-HU" sz="2000" b="1" i="1" dirty="0" smtClean="0">
                  <a:solidFill>
                    <a:schemeClr val="accent3">
                      <a:lumMod val="50000"/>
                    </a:schemeClr>
                  </a:solidFill>
                  <a:latin typeface="Baskerville Old Face" pitchFamily="18" charset="0"/>
                </a:rPr>
                <a:t>++</a:t>
              </a:r>
              <a:endParaRPr lang="hu-HU" sz="2000" b="1" i="1" dirty="0">
                <a:solidFill>
                  <a:schemeClr val="accent3">
                    <a:lumMod val="50000"/>
                  </a:schemeClr>
                </a:solidFill>
                <a:latin typeface="Baskerville Old Face" pitchFamily="18" charset="0"/>
              </a:endParaRPr>
            </a:p>
          </p:txBody>
        </p:sp>
      </p:grpSp>
      <p:sp>
        <p:nvSpPr>
          <p:cNvPr id="60" name="Folyamatábra: Bekötés 59"/>
          <p:cNvSpPr/>
          <p:nvPr/>
        </p:nvSpPr>
        <p:spPr>
          <a:xfrm>
            <a:off x="0" y="2564904"/>
            <a:ext cx="1039297" cy="807375"/>
          </a:xfrm>
          <a:prstGeom prst="flowChartConnector">
            <a:avLst/>
          </a:prstGeom>
          <a:solidFill>
            <a:schemeClr val="accent2">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b="1" i="1" dirty="0" smtClean="0">
                <a:solidFill>
                  <a:schemeClr val="accent2">
                    <a:lumMod val="50000"/>
                  </a:schemeClr>
                </a:solidFill>
                <a:latin typeface="Baskerville Old Face" pitchFamily="18" charset="0"/>
              </a:rPr>
              <a:t>pH</a:t>
            </a:r>
            <a:endParaRPr lang="hu-HU" sz="2400" b="1" i="1" dirty="0">
              <a:solidFill>
                <a:schemeClr val="accent2">
                  <a:lumMod val="50000"/>
                </a:schemeClr>
              </a:solidFill>
              <a:latin typeface="Baskerville Old Face" pitchFamily="18" charset="0"/>
            </a:endParaRPr>
          </a:p>
        </p:txBody>
      </p:sp>
      <p:grpSp>
        <p:nvGrpSpPr>
          <p:cNvPr id="10" name="Csoportba foglalás 78"/>
          <p:cNvGrpSpPr/>
          <p:nvPr/>
        </p:nvGrpSpPr>
        <p:grpSpPr>
          <a:xfrm>
            <a:off x="1043608" y="2276872"/>
            <a:ext cx="216024" cy="1512168"/>
            <a:chOff x="1043608" y="2276872"/>
            <a:chExt cx="216024" cy="1512168"/>
          </a:xfrm>
        </p:grpSpPr>
        <p:sp>
          <p:nvSpPr>
            <p:cNvPr id="62" name="Felfelé nyíl 61"/>
            <p:cNvSpPr/>
            <p:nvPr/>
          </p:nvSpPr>
          <p:spPr>
            <a:xfrm>
              <a:off x="1043608" y="3284984"/>
              <a:ext cx="216024" cy="504056"/>
            </a:xfrm>
            <a:prstGeom prst="upArrow">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3" name="Felfelé nyíl 62"/>
            <p:cNvSpPr/>
            <p:nvPr/>
          </p:nvSpPr>
          <p:spPr>
            <a:xfrm flipV="1">
              <a:off x="1043608" y="2276872"/>
              <a:ext cx="216024" cy="504056"/>
            </a:xfrm>
            <a:prstGeom prst="upArrow">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11" name="Csoportba foglalás 70"/>
          <p:cNvGrpSpPr/>
          <p:nvPr/>
        </p:nvGrpSpPr>
        <p:grpSpPr>
          <a:xfrm>
            <a:off x="1331640" y="2564904"/>
            <a:ext cx="2232248" cy="936104"/>
            <a:chOff x="1331640" y="2564904"/>
            <a:chExt cx="2232248" cy="936104"/>
          </a:xfrm>
        </p:grpSpPr>
        <p:sp>
          <p:nvSpPr>
            <p:cNvPr id="64" name="Szövegdoboz 63"/>
            <p:cNvSpPr txBox="1"/>
            <p:nvPr/>
          </p:nvSpPr>
          <p:spPr>
            <a:xfrm>
              <a:off x="1331640" y="2564904"/>
              <a:ext cx="2232248" cy="400110"/>
            </a:xfrm>
            <a:prstGeom prst="rect">
              <a:avLst/>
            </a:prstGeom>
            <a:solidFill>
              <a:schemeClr val="accent2">
                <a:lumMod val="20000"/>
                <a:lumOff val="80000"/>
              </a:schemeClr>
            </a:solidFill>
          </p:spPr>
          <p:txBody>
            <a:bodyPr wrap="square" rtlCol="0">
              <a:spAutoFit/>
            </a:bodyPr>
            <a:lstStyle/>
            <a:p>
              <a:pPr algn="ctr"/>
              <a:r>
                <a:rPr lang="hu-HU" sz="2000" b="1" i="1" dirty="0" err="1" smtClean="0">
                  <a:solidFill>
                    <a:schemeClr val="accent2">
                      <a:lumMod val="50000"/>
                    </a:schemeClr>
                  </a:solidFill>
                </a:rPr>
                <a:t>Demineralisatio</a:t>
              </a:r>
              <a:endParaRPr lang="hu-HU" sz="2000" b="1" i="1" dirty="0">
                <a:solidFill>
                  <a:schemeClr val="accent2">
                    <a:lumMod val="50000"/>
                  </a:schemeClr>
                </a:solidFill>
              </a:endParaRPr>
            </a:p>
          </p:txBody>
        </p:sp>
        <p:sp>
          <p:nvSpPr>
            <p:cNvPr id="65" name="Szövegdoboz 64"/>
            <p:cNvSpPr txBox="1"/>
            <p:nvPr/>
          </p:nvSpPr>
          <p:spPr>
            <a:xfrm>
              <a:off x="1331640" y="3100898"/>
              <a:ext cx="2160240" cy="400110"/>
            </a:xfrm>
            <a:prstGeom prst="rect">
              <a:avLst/>
            </a:prstGeom>
            <a:solidFill>
              <a:schemeClr val="accent2">
                <a:lumMod val="20000"/>
                <a:lumOff val="80000"/>
              </a:schemeClr>
            </a:solidFill>
          </p:spPr>
          <p:txBody>
            <a:bodyPr wrap="square" rtlCol="0">
              <a:spAutoFit/>
            </a:bodyPr>
            <a:lstStyle/>
            <a:p>
              <a:pPr algn="ctr"/>
              <a:r>
                <a:rPr lang="hu-HU" sz="2000" b="1" i="1" dirty="0" err="1" smtClean="0">
                  <a:solidFill>
                    <a:schemeClr val="accent2">
                      <a:lumMod val="50000"/>
                    </a:schemeClr>
                  </a:solidFill>
                </a:rPr>
                <a:t>Remineralisatio</a:t>
              </a:r>
              <a:endParaRPr lang="hu-HU" sz="2000" b="1" i="1" dirty="0">
                <a:solidFill>
                  <a:schemeClr val="accent2">
                    <a:lumMod val="50000"/>
                  </a:schemeClr>
                </a:solidFill>
              </a:endParaRPr>
            </a:p>
          </p:txBody>
        </p:sp>
      </p:grpSp>
      <p:sp>
        <p:nvSpPr>
          <p:cNvPr id="66" name="Cím 2"/>
          <p:cNvSpPr txBox="1">
            <a:spLocks/>
          </p:cNvSpPr>
          <p:nvPr/>
        </p:nvSpPr>
        <p:spPr>
          <a:xfrm>
            <a:off x="457200" y="44624"/>
            <a:ext cx="8229600" cy="576064"/>
          </a:xfrm>
          <a:prstGeom prst="rect">
            <a:avLst/>
          </a:prstGeom>
          <a:solidFill>
            <a:schemeClr val="accent1">
              <a:lumMod val="20000"/>
              <a:lumOff val="80000"/>
            </a:scheme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sz="3200" b="1" i="0" u="none" strike="noStrike" kern="1200" cap="none" spc="0" normalizeH="0" baseline="0" noProof="0" dirty="0" smtClean="0">
                <a:ln>
                  <a:noFill/>
                </a:ln>
                <a:solidFill>
                  <a:schemeClr val="accent5">
                    <a:lumMod val="50000"/>
                  </a:schemeClr>
                </a:solidFill>
                <a:effectLst>
                  <a:outerShdw blurRad="38100" dist="38100" dir="2700000" algn="tl">
                    <a:srgbClr val="000000">
                      <a:alpha val="43137"/>
                    </a:srgbClr>
                  </a:outerShdw>
                </a:effectLst>
                <a:uLnTx/>
                <a:uFillTx/>
                <a:latin typeface="+mj-lt"/>
                <a:ea typeface="+mj-ea"/>
                <a:cs typeface="+mj-cs"/>
              </a:rPr>
              <a:t>DEMINERALISATIO - REMINERALISATIO</a:t>
            </a:r>
            <a:endParaRPr kumimoji="0" lang="hu-HU" sz="3200" b="1" i="0" u="none" strike="noStrike" kern="1200" cap="none" spc="0" normalizeH="0" baseline="0" noProof="0" dirty="0">
              <a:ln>
                <a:noFill/>
              </a:ln>
              <a:solidFill>
                <a:schemeClr val="accent5">
                  <a:lumMod val="50000"/>
                </a:schemeClr>
              </a:solidFill>
              <a:effectLst>
                <a:outerShdw blurRad="38100" dist="38100" dir="2700000" algn="tl">
                  <a:srgbClr val="000000">
                    <a:alpha val="43137"/>
                  </a:srgbClr>
                </a:outerShdw>
              </a:effectLst>
              <a:uLnTx/>
              <a:uFillTx/>
              <a:latin typeface="+mj-lt"/>
              <a:ea typeface="+mj-ea"/>
              <a:cs typeface="+mj-cs"/>
            </a:endParaRPr>
          </a:p>
        </p:txBody>
      </p:sp>
      <p:grpSp>
        <p:nvGrpSpPr>
          <p:cNvPr id="12" name="Csoportba foglalás 76"/>
          <p:cNvGrpSpPr/>
          <p:nvPr/>
        </p:nvGrpSpPr>
        <p:grpSpPr>
          <a:xfrm>
            <a:off x="2987824" y="1196752"/>
            <a:ext cx="2422099" cy="4464496"/>
            <a:chOff x="2987824" y="1196752"/>
            <a:chExt cx="2422099" cy="4464496"/>
          </a:xfrm>
        </p:grpSpPr>
        <p:cxnSp>
          <p:nvCxnSpPr>
            <p:cNvPr id="44" name="Egyenes összekötő nyíllal 43"/>
            <p:cNvCxnSpPr/>
            <p:nvPr/>
          </p:nvCxnSpPr>
          <p:spPr>
            <a:xfrm flipV="1">
              <a:off x="4067944" y="3501008"/>
              <a:ext cx="1296144" cy="1008112"/>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6" name="Egyenes összekötő nyíllal 45"/>
            <p:cNvCxnSpPr>
              <a:endCxn id="5" idx="1"/>
            </p:cNvCxnSpPr>
            <p:nvPr/>
          </p:nvCxnSpPr>
          <p:spPr>
            <a:xfrm flipV="1">
              <a:off x="4716016" y="3500438"/>
              <a:ext cx="611510" cy="2160810"/>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2" name="Egyenes összekötő nyíllal 51"/>
            <p:cNvCxnSpPr/>
            <p:nvPr/>
          </p:nvCxnSpPr>
          <p:spPr>
            <a:xfrm>
              <a:off x="2987824" y="2060848"/>
              <a:ext cx="2422099" cy="272004"/>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8" name="Egyenes összekötő nyíllal 67"/>
            <p:cNvCxnSpPr/>
            <p:nvPr/>
          </p:nvCxnSpPr>
          <p:spPr>
            <a:xfrm>
              <a:off x="2987824" y="1196752"/>
              <a:ext cx="2376264" cy="1080120"/>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35" name="Folyamatábra: Bekötés 34"/>
          <p:cNvSpPr/>
          <p:nvPr/>
        </p:nvSpPr>
        <p:spPr>
          <a:xfrm rot="1219507">
            <a:off x="4623075" y="1868918"/>
            <a:ext cx="617929" cy="404856"/>
          </a:xfrm>
          <a:prstGeom prst="flowChartConnector">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000" b="1" i="1" dirty="0" smtClean="0">
                <a:solidFill>
                  <a:schemeClr val="accent3">
                    <a:lumMod val="50000"/>
                  </a:schemeClr>
                </a:solidFill>
                <a:latin typeface="Baskerville Old Face" pitchFamily="18" charset="0"/>
              </a:rPr>
              <a:t>P</a:t>
            </a:r>
            <a:endParaRPr lang="hu-HU" sz="2000" b="1" i="1" dirty="0">
              <a:solidFill>
                <a:schemeClr val="accent3">
                  <a:lumMod val="50000"/>
                </a:schemeClr>
              </a:solidFill>
              <a:latin typeface="Baskerville Old Face" pitchFamily="18" charset="0"/>
            </a:endParaRPr>
          </a:p>
        </p:txBody>
      </p:sp>
      <p:sp>
        <p:nvSpPr>
          <p:cNvPr id="78" name="Folyamatábra: Bekötés 77"/>
          <p:cNvSpPr/>
          <p:nvPr/>
        </p:nvSpPr>
        <p:spPr>
          <a:xfrm rot="18822432">
            <a:off x="1481966" y="4247693"/>
            <a:ext cx="720080" cy="504056"/>
          </a:xfrm>
          <a:prstGeom prst="flowChartConnector">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800" b="1" i="1" dirty="0" smtClean="0">
                <a:solidFill>
                  <a:schemeClr val="accent6">
                    <a:lumMod val="50000"/>
                  </a:schemeClr>
                </a:solidFill>
                <a:latin typeface="Baskerville Old Face" pitchFamily="18" charset="0"/>
              </a:rPr>
              <a:t>F</a:t>
            </a:r>
            <a:r>
              <a:rPr lang="hu-HU" sz="2800" b="1" i="1" baseline="30000" dirty="0" smtClean="0">
                <a:solidFill>
                  <a:schemeClr val="accent6">
                    <a:lumMod val="50000"/>
                  </a:schemeClr>
                </a:solidFill>
                <a:latin typeface="Baskerville Old Face" pitchFamily="18" charset="0"/>
              </a:rPr>
              <a:t>-</a:t>
            </a:r>
            <a:endParaRPr lang="hu-HU" sz="2800" b="1" i="1" dirty="0">
              <a:solidFill>
                <a:schemeClr val="accent6">
                  <a:lumMod val="50000"/>
                </a:schemeClr>
              </a:solidFill>
              <a:latin typeface="Baskerville Old Face"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amond(in)">
                                      <p:cBhvr>
                                        <p:cTn id="13" dur="500"/>
                                        <p:tgtEl>
                                          <p:spTgt spid="2"/>
                                        </p:tgtEl>
                                      </p:cBhvr>
                                    </p:animEffect>
                                  </p:childTnLst>
                                </p:cTn>
                              </p:par>
                              <p:par>
                                <p:cTn id="14" presetID="8" presetClass="entr" presetSubtype="3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amond(out)">
                                      <p:cBhvr>
                                        <p:cTn id="16" dur="1000"/>
                                        <p:tgtEl>
                                          <p:spTgt spid="8"/>
                                        </p:tgtEl>
                                      </p:cBhvr>
                                    </p:animEffect>
                                  </p:childTnLst>
                                </p:cTn>
                              </p:par>
                              <p:par>
                                <p:cTn id="17" presetID="5" presetClass="entr" presetSubtype="1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checkerboard(across)">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Horizontal)">
                                      <p:cBhvr>
                                        <p:cTn id="24" dur="500"/>
                                        <p:tgtEl>
                                          <p:spTgt spid="11"/>
                                        </p:tgtEl>
                                      </p:cBhvr>
                                    </p:animEffect>
                                  </p:childTnLst>
                                </p:cTn>
                              </p:par>
                              <p:par>
                                <p:cTn id="25" presetID="5" presetClass="entr" presetSubtype="1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1000" fill="hold"/>
                                        <p:tgtEl>
                                          <p:spTgt spid="35"/>
                                        </p:tgtEl>
                                        <p:attrNameLst>
                                          <p:attrName>ppt_w</p:attrName>
                                        </p:attrNameLst>
                                      </p:cBhvr>
                                      <p:tavLst>
                                        <p:tav tm="0">
                                          <p:val>
                                            <p:fltVal val="0"/>
                                          </p:val>
                                        </p:tav>
                                        <p:tav tm="100000">
                                          <p:val>
                                            <p:strVal val="#ppt_w"/>
                                          </p:val>
                                        </p:tav>
                                      </p:tavLst>
                                    </p:anim>
                                    <p:anim calcmode="lin" valueType="num">
                                      <p:cBhvr>
                                        <p:cTn id="31" dur="1000" fill="hold"/>
                                        <p:tgtEl>
                                          <p:spTgt spid="35"/>
                                        </p:tgtEl>
                                        <p:attrNameLst>
                                          <p:attrName>ppt_h</p:attrName>
                                        </p:attrNameLst>
                                      </p:cBhvr>
                                      <p:tavLst>
                                        <p:tav tm="0">
                                          <p:val>
                                            <p:fltVal val="0"/>
                                          </p:val>
                                        </p:tav>
                                        <p:tav tm="100000">
                                          <p:val>
                                            <p:strVal val="#ppt_h"/>
                                          </p:val>
                                        </p:tav>
                                      </p:tavLst>
                                    </p:anim>
                                    <p:anim calcmode="lin" valueType="num">
                                      <p:cBhvr>
                                        <p:cTn id="32" dur="1000" fill="hold"/>
                                        <p:tgtEl>
                                          <p:spTgt spid="35"/>
                                        </p:tgtEl>
                                        <p:attrNameLst>
                                          <p:attrName>style.rotation</p:attrName>
                                        </p:attrNameLst>
                                      </p:cBhvr>
                                      <p:tavLst>
                                        <p:tav tm="0">
                                          <p:val>
                                            <p:fltVal val="360"/>
                                          </p:val>
                                        </p:tav>
                                        <p:tav tm="100000">
                                          <p:val>
                                            <p:fltVal val="0"/>
                                          </p:val>
                                        </p:tav>
                                      </p:tavLst>
                                    </p:anim>
                                    <p:animEffect transition="in" filter="fade">
                                      <p:cBhvr>
                                        <p:cTn id="33" dur="1000"/>
                                        <p:tgtEl>
                                          <p:spTgt spid="35"/>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p:cTn id="36" dur="1000" fill="hold"/>
                                        <p:tgtEl>
                                          <p:spTgt spid="38"/>
                                        </p:tgtEl>
                                        <p:attrNameLst>
                                          <p:attrName>ppt_w</p:attrName>
                                        </p:attrNameLst>
                                      </p:cBhvr>
                                      <p:tavLst>
                                        <p:tav tm="0">
                                          <p:val>
                                            <p:fltVal val="0"/>
                                          </p:val>
                                        </p:tav>
                                        <p:tav tm="100000">
                                          <p:val>
                                            <p:strVal val="#ppt_w"/>
                                          </p:val>
                                        </p:tav>
                                      </p:tavLst>
                                    </p:anim>
                                    <p:anim calcmode="lin" valueType="num">
                                      <p:cBhvr>
                                        <p:cTn id="37" dur="1000" fill="hold"/>
                                        <p:tgtEl>
                                          <p:spTgt spid="38"/>
                                        </p:tgtEl>
                                        <p:attrNameLst>
                                          <p:attrName>ppt_h</p:attrName>
                                        </p:attrNameLst>
                                      </p:cBhvr>
                                      <p:tavLst>
                                        <p:tav tm="0">
                                          <p:val>
                                            <p:fltVal val="0"/>
                                          </p:val>
                                        </p:tav>
                                        <p:tav tm="100000">
                                          <p:val>
                                            <p:strVal val="#ppt_h"/>
                                          </p:val>
                                        </p:tav>
                                      </p:tavLst>
                                    </p:anim>
                                    <p:anim calcmode="lin" valueType="num">
                                      <p:cBhvr>
                                        <p:cTn id="38" dur="1000" fill="hold"/>
                                        <p:tgtEl>
                                          <p:spTgt spid="38"/>
                                        </p:tgtEl>
                                        <p:attrNameLst>
                                          <p:attrName>style.rotation</p:attrName>
                                        </p:attrNameLst>
                                      </p:cBhvr>
                                      <p:tavLst>
                                        <p:tav tm="0">
                                          <p:val>
                                            <p:fltVal val="360"/>
                                          </p:val>
                                        </p:tav>
                                        <p:tav tm="100000">
                                          <p:val>
                                            <p:fltVal val="0"/>
                                          </p:val>
                                        </p:tav>
                                      </p:tavLst>
                                    </p:anim>
                                    <p:animEffect transition="in" filter="fade">
                                      <p:cBhvr>
                                        <p:cTn id="39" dur="10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 calcmode="lin" valueType="num">
                                      <p:cBhvr>
                                        <p:cTn id="46" dur="500" fill="hold"/>
                                        <p:tgtEl>
                                          <p:spTgt spid="7"/>
                                        </p:tgtEl>
                                        <p:attrNameLst>
                                          <p:attrName>style.rotation</p:attrName>
                                        </p:attrNameLst>
                                      </p:cBhvr>
                                      <p:tavLst>
                                        <p:tav tm="0">
                                          <p:val>
                                            <p:fltVal val="360"/>
                                          </p:val>
                                        </p:tav>
                                        <p:tav tm="100000">
                                          <p:val>
                                            <p:fltVal val="0"/>
                                          </p:val>
                                        </p:tav>
                                      </p:tavLst>
                                    </p:anim>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6"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Horizontal)">
                                      <p:cBhvr>
                                        <p:cTn id="52" dur="500"/>
                                        <p:tgtEl>
                                          <p:spTgt spid="10"/>
                                        </p:tgtEl>
                                      </p:cBhvr>
                                    </p:animEffect>
                                  </p:childTnLst>
                                </p:cTn>
                              </p:par>
                              <p:par>
                                <p:cTn id="53" presetID="49" presetClass="entr" presetSubtype="0" decel="10000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p:cTn id="55" dur="1000" fill="hold"/>
                                        <p:tgtEl>
                                          <p:spTgt spid="39"/>
                                        </p:tgtEl>
                                        <p:attrNameLst>
                                          <p:attrName>ppt_w</p:attrName>
                                        </p:attrNameLst>
                                      </p:cBhvr>
                                      <p:tavLst>
                                        <p:tav tm="0">
                                          <p:val>
                                            <p:fltVal val="0"/>
                                          </p:val>
                                        </p:tav>
                                        <p:tav tm="100000">
                                          <p:val>
                                            <p:strVal val="#ppt_w"/>
                                          </p:val>
                                        </p:tav>
                                      </p:tavLst>
                                    </p:anim>
                                    <p:anim calcmode="lin" valueType="num">
                                      <p:cBhvr>
                                        <p:cTn id="56" dur="1000" fill="hold"/>
                                        <p:tgtEl>
                                          <p:spTgt spid="39"/>
                                        </p:tgtEl>
                                        <p:attrNameLst>
                                          <p:attrName>ppt_h</p:attrName>
                                        </p:attrNameLst>
                                      </p:cBhvr>
                                      <p:tavLst>
                                        <p:tav tm="0">
                                          <p:val>
                                            <p:fltVal val="0"/>
                                          </p:val>
                                        </p:tav>
                                        <p:tav tm="100000">
                                          <p:val>
                                            <p:strVal val="#ppt_h"/>
                                          </p:val>
                                        </p:tav>
                                      </p:tavLst>
                                    </p:anim>
                                    <p:anim calcmode="lin" valueType="num">
                                      <p:cBhvr>
                                        <p:cTn id="57" dur="1000" fill="hold"/>
                                        <p:tgtEl>
                                          <p:spTgt spid="39"/>
                                        </p:tgtEl>
                                        <p:attrNameLst>
                                          <p:attrName>style.rotation</p:attrName>
                                        </p:attrNameLst>
                                      </p:cBhvr>
                                      <p:tavLst>
                                        <p:tav tm="0">
                                          <p:val>
                                            <p:fltVal val="360"/>
                                          </p:val>
                                        </p:tav>
                                        <p:tav tm="100000">
                                          <p:val>
                                            <p:fltVal val="0"/>
                                          </p:val>
                                        </p:tav>
                                      </p:tavLst>
                                    </p:anim>
                                    <p:animEffect transition="in" filter="fade">
                                      <p:cBhvr>
                                        <p:cTn id="58" dur="1000"/>
                                        <p:tgtEl>
                                          <p:spTgt spid="39"/>
                                        </p:tgtEl>
                                      </p:cBhvr>
                                    </p:animEffect>
                                  </p:childTnLst>
                                </p:cTn>
                              </p:par>
                              <p:par>
                                <p:cTn id="59" presetID="49" presetClass="entr" presetSubtype="0" decel="10000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anim calcmode="lin" valueType="num">
                                      <p:cBhvr>
                                        <p:cTn id="61" dur="1000" fill="hold"/>
                                        <p:tgtEl>
                                          <p:spTgt spid="40"/>
                                        </p:tgtEl>
                                        <p:attrNameLst>
                                          <p:attrName>ppt_w</p:attrName>
                                        </p:attrNameLst>
                                      </p:cBhvr>
                                      <p:tavLst>
                                        <p:tav tm="0">
                                          <p:val>
                                            <p:fltVal val="0"/>
                                          </p:val>
                                        </p:tav>
                                        <p:tav tm="100000">
                                          <p:val>
                                            <p:strVal val="#ppt_w"/>
                                          </p:val>
                                        </p:tav>
                                      </p:tavLst>
                                    </p:anim>
                                    <p:anim calcmode="lin" valueType="num">
                                      <p:cBhvr>
                                        <p:cTn id="62" dur="1000" fill="hold"/>
                                        <p:tgtEl>
                                          <p:spTgt spid="40"/>
                                        </p:tgtEl>
                                        <p:attrNameLst>
                                          <p:attrName>ppt_h</p:attrName>
                                        </p:attrNameLst>
                                      </p:cBhvr>
                                      <p:tavLst>
                                        <p:tav tm="0">
                                          <p:val>
                                            <p:fltVal val="0"/>
                                          </p:val>
                                        </p:tav>
                                        <p:tav tm="100000">
                                          <p:val>
                                            <p:strVal val="#ppt_h"/>
                                          </p:val>
                                        </p:tav>
                                      </p:tavLst>
                                    </p:anim>
                                    <p:anim calcmode="lin" valueType="num">
                                      <p:cBhvr>
                                        <p:cTn id="63" dur="1000" fill="hold"/>
                                        <p:tgtEl>
                                          <p:spTgt spid="40"/>
                                        </p:tgtEl>
                                        <p:attrNameLst>
                                          <p:attrName>style.rotation</p:attrName>
                                        </p:attrNameLst>
                                      </p:cBhvr>
                                      <p:tavLst>
                                        <p:tav tm="0">
                                          <p:val>
                                            <p:fltVal val="360"/>
                                          </p:val>
                                        </p:tav>
                                        <p:tav tm="100000">
                                          <p:val>
                                            <p:fltVal val="0"/>
                                          </p:val>
                                        </p:tav>
                                      </p:tavLst>
                                    </p:anim>
                                    <p:animEffect transition="in" filter="fade">
                                      <p:cBhvr>
                                        <p:cTn id="64" dur="1000"/>
                                        <p:tgtEl>
                                          <p:spTgt spid="40"/>
                                        </p:tgtEl>
                                      </p:cBhvr>
                                    </p:animEffect>
                                  </p:childTnLst>
                                </p:cTn>
                              </p:par>
                              <p:par>
                                <p:cTn id="65" presetID="49" presetClass="entr" presetSubtype="0" decel="10000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p:cTn id="67" dur="1000" fill="hold"/>
                                        <p:tgtEl>
                                          <p:spTgt spid="41"/>
                                        </p:tgtEl>
                                        <p:attrNameLst>
                                          <p:attrName>ppt_w</p:attrName>
                                        </p:attrNameLst>
                                      </p:cBhvr>
                                      <p:tavLst>
                                        <p:tav tm="0">
                                          <p:val>
                                            <p:fltVal val="0"/>
                                          </p:val>
                                        </p:tav>
                                        <p:tav tm="100000">
                                          <p:val>
                                            <p:strVal val="#ppt_w"/>
                                          </p:val>
                                        </p:tav>
                                      </p:tavLst>
                                    </p:anim>
                                    <p:anim calcmode="lin" valueType="num">
                                      <p:cBhvr>
                                        <p:cTn id="68" dur="1000" fill="hold"/>
                                        <p:tgtEl>
                                          <p:spTgt spid="41"/>
                                        </p:tgtEl>
                                        <p:attrNameLst>
                                          <p:attrName>ppt_h</p:attrName>
                                        </p:attrNameLst>
                                      </p:cBhvr>
                                      <p:tavLst>
                                        <p:tav tm="0">
                                          <p:val>
                                            <p:fltVal val="0"/>
                                          </p:val>
                                        </p:tav>
                                        <p:tav tm="100000">
                                          <p:val>
                                            <p:strVal val="#ppt_h"/>
                                          </p:val>
                                        </p:tav>
                                      </p:tavLst>
                                    </p:anim>
                                    <p:anim calcmode="lin" valueType="num">
                                      <p:cBhvr>
                                        <p:cTn id="69" dur="1000" fill="hold"/>
                                        <p:tgtEl>
                                          <p:spTgt spid="41"/>
                                        </p:tgtEl>
                                        <p:attrNameLst>
                                          <p:attrName>style.rotation</p:attrName>
                                        </p:attrNameLst>
                                      </p:cBhvr>
                                      <p:tavLst>
                                        <p:tav tm="0">
                                          <p:val>
                                            <p:fltVal val="360"/>
                                          </p:val>
                                        </p:tav>
                                        <p:tav tm="100000">
                                          <p:val>
                                            <p:fltVal val="0"/>
                                          </p:val>
                                        </p:tav>
                                      </p:tavLst>
                                    </p:anim>
                                    <p:animEffect transition="in" filter="fade">
                                      <p:cBhvr>
                                        <p:cTn id="70" dur="1000"/>
                                        <p:tgtEl>
                                          <p:spTgt spid="41"/>
                                        </p:tgtEl>
                                      </p:cBhvr>
                                    </p:animEffect>
                                  </p:childTnLst>
                                </p:cTn>
                              </p:par>
                              <p:par>
                                <p:cTn id="71" presetID="49" presetClass="entr" presetSubtype="0" decel="100000" fill="hold" grpId="0" nodeType="withEffect">
                                  <p:stCondLst>
                                    <p:cond delay="0"/>
                                  </p:stCondLst>
                                  <p:childTnLst>
                                    <p:set>
                                      <p:cBhvr>
                                        <p:cTn id="72" dur="1" fill="hold">
                                          <p:stCondLst>
                                            <p:cond delay="0"/>
                                          </p:stCondLst>
                                        </p:cTn>
                                        <p:tgtEl>
                                          <p:spTgt spid="60"/>
                                        </p:tgtEl>
                                        <p:attrNameLst>
                                          <p:attrName>style.visibility</p:attrName>
                                        </p:attrNameLst>
                                      </p:cBhvr>
                                      <p:to>
                                        <p:strVal val="visible"/>
                                      </p:to>
                                    </p:set>
                                    <p:anim calcmode="lin" valueType="num">
                                      <p:cBhvr>
                                        <p:cTn id="73" dur="1000" fill="hold"/>
                                        <p:tgtEl>
                                          <p:spTgt spid="60"/>
                                        </p:tgtEl>
                                        <p:attrNameLst>
                                          <p:attrName>ppt_w</p:attrName>
                                        </p:attrNameLst>
                                      </p:cBhvr>
                                      <p:tavLst>
                                        <p:tav tm="0">
                                          <p:val>
                                            <p:fltVal val="0"/>
                                          </p:val>
                                        </p:tav>
                                        <p:tav tm="100000">
                                          <p:val>
                                            <p:strVal val="#ppt_w"/>
                                          </p:val>
                                        </p:tav>
                                      </p:tavLst>
                                    </p:anim>
                                    <p:anim calcmode="lin" valueType="num">
                                      <p:cBhvr>
                                        <p:cTn id="74" dur="1000" fill="hold"/>
                                        <p:tgtEl>
                                          <p:spTgt spid="60"/>
                                        </p:tgtEl>
                                        <p:attrNameLst>
                                          <p:attrName>ppt_h</p:attrName>
                                        </p:attrNameLst>
                                      </p:cBhvr>
                                      <p:tavLst>
                                        <p:tav tm="0">
                                          <p:val>
                                            <p:fltVal val="0"/>
                                          </p:val>
                                        </p:tav>
                                        <p:tav tm="100000">
                                          <p:val>
                                            <p:strVal val="#ppt_h"/>
                                          </p:val>
                                        </p:tav>
                                      </p:tavLst>
                                    </p:anim>
                                    <p:anim calcmode="lin" valueType="num">
                                      <p:cBhvr>
                                        <p:cTn id="75" dur="1000" fill="hold"/>
                                        <p:tgtEl>
                                          <p:spTgt spid="60"/>
                                        </p:tgtEl>
                                        <p:attrNameLst>
                                          <p:attrName>style.rotation</p:attrName>
                                        </p:attrNameLst>
                                      </p:cBhvr>
                                      <p:tavLst>
                                        <p:tav tm="0">
                                          <p:val>
                                            <p:fltVal val="360"/>
                                          </p:val>
                                        </p:tav>
                                        <p:tav tm="100000">
                                          <p:val>
                                            <p:fltVal val="0"/>
                                          </p:val>
                                        </p:tav>
                                      </p:tavLst>
                                    </p:anim>
                                    <p:animEffect transition="in" filter="fade">
                                      <p:cBhvr>
                                        <p:cTn id="76" dur="1000"/>
                                        <p:tgtEl>
                                          <p:spTgt spid="60"/>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6" fill="hold" nodeType="click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barn(inHorizontal)">
                                      <p:cBhvr>
                                        <p:cTn id="81" dur="1000"/>
                                        <p:tgtEl>
                                          <p:spTgt spid="3"/>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6" fill="hold"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barn(inHorizontal)">
                                      <p:cBhvr>
                                        <p:cTn id="86" dur="500"/>
                                        <p:tgtEl>
                                          <p:spTgt spid="12"/>
                                        </p:tgtEl>
                                      </p:cBhvr>
                                    </p:animEffect>
                                  </p:childTnLst>
                                </p:cTn>
                              </p:par>
                              <p:par>
                                <p:cTn id="87" presetID="49" presetClass="entr" presetSubtype="0" decel="100000" fill="hold" grpId="0" nodeType="withEffect">
                                  <p:stCondLst>
                                    <p:cond delay="0"/>
                                  </p:stCondLst>
                                  <p:childTnLst>
                                    <p:set>
                                      <p:cBhvr>
                                        <p:cTn id="88" dur="1" fill="hold">
                                          <p:stCondLst>
                                            <p:cond delay="0"/>
                                          </p:stCondLst>
                                        </p:cTn>
                                        <p:tgtEl>
                                          <p:spTgt spid="78"/>
                                        </p:tgtEl>
                                        <p:attrNameLst>
                                          <p:attrName>style.visibility</p:attrName>
                                        </p:attrNameLst>
                                      </p:cBhvr>
                                      <p:to>
                                        <p:strVal val="visible"/>
                                      </p:to>
                                    </p:set>
                                    <p:anim calcmode="lin" valueType="num">
                                      <p:cBhvr>
                                        <p:cTn id="89" dur="500" fill="hold"/>
                                        <p:tgtEl>
                                          <p:spTgt spid="78"/>
                                        </p:tgtEl>
                                        <p:attrNameLst>
                                          <p:attrName>ppt_w</p:attrName>
                                        </p:attrNameLst>
                                      </p:cBhvr>
                                      <p:tavLst>
                                        <p:tav tm="0">
                                          <p:val>
                                            <p:fltVal val="0"/>
                                          </p:val>
                                        </p:tav>
                                        <p:tav tm="100000">
                                          <p:val>
                                            <p:strVal val="#ppt_w"/>
                                          </p:val>
                                        </p:tav>
                                      </p:tavLst>
                                    </p:anim>
                                    <p:anim calcmode="lin" valueType="num">
                                      <p:cBhvr>
                                        <p:cTn id="90" dur="500" fill="hold"/>
                                        <p:tgtEl>
                                          <p:spTgt spid="78"/>
                                        </p:tgtEl>
                                        <p:attrNameLst>
                                          <p:attrName>ppt_h</p:attrName>
                                        </p:attrNameLst>
                                      </p:cBhvr>
                                      <p:tavLst>
                                        <p:tav tm="0">
                                          <p:val>
                                            <p:fltVal val="0"/>
                                          </p:val>
                                        </p:tav>
                                        <p:tav tm="100000">
                                          <p:val>
                                            <p:strVal val="#ppt_h"/>
                                          </p:val>
                                        </p:tav>
                                      </p:tavLst>
                                    </p:anim>
                                    <p:anim calcmode="lin" valueType="num">
                                      <p:cBhvr>
                                        <p:cTn id="91" dur="500" fill="hold"/>
                                        <p:tgtEl>
                                          <p:spTgt spid="78"/>
                                        </p:tgtEl>
                                        <p:attrNameLst>
                                          <p:attrName>style.rotation</p:attrName>
                                        </p:attrNameLst>
                                      </p:cBhvr>
                                      <p:tavLst>
                                        <p:tav tm="0">
                                          <p:val>
                                            <p:fltVal val="360"/>
                                          </p:val>
                                        </p:tav>
                                        <p:tav tm="100000">
                                          <p:val>
                                            <p:fltVal val="0"/>
                                          </p:val>
                                        </p:tav>
                                      </p:tavLst>
                                    </p:anim>
                                    <p:animEffect transition="in" filter="fade">
                                      <p:cBhvr>
                                        <p:cTn id="9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8" grpId="0" animBg="1"/>
      <p:bldP spid="39" grpId="0" animBg="1"/>
      <p:bldP spid="40" grpId="0" animBg="1"/>
      <p:bldP spid="41" grpId="0" animBg="1"/>
      <p:bldP spid="60" grpId="0" animBg="1"/>
      <p:bldP spid="35" grpId="0" animBg="1"/>
      <p:bldP spid="7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descr="BF.jpg"/>
          <p:cNvPicPr>
            <a:picLocks noGrp="1" noChangeAspect="1"/>
          </p:cNvPicPr>
          <p:nvPr>
            <p:ph idx="1"/>
          </p:nvPr>
        </p:nvPicPr>
        <p:blipFill>
          <a:blip r:embed="rId4" cstate="print"/>
          <a:stretch>
            <a:fillRect/>
          </a:stretch>
        </p:blipFill>
        <p:spPr>
          <a:xfrm>
            <a:off x="7619181" y="404664"/>
            <a:ext cx="1057275" cy="1238250"/>
          </a:xfrm>
          <a:solidFill>
            <a:srgbClr val="FFFFFF">
              <a:shade val="85000"/>
            </a:srgbClr>
          </a:solidFill>
          <a:ln w="88900" cap="sq">
            <a:solidFill>
              <a:schemeClr val="tx2"/>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ím 2"/>
          <p:cNvSpPr>
            <a:spLocks noGrp="1"/>
          </p:cNvSpPr>
          <p:nvPr>
            <p:ph type="title"/>
          </p:nvPr>
        </p:nvSpPr>
        <p:spPr>
          <a:xfrm>
            <a:off x="457200" y="260650"/>
            <a:ext cx="7211144" cy="822920"/>
          </a:xfrm>
        </p:spPr>
        <p:txBody>
          <a:bodyPr/>
          <a:lstStyle/>
          <a:p>
            <a:pPr algn="ctr" eaLnBrk="1" fontAlgn="auto" hangingPunct="1">
              <a:spcAft>
                <a:spcPts val="0"/>
              </a:spcAft>
              <a:defRPr/>
            </a:pPr>
            <a:r>
              <a:rPr lang="hu-HU" b="1" dirty="0" smtClean="0">
                <a:solidFill>
                  <a:schemeClr val="accent5">
                    <a:lumMod val="50000"/>
                  </a:schemeClr>
                </a:solidFill>
                <a:effectLst>
                  <a:outerShdw blurRad="38100" dist="38100" dir="2700000" algn="tl">
                    <a:srgbClr val="000000">
                      <a:alpha val="43137"/>
                    </a:srgbClr>
                  </a:outerShdw>
                </a:effectLst>
              </a:rPr>
              <a:t>BIOFILM MODULÁCIÓ</a:t>
            </a:r>
            <a:endParaRPr lang="hu-HU" b="1" dirty="0">
              <a:solidFill>
                <a:schemeClr val="accent5">
                  <a:lumMod val="50000"/>
                </a:schemeClr>
              </a:solidFill>
              <a:effectLst>
                <a:outerShdw blurRad="38100" dist="38100" dir="2700000" algn="tl">
                  <a:srgbClr val="000000">
                    <a:alpha val="43137"/>
                  </a:srgbClr>
                </a:outerShdw>
              </a:effectLst>
            </a:endParaRPr>
          </a:p>
        </p:txBody>
      </p:sp>
      <p:sp>
        <p:nvSpPr>
          <p:cNvPr id="6" name="Szövegdoboz 5"/>
          <p:cNvSpPr txBox="1"/>
          <p:nvPr/>
        </p:nvSpPr>
        <p:spPr>
          <a:xfrm>
            <a:off x="827088" y="1125538"/>
            <a:ext cx="7416800" cy="830997"/>
          </a:xfrm>
          <a:prstGeom prst="rect">
            <a:avLst/>
          </a:prstGeom>
          <a:noFill/>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hu-HU" sz="2400" b="1" i="1" dirty="0">
                <a:solidFill>
                  <a:srgbClr val="9C85C0">
                    <a:lumMod val="50000"/>
                  </a:srgbClr>
                </a:solidFill>
                <a:latin typeface="Constantia" pitchFamily="18" charset="0"/>
              </a:rPr>
              <a:t>Hogyan lehet a </a:t>
            </a:r>
            <a:r>
              <a:rPr lang="hu-HU" sz="2400" b="1" i="1" dirty="0" err="1">
                <a:solidFill>
                  <a:srgbClr val="9C85C0">
                    <a:lumMod val="50000"/>
                  </a:srgbClr>
                </a:solidFill>
                <a:latin typeface="Constantia" pitchFamily="18" charset="0"/>
              </a:rPr>
              <a:t>biofilm</a:t>
            </a:r>
            <a:r>
              <a:rPr lang="hu-HU" sz="2400" b="1" i="1" dirty="0">
                <a:solidFill>
                  <a:srgbClr val="9C85C0">
                    <a:lumMod val="50000"/>
                  </a:srgbClr>
                </a:solidFill>
                <a:latin typeface="Constantia" pitchFamily="18" charset="0"/>
              </a:rPr>
              <a:t> és a nyál összetételét befolyásolni, ill. megváltoztatni?</a:t>
            </a:r>
          </a:p>
        </p:txBody>
      </p:sp>
      <p:sp>
        <p:nvSpPr>
          <p:cNvPr id="7" name="Szövegdoboz 6"/>
          <p:cNvSpPr txBox="1"/>
          <p:nvPr/>
        </p:nvSpPr>
        <p:spPr>
          <a:xfrm>
            <a:off x="539552" y="2276872"/>
            <a:ext cx="8064500" cy="3416320"/>
          </a:xfrm>
          <a:prstGeom prst="rect">
            <a:avLst/>
          </a:prstGeom>
          <a:noFill/>
        </p:spPr>
        <p:txBody>
          <a:bodyPr>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buFont typeface="Arial" pitchFamily="34" charset="0"/>
              <a:buChar char="•"/>
            </a:pPr>
            <a:r>
              <a:rPr lang="hu-HU" sz="2400" b="1" dirty="0" smtClean="0">
                <a:solidFill>
                  <a:srgbClr val="D092A7">
                    <a:lumMod val="50000"/>
                  </a:srgbClr>
                </a:solidFill>
                <a:latin typeface="Constantia" pitchFamily="18" charset="0"/>
              </a:rPr>
              <a:t> Amorf kalcium-foszfát  (ACP)kombinációk:</a:t>
            </a:r>
          </a:p>
          <a:p>
            <a:pPr lvl="1" eaLnBrk="1" fontAlgn="base" hangingPunct="1">
              <a:spcBef>
                <a:spcPct val="0"/>
              </a:spcBef>
              <a:spcAft>
                <a:spcPct val="0"/>
              </a:spcAft>
              <a:buFont typeface="Wingdings" pitchFamily="2" charset="2"/>
              <a:buChar char="Ø"/>
            </a:pPr>
            <a:r>
              <a:rPr lang="hu-HU" sz="2400" b="1" dirty="0" smtClean="0">
                <a:solidFill>
                  <a:srgbClr val="D092A7">
                    <a:lumMod val="50000"/>
                  </a:srgbClr>
                </a:solidFill>
                <a:latin typeface="Constantia" pitchFamily="18" charset="0"/>
              </a:rPr>
              <a:t> </a:t>
            </a:r>
            <a:r>
              <a:rPr lang="hu-HU" sz="2400" b="1" dirty="0" err="1" smtClean="0">
                <a:solidFill>
                  <a:srgbClr val="D092A7">
                    <a:lumMod val="50000"/>
                  </a:srgbClr>
                </a:solidFill>
                <a:latin typeface="Constantia" pitchFamily="18" charset="0"/>
              </a:rPr>
              <a:t>kazein-foszfopeptid</a:t>
            </a:r>
            <a:r>
              <a:rPr lang="hu-HU" sz="2400" b="1" dirty="0" smtClean="0">
                <a:solidFill>
                  <a:srgbClr val="D092A7">
                    <a:lumMod val="50000"/>
                  </a:srgbClr>
                </a:solidFill>
                <a:latin typeface="Constantia" pitchFamily="18" charset="0"/>
              </a:rPr>
              <a:t> (CPP);</a:t>
            </a:r>
          </a:p>
          <a:p>
            <a:pPr lvl="1" eaLnBrk="1" fontAlgn="base" hangingPunct="1">
              <a:spcBef>
                <a:spcPct val="0"/>
              </a:spcBef>
              <a:spcAft>
                <a:spcPct val="0"/>
              </a:spcAft>
              <a:buFont typeface="Wingdings" pitchFamily="2" charset="2"/>
              <a:buChar char="Ø"/>
            </a:pPr>
            <a:r>
              <a:rPr lang="hu-HU" sz="2400" b="1" dirty="0" smtClean="0">
                <a:solidFill>
                  <a:srgbClr val="D092A7">
                    <a:lumMod val="50000"/>
                  </a:srgbClr>
                </a:solidFill>
                <a:latin typeface="Constantia" pitchFamily="18" charset="0"/>
              </a:rPr>
              <a:t> ónfluorid (</a:t>
            </a:r>
            <a:r>
              <a:rPr lang="hu-HU" sz="2400" b="1" dirty="0" err="1" smtClean="0">
                <a:solidFill>
                  <a:srgbClr val="D092A7">
                    <a:lumMod val="50000"/>
                  </a:srgbClr>
                </a:solidFill>
                <a:latin typeface="Constantia" pitchFamily="18" charset="0"/>
              </a:rPr>
              <a:t>SnF</a:t>
            </a:r>
            <a:r>
              <a:rPr lang="hu-HU" sz="2400" b="1" dirty="0" smtClean="0">
                <a:solidFill>
                  <a:srgbClr val="D092A7">
                    <a:lumMod val="50000"/>
                  </a:srgbClr>
                </a:solidFill>
                <a:latin typeface="Constantia" pitchFamily="18" charset="0"/>
              </a:rPr>
              <a:t>);</a:t>
            </a:r>
          </a:p>
          <a:p>
            <a:pPr eaLnBrk="1" fontAlgn="base" hangingPunct="1">
              <a:spcBef>
                <a:spcPct val="0"/>
              </a:spcBef>
              <a:spcAft>
                <a:spcPct val="0"/>
              </a:spcAft>
              <a:buFont typeface="Arial" pitchFamily="34" charset="0"/>
              <a:buChar char="•"/>
            </a:pPr>
            <a:r>
              <a:rPr lang="hu-HU" sz="2400" b="1" dirty="0" smtClean="0">
                <a:solidFill>
                  <a:srgbClr val="D092A7">
                    <a:lumMod val="50000"/>
                  </a:srgbClr>
                </a:solidFill>
                <a:latin typeface="Constantia" pitchFamily="18" charset="0"/>
              </a:rPr>
              <a:t> </a:t>
            </a:r>
            <a:r>
              <a:rPr lang="hu-HU" sz="2400" b="1" dirty="0" err="1" smtClean="0">
                <a:solidFill>
                  <a:srgbClr val="D092A7">
                    <a:lumMod val="50000"/>
                  </a:srgbClr>
                </a:solidFill>
                <a:latin typeface="Constantia" pitchFamily="18" charset="0"/>
              </a:rPr>
              <a:t>Hidroxiapatit</a:t>
            </a:r>
            <a:r>
              <a:rPr lang="hu-HU" sz="2400" b="1" dirty="0" smtClean="0">
                <a:solidFill>
                  <a:srgbClr val="D092A7">
                    <a:lumMod val="50000"/>
                  </a:srgbClr>
                </a:solidFill>
                <a:latin typeface="Constantia" pitchFamily="18" charset="0"/>
              </a:rPr>
              <a:t>; </a:t>
            </a:r>
            <a:r>
              <a:rPr lang="hu-HU" sz="2400" b="1" dirty="0" err="1" smtClean="0">
                <a:solidFill>
                  <a:srgbClr val="D092A7">
                    <a:lumMod val="50000"/>
                  </a:srgbClr>
                </a:solidFill>
                <a:latin typeface="Constantia" pitchFamily="18" charset="0"/>
              </a:rPr>
              <a:t>nano-hidroxiapatit</a:t>
            </a:r>
            <a:r>
              <a:rPr lang="hu-HU" sz="2400" b="1" dirty="0" smtClean="0">
                <a:solidFill>
                  <a:srgbClr val="D092A7">
                    <a:lumMod val="50000"/>
                  </a:srgbClr>
                </a:solidFill>
                <a:latin typeface="Constantia" pitchFamily="18" charset="0"/>
              </a:rPr>
              <a:t> (</a:t>
            </a:r>
            <a:r>
              <a:rPr lang="hu-HU" sz="2400" b="1" dirty="0" err="1" smtClean="0">
                <a:solidFill>
                  <a:srgbClr val="D092A7">
                    <a:lumMod val="50000"/>
                  </a:srgbClr>
                </a:solidFill>
                <a:latin typeface="Constantia" pitchFamily="18" charset="0"/>
              </a:rPr>
              <a:t>n-HAp</a:t>
            </a:r>
            <a:r>
              <a:rPr lang="hu-HU" sz="2400" b="1" dirty="0" smtClean="0">
                <a:solidFill>
                  <a:srgbClr val="D092A7">
                    <a:lumMod val="50000"/>
                  </a:srgbClr>
                </a:solidFill>
                <a:latin typeface="Constantia" pitchFamily="18" charset="0"/>
              </a:rPr>
              <a:t>)</a:t>
            </a:r>
          </a:p>
          <a:p>
            <a:pPr eaLnBrk="1" fontAlgn="base" hangingPunct="1">
              <a:spcBef>
                <a:spcPct val="0"/>
              </a:spcBef>
              <a:spcAft>
                <a:spcPct val="0"/>
              </a:spcAft>
              <a:buFont typeface="Arial" pitchFamily="34" charset="0"/>
              <a:buChar char="•"/>
            </a:pPr>
            <a:r>
              <a:rPr lang="hu-HU" sz="2400" b="1" dirty="0" smtClean="0">
                <a:solidFill>
                  <a:srgbClr val="D092A7">
                    <a:lumMod val="50000"/>
                  </a:srgbClr>
                </a:solidFill>
                <a:latin typeface="Constantia" pitchFamily="18" charset="0"/>
              </a:rPr>
              <a:t> </a:t>
            </a:r>
            <a:r>
              <a:rPr lang="hu-HU" sz="2400" b="1" dirty="0" err="1" smtClean="0">
                <a:solidFill>
                  <a:srgbClr val="D092A7">
                    <a:lumMod val="50000"/>
                  </a:srgbClr>
                </a:solidFill>
                <a:latin typeface="Constantia" pitchFamily="18" charset="0"/>
              </a:rPr>
              <a:t>Fkuoridkombinációk</a:t>
            </a:r>
            <a:r>
              <a:rPr lang="hu-HU" sz="2400" b="1" dirty="0" smtClean="0">
                <a:solidFill>
                  <a:srgbClr val="D092A7">
                    <a:lumMod val="50000"/>
                  </a:srgbClr>
                </a:solidFill>
                <a:latin typeface="Constantia" pitchFamily="18" charset="0"/>
              </a:rPr>
              <a:t>;</a:t>
            </a:r>
          </a:p>
          <a:p>
            <a:pPr eaLnBrk="1" fontAlgn="base" hangingPunct="1">
              <a:spcBef>
                <a:spcPct val="0"/>
              </a:spcBef>
              <a:spcAft>
                <a:spcPct val="0"/>
              </a:spcAft>
              <a:buFont typeface="Arial" pitchFamily="34" charset="0"/>
              <a:buChar char="•"/>
            </a:pPr>
            <a:r>
              <a:rPr lang="hu-HU" sz="2400" b="1" dirty="0" smtClean="0">
                <a:solidFill>
                  <a:srgbClr val="D092A7">
                    <a:lumMod val="50000"/>
                  </a:srgbClr>
                </a:solidFill>
                <a:latin typeface="Constantia" pitchFamily="18" charset="0"/>
              </a:rPr>
              <a:t> </a:t>
            </a:r>
            <a:r>
              <a:rPr lang="hu-HU" sz="2400" b="1" dirty="0" err="1" smtClean="0">
                <a:solidFill>
                  <a:srgbClr val="D092A7">
                    <a:lumMod val="50000"/>
                  </a:srgbClr>
                </a:solidFill>
                <a:latin typeface="Constantia" pitchFamily="18" charset="0"/>
              </a:rPr>
              <a:t>Xilit</a:t>
            </a:r>
            <a:r>
              <a:rPr lang="hu-HU" sz="2400" b="1" dirty="0" smtClean="0">
                <a:solidFill>
                  <a:srgbClr val="D092A7">
                    <a:lumMod val="50000"/>
                  </a:srgbClr>
                </a:solidFill>
                <a:latin typeface="Constantia" pitchFamily="18" charset="0"/>
              </a:rPr>
              <a:t>;</a:t>
            </a:r>
          </a:p>
          <a:p>
            <a:pPr eaLnBrk="1" fontAlgn="base" hangingPunct="1">
              <a:spcBef>
                <a:spcPct val="0"/>
              </a:spcBef>
              <a:spcAft>
                <a:spcPct val="0"/>
              </a:spcAft>
              <a:buFont typeface="Arial" pitchFamily="34" charset="0"/>
              <a:buChar char="•"/>
            </a:pPr>
            <a:r>
              <a:rPr lang="hu-HU" sz="2400" b="1" dirty="0" smtClean="0">
                <a:solidFill>
                  <a:srgbClr val="D092A7">
                    <a:lumMod val="50000"/>
                  </a:srgbClr>
                </a:solidFill>
                <a:latin typeface="Constantia" pitchFamily="18" charset="0"/>
              </a:rPr>
              <a:t> </a:t>
            </a:r>
            <a:r>
              <a:rPr lang="hu-HU" sz="2400" b="1" dirty="0" err="1" smtClean="0">
                <a:solidFill>
                  <a:srgbClr val="D092A7">
                    <a:lumMod val="50000"/>
                  </a:srgbClr>
                </a:solidFill>
                <a:latin typeface="Constantia" pitchFamily="18" charset="0"/>
              </a:rPr>
              <a:t>Kalcium-nátrium-foszfoszilikát</a:t>
            </a:r>
            <a:r>
              <a:rPr lang="hu-HU" sz="2400" b="1" dirty="0" smtClean="0">
                <a:solidFill>
                  <a:srgbClr val="D092A7">
                    <a:lumMod val="50000"/>
                  </a:srgbClr>
                </a:solidFill>
                <a:latin typeface="Constantia" pitchFamily="18" charset="0"/>
              </a:rPr>
              <a:t> (</a:t>
            </a:r>
            <a:r>
              <a:rPr lang="hu-HU" sz="2400" b="1" dirty="0" err="1" smtClean="0">
                <a:solidFill>
                  <a:srgbClr val="D092A7">
                    <a:lumMod val="50000"/>
                  </a:srgbClr>
                </a:solidFill>
                <a:latin typeface="Constantia" pitchFamily="18" charset="0"/>
              </a:rPr>
              <a:t>NovaMin</a:t>
            </a:r>
            <a:r>
              <a:rPr lang="hu-HU" sz="2400" b="1" baseline="30000" dirty="0" smtClean="0">
                <a:solidFill>
                  <a:srgbClr val="D092A7">
                    <a:lumMod val="50000"/>
                  </a:srgbClr>
                </a:solidFill>
                <a:latin typeface="Times New Roman"/>
                <a:cs typeface="Times New Roman"/>
              </a:rPr>
              <a:t>®</a:t>
            </a:r>
            <a:r>
              <a:rPr lang="hu-HU" sz="2400" b="1" dirty="0" smtClean="0">
                <a:solidFill>
                  <a:srgbClr val="D092A7">
                    <a:lumMod val="50000"/>
                  </a:srgbClr>
                </a:solidFill>
                <a:latin typeface="Times New Roman"/>
                <a:cs typeface="Times New Roman"/>
              </a:rPr>
              <a:t>);</a:t>
            </a:r>
          </a:p>
          <a:p>
            <a:pPr eaLnBrk="1" fontAlgn="base" hangingPunct="1">
              <a:spcBef>
                <a:spcPct val="0"/>
              </a:spcBef>
              <a:spcAft>
                <a:spcPct val="0"/>
              </a:spcAft>
              <a:buFont typeface="Arial" pitchFamily="34" charset="0"/>
              <a:buChar char="•"/>
            </a:pPr>
            <a:r>
              <a:rPr lang="hu-HU" sz="2400" b="1" dirty="0" smtClean="0">
                <a:solidFill>
                  <a:srgbClr val="D092A7">
                    <a:lumMod val="50000"/>
                  </a:srgbClr>
                </a:solidFill>
                <a:latin typeface="Times New Roman"/>
                <a:cs typeface="Times New Roman"/>
              </a:rPr>
              <a:t> </a:t>
            </a:r>
            <a:r>
              <a:rPr lang="hu-HU" sz="2400" b="1" dirty="0" err="1" smtClean="0">
                <a:solidFill>
                  <a:srgbClr val="D092A7">
                    <a:lumMod val="50000"/>
                  </a:srgbClr>
                </a:solidFill>
                <a:latin typeface="+mn-lt"/>
                <a:cs typeface="Times New Roman"/>
              </a:rPr>
              <a:t>Trikalcium-foszfát</a:t>
            </a:r>
            <a:r>
              <a:rPr lang="hu-HU" sz="2400" b="1" dirty="0" smtClean="0">
                <a:solidFill>
                  <a:srgbClr val="D092A7">
                    <a:lumMod val="50000"/>
                  </a:srgbClr>
                </a:solidFill>
                <a:latin typeface="+mn-lt"/>
                <a:cs typeface="Times New Roman"/>
              </a:rPr>
              <a:t> (TCP);</a:t>
            </a:r>
            <a:endParaRPr lang="hu-HU" sz="2400" b="1" dirty="0">
              <a:solidFill>
                <a:srgbClr val="D092A7">
                  <a:lumMod val="50000"/>
                </a:srgbClr>
              </a:solidFill>
              <a:latin typeface="+mn-lt"/>
            </a:endParaRPr>
          </a:p>
          <a:p>
            <a:pPr lvl="1" eaLnBrk="1" fontAlgn="base" hangingPunct="1">
              <a:spcBef>
                <a:spcPct val="0"/>
              </a:spcBef>
              <a:spcAft>
                <a:spcPct val="0"/>
              </a:spcAft>
              <a:buFont typeface="Wingdings" pitchFamily="2" charset="2"/>
              <a:buChar char="ü"/>
            </a:pPr>
            <a:endParaRPr lang="hu-HU" sz="2400" b="1" dirty="0">
              <a:solidFill>
                <a:srgbClr val="FFFF00"/>
              </a:solidFill>
              <a:effectLst>
                <a:outerShdw blurRad="38100" dist="38100" dir="2700000" algn="tl">
                  <a:srgbClr val="FFFFFF"/>
                </a:outerShdw>
              </a:effectLst>
              <a:latin typeface="Constantia" pitchFamily="18" charset="0"/>
            </a:endParaRPr>
          </a:p>
        </p:txBody>
      </p:sp>
      <p:pic>
        <p:nvPicPr>
          <p:cNvPr id="8" name="Picture 4" descr="j028686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2438" y="5373688"/>
            <a:ext cx="1657350"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additive="base">
                                        <p:cTn id="31"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calcmode="lin" valueType="num">
                                      <p:cBhvr additive="base">
                                        <p:cTn id="37"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 calcmode="lin" valueType="num">
                                      <p:cBhvr additive="base">
                                        <p:cTn id="43"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anim calcmode="lin" valueType="num">
                                      <p:cBhvr additive="base">
                                        <p:cTn id="49"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7">
                                            <p:txEl>
                                              <p:pRg st="5" end="5"/>
                                            </p:txEl>
                                          </p:spTgt>
                                        </p:tgtEl>
                                        <p:attrNameLst>
                                          <p:attrName>style.visibility</p:attrName>
                                        </p:attrNameLst>
                                      </p:cBhvr>
                                      <p:to>
                                        <p:strVal val="visible"/>
                                      </p:to>
                                    </p:set>
                                    <p:anim calcmode="lin" valueType="num">
                                      <p:cBhvr additive="base">
                                        <p:cTn id="55"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7">
                                            <p:txEl>
                                              <p:pRg st="6" end="6"/>
                                            </p:txEl>
                                          </p:spTgt>
                                        </p:tgtEl>
                                        <p:attrNameLst>
                                          <p:attrName>style.visibility</p:attrName>
                                        </p:attrNameLst>
                                      </p:cBhvr>
                                      <p:to>
                                        <p:strVal val="visible"/>
                                      </p:to>
                                    </p:set>
                                    <p:anim calcmode="lin" valueType="num">
                                      <p:cBhvr additive="base">
                                        <p:cTn id="61"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7">
                                            <p:txEl>
                                              <p:pRg st="7" end="7"/>
                                            </p:txEl>
                                          </p:spTgt>
                                        </p:tgtEl>
                                        <p:attrNameLst>
                                          <p:attrName>style.visibility</p:attrName>
                                        </p:attrNameLst>
                                      </p:cBhvr>
                                      <p:to>
                                        <p:strVal val="visible"/>
                                      </p:to>
                                    </p:set>
                                    <p:anim calcmode="lin" valueType="num">
                                      <p:cBhvr additive="base">
                                        <p:cTn id="67"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bldLvl="2" advAuto="50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39552" y="332656"/>
            <a:ext cx="8229600" cy="540296"/>
          </a:xfrm>
        </p:spPr>
        <p:txBody>
          <a:bodyPr>
            <a:normAutofit fontScale="90000"/>
          </a:bodyPr>
          <a:lstStyle/>
          <a:p>
            <a:pPr algn="ctr" eaLnBrk="1" hangingPunct="1"/>
            <a:r>
              <a:rPr lang="hu-HU" sz="3600" b="1" dirty="0" smtClean="0">
                <a:solidFill>
                  <a:srgbClr val="002060"/>
                </a:solidFill>
              </a:rPr>
              <a:t>Ép vagy szanált tej- és </a:t>
            </a:r>
            <a:r>
              <a:rPr lang="hu-HU" sz="3600" b="1" dirty="0" err="1" smtClean="0">
                <a:solidFill>
                  <a:srgbClr val="002060"/>
                </a:solidFill>
              </a:rPr>
              <a:t>maradófogak</a:t>
            </a:r>
            <a:endParaRPr lang="de-DE" sz="3600" b="1" dirty="0" smtClean="0">
              <a:solidFill>
                <a:srgbClr val="002060"/>
              </a:solidFill>
            </a:endParaRPr>
          </a:p>
        </p:txBody>
      </p:sp>
      <p:grpSp>
        <p:nvGrpSpPr>
          <p:cNvPr id="8" name="Csoportba foglalás 7"/>
          <p:cNvGrpSpPr/>
          <p:nvPr/>
        </p:nvGrpSpPr>
        <p:grpSpPr>
          <a:xfrm>
            <a:off x="611560" y="1124744"/>
            <a:ext cx="3888432" cy="5495370"/>
            <a:chOff x="611560" y="1124744"/>
            <a:chExt cx="3888432" cy="5495370"/>
          </a:xfrm>
        </p:grpSpPr>
        <p:pic>
          <p:nvPicPr>
            <p:cNvPr id="12292" name="Picture 4" descr="DSCN1307"/>
            <p:cNvPicPr>
              <a:picLocks noChangeAspect="1" noChangeArrowheads="1"/>
            </p:cNvPicPr>
            <p:nvPr/>
          </p:nvPicPr>
          <p:blipFill>
            <a:blip r:embed="rId3" cstate="print">
              <a:extLst>
                <a:ext uri="{28A0092B-C50C-407E-A947-70E740481C1C}">
                  <a14:useLocalDpi xmlns:a14="http://schemas.microsoft.com/office/drawing/2010/main" val="0"/>
                </a:ext>
              </a:extLst>
            </a:blip>
            <a:srcRect t="12353"/>
            <a:stretch>
              <a:fillRect/>
            </a:stretch>
          </p:blipFill>
          <p:spPr bwMode="auto">
            <a:xfrm>
              <a:off x="611560" y="1124744"/>
              <a:ext cx="3886200" cy="255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DSCN1306"/>
            <p:cNvPicPr>
              <a:picLocks noChangeAspect="1" noChangeArrowheads="1"/>
            </p:cNvPicPr>
            <p:nvPr/>
          </p:nvPicPr>
          <p:blipFill>
            <a:blip r:embed="rId4" cstate="print">
              <a:extLst>
                <a:ext uri="{28A0092B-C50C-407E-A947-70E740481C1C}">
                  <a14:useLocalDpi xmlns:a14="http://schemas.microsoft.com/office/drawing/2010/main" val="0"/>
                </a:ext>
              </a:extLst>
            </a:blip>
            <a:srcRect t="11933" r="9281"/>
            <a:stretch>
              <a:fillRect/>
            </a:stretch>
          </p:blipFill>
          <p:spPr bwMode="auto">
            <a:xfrm>
              <a:off x="611560" y="3789040"/>
              <a:ext cx="3888432" cy="283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E:\2011-10-13 Zongorakoncert Német suli 2011\Canon 217.JPG"/>
          <p:cNvPicPr>
            <a:picLocks noChangeAspect="1" noChangeArrowheads="1"/>
          </p:cNvPicPr>
          <p:nvPr/>
        </p:nvPicPr>
        <p:blipFill>
          <a:blip r:embed="rId5" cstate="print"/>
          <a:srcRect l="4851" t="16467" r="2751" b="9509"/>
          <a:stretch>
            <a:fillRect/>
          </a:stretch>
        </p:blipFill>
        <p:spPr bwMode="auto">
          <a:xfrm>
            <a:off x="4644007" y="3789040"/>
            <a:ext cx="4314353" cy="2304256"/>
          </a:xfrm>
          <a:prstGeom prst="rect">
            <a:avLst/>
          </a:prstGeom>
          <a:noFill/>
        </p:spPr>
      </p:pic>
      <p:pic>
        <p:nvPicPr>
          <p:cNvPr id="9" name="Picture 4" descr="DSCN1305"/>
          <p:cNvPicPr>
            <a:picLocks noChangeAspect="1" noChangeArrowheads="1"/>
          </p:cNvPicPr>
          <p:nvPr/>
        </p:nvPicPr>
        <p:blipFill>
          <a:blip r:embed="rId6" cstate="print">
            <a:extLst>
              <a:ext uri="{28A0092B-C50C-407E-A947-70E740481C1C}">
                <a14:useLocalDpi xmlns:a14="http://schemas.microsoft.com/office/drawing/2010/main" val="0"/>
              </a:ext>
            </a:extLst>
          </a:blip>
          <a:srcRect t="9009" b="11713"/>
          <a:stretch>
            <a:fillRect/>
          </a:stretch>
        </p:blipFill>
        <p:spPr bwMode="auto">
          <a:xfrm>
            <a:off x="1115616" y="3142858"/>
            <a:ext cx="2736304" cy="162741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E:\2011-10-13 Zongorakoncert Német suli 2011\Canon 332.JPG"/>
          <p:cNvPicPr>
            <a:picLocks noChangeAspect="1" noChangeArrowheads="1"/>
          </p:cNvPicPr>
          <p:nvPr/>
        </p:nvPicPr>
        <p:blipFill>
          <a:blip r:embed="rId7" cstate="print"/>
          <a:srcRect l="12201" t="13317" r="9051" b="18959"/>
          <a:stretch>
            <a:fillRect/>
          </a:stretch>
        </p:blipFill>
        <p:spPr bwMode="auto">
          <a:xfrm>
            <a:off x="4716016" y="1281241"/>
            <a:ext cx="4248472" cy="2435791"/>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0-#ppt_w/2"/>
                                          </p:val>
                                        </p:tav>
                                        <p:tav tm="100000">
                                          <p:val>
                                            <p:strVal val="#ppt_x"/>
                                          </p:val>
                                        </p:tav>
                                      </p:tavLst>
                                    </p:anim>
                                    <p:anim calcmode="lin" valueType="num">
                                      <p:cBhvr additive="base">
                                        <p:cTn id="8" dur="500" fill="hold"/>
                                        <p:tgtEl>
                                          <p:spTgt spid="1229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out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descr="BF.jpg"/>
          <p:cNvPicPr>
            <a:picLocks noGrp="1" noChangeAspect="1"/>
          </p:cNvPicPr>
          <p:nvPr>
            <p:ph idx="1"/>
          </p:nvPr>
        </p:nvPicPr>
        <p:blipFill>
          <a:blip r:embed="rId4" cstate="print"/>
          <a:stretch>
            <a:fillRect/>
          </a:stretch>
        </p:blipFill>
        <p:spPr>
          <a:xfrm>
            <a:off x="7619181" y="404664"/>
            <a:ext cx="1057275" cy="1238250"/>
          </a:xfrm>
          <a:solidFill>
            <a:srgbClr val="FFFFFF">
              <a:shade val="85000"/>
            </a:srgbClr>
          </a:solidFill>
          <a:ln w="88900" cap="sq">
            <a:solidFill>
              <a:schemeClr val="tx2"/>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ím 2"/>
          <p:cNvSpPr>
            <a:spLocks noGrp="1"/>
          </p:cNvSpPr>
          <p:nvPr>
            <p:ph type="title"/>
          </p:nvPr>
        </p:nvSpPr>
        <p:spPr>
          <a:xfrm>
            <a:off x="457200" y="260650"/>
            <a:ext cx="7211144" cy="822920"/>
          </a:xfrm>
        </p:spPr>
        <p:txBody>
          <a:bodyPr/>
          <a:lstStyle/>
          <a:p>
            <a:pPr algn="ctr" eaLnBrk="1" fontAlgn="auto" hangingPunct="1">
              <a:spcAft>
                <a:spcPts val="0"/>
              </a:spcAft>
              <a:defRPr/>
            </a:pPr>
            <a:r>
              <a:rPr lang="hu-HU" b="1" dirty="0" smtClean="0">
                <a:solidFill>
                  <a:schemeClr val="accent5">
                    <a:lumMod val="50000"/>
                  </a:schemeClr>
                </a:solidFill>
                <a:effectLst>
                  <a:outerShdw blurRad="38100" dist="38100" dir="2700000" algn="tl">
                    <a:srgbClr val="000000">
                      <a:alpha val="43137"/>
                    </a:srgbClr>
                  </a:outerShdw>
                </a:effectLst>
              </a:rPr>
              <a:t>BIOFILM MODULÁCIÓ</a:t>
            </a:r>
            <a:endParaRPr lang="hu-HU" b="1" dirty="0">
              <a:solidFill>
                <a:schemeClr val="accent5">
                  <a:lumMod val="50000"/>
                </a:schemeClr>
              </a:solidFill>
              <a:effectLst>
                <a:outerShdw blurRad="38100" dist="38100" dir="2700000" algn="tl">
                  <a:srgbClr val="000000">
                    <a:alpha val="43137"/>
                  </a:srgbClr>
                </a:outerShdw>
              </a:effectLst>
            </a:endParaRPr>
          </a:p>
        </p:txBody>
      </p:sp>
      <p:sp>
        <p:nvSpPr>
          <p:cNvPr id="6" name="Szövegdoboz 5"/>
          <p:cNvSpPr txBox="1"/>
          <p:nvPr/>
        </p:nvSpPr>
        <p:spPr>
          <a:xfrm>
            <a:off x="827088" y="1125538"/>
            <a:ext cx="7416800" cy="830997"/>
          </a:xfrm>
          <a:prstGeom prst="rect">
            <a:avLst/>
          </a:prstGeom>
          <a:noFill/>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hu-HU" sz="2400" b="1" i="1" dirty="0">
                <a:solidFill>
                  <a:srgbClr val="9C85C0">
                    <a:lumMod val="50000"/>
                  </a:srgbClr>
                </a:solidFill>
                <a:latin typeface="Constantia" pitchFamily="18" charset="0"/>
              </a:rPr>
              <a:t>Hogyan lehet a </a:t>
            </a:r>
            <a:r>
              <a:rPr lang="hu-HU" sz="2400" b="1" i="1" dirty="0" err="1">
                <a:solidFill>
                  <a:srgbClr val="9C85C0">
                    <a:lumMod val="50000"/>
                  </a:srgbClr>
                </a:solidFill>
                <a:latin typeface="Constantia" pitchFamily="18" charset="0"/>
              </a:rPr>
              <a:t>biofilm</a:t>
            </a:r>
            <a:r>
              <a:rPr lang="hu-HU" sz="2400" b="1" i="1" dirty="0">
                <a:solidFill>
                  <a:srgbClr val="9C85C0">
                    <a:lumMod val="50000"/>
                  </a:srgbClr>
                </a:solidFill>
                <a:latin typeface="Constantia" pitchFamily="18" charset="0"/>
              </a:rPr>
              <a:t> és a nyál összetételét befolyásolni, ill. megváltoztatni?</a:t>
            </a:r>
          </a:p>
        </p:txBody>
      </p:sp>
      <p:sp>
        <p:nvSpPr>
          <p:cNvPr id="7" name="Szövegdoboz 6"/>
          <p:cNvSpPr txBox="1"/>
          <p:nvPr/>
        </p:nvSpPr>
        <p:spPr>
          <a:xfrm>
            <a:off x="539750" y="2060575"/>
            <a:ext cx="8064500" cy="4648200"/>
          </a:xfrm>
          <a:prstGeom prst="rect">
            <a:avLst/>
          </a:prstGeom>
          <a:noFill/>
        </p:spPr>
        <p:txBody>
          <a:bodyPr>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buFont typeface="Arial" pitchFamily="34" charset="0"/>
              <a:buChar char="•"/>
            </a:pPr>
            <a:r>
              <a:rPr lang="hu-HU" sz="2400" b="1" dirty="0">
                <a:solidFill>
                  <a:srgbClr val="FFFF00"/>
                </a:solidFill>
                <a:effectLst>
                  <a:outerShdw blurRad="38100" dist="38100" dir="2700000" algn="tl">
                    <a:srgbClr val="FFFFFF"/>
                  </a:outerShdw>
                </a:effectLst>
                <a:latin typeface="Constantia" pitchFamily="18" charset="0"/>
              </a:rPr>
              <a:t> </a:t>
            </a:r>
            <a:r>
              <a:rPr lang="hu-HU" sz="3200" b="1" dirty="0">
                <a:solidFill>
                  <a:srgbClr val="9C85C0">
                    <a:lumMod val="50000"/>
                  </a:srgbClr>
                </a:solidFill>
                <a:latin typeface="Constantia" pitchFamily="18" charset="0"/>
              </a:rPr>
              <a:t>Amorf </a:t>
            </a:r>
            <a:r>
              <a:rPr lang="hu-HU" sz="3200" b="1" dirty="0" smtClean="0">
                <a:solidFill>
                  <a:srgbClr val="9C85C0">
                    <a:lumMod val="50000"/>
                  </a:srgbClr>
                </a:solidFill>
                <a:latin typeface="Constantia" pitchFamily="18" charset="0"/>
              </a:rPr>
              <a:t>kalciumfoszfát </a:t>
            </a:r>
            <a:r>
              <a:rPr lang="hu-HU" sz="3200" b="1" dirty="0">
                <a:solidFill>
                  <a:srgbClr val="9C85C0">
                    <a:lumMod val="50000"/>
                  </a:srgbClr>
                </a:solidFill>
                <a:latin typeface="Constantia" pitchFamily="18" charset="0"/>
              </a:rPr>
              <a:t>(ACP)</a:t>
            </a:r>
          </a:p>
          <a:p>
            <a:pPr lvl="1" eaLnBrk="1" fontAlgn="base" hangingPunct="1">
              <a:spcBef>
                <a:spcPct val="0"/>
              </a:spcBef>
              <a:spcAft>
                <a:spcPct val="0"/>
              </a:spcAft>
              <a:buFont typeface="Wingdings" pitchFamily="2" charset="2"/>
              <a:buChar char="ü"/>
            </a:pPr>
            <a:r>
              <a:rPr lang="hu-HU" sz="2400" b="1" dirty="0">
                <a:solidFill>
                  <a:srgbClr val="FFFF00"/>
                </a:solidFill>
                <a:latin typeface="Constantia" pitchFamily="18" charset="0"/>
              </a:rPr>
              <a:t> </a:t>
            </a:r>
            <a:r>
              <a:rPr lang="hu-HU" sz="2400" b="1" dirty="0">
                <a:solidFill>
                  <a:srgbClr val="9C85C0">
                    <a:lumMod val="75000"/>
                  </a:srgbClr>
                </a:solidFill>
                <a:latin typeface="Constantia" pitchFamily="18" charset="0"/>
              </a:rPr>
              <a:t>rágógumik, gélek</a:t>
            </a:r>
          </a:p>
          <a:p>
            <a:pPr lvl="1" eaLnBrk="1" fontAlgn="base" hangingPunct="1">
              <a:spcBef>
                <a:spcPct val="0"/>
              </a:spcBef>
              <a:spcAft>
                <a:spcPct val="0"/>
              </a:spcAft>
              <a:buFont typeface="Wingdings" pitchFamily="2" charset="2"/>
              <a:buChar char="ü"/>
            </a:pPr>
            <a:r>
              <a:rPr lang="hu-HU" sz="2400" b="1" dirty="0">
                <a:solidFill>
                  <a:srgbClr val="9C85C0">
                    <a:lumMod val="75000"/>
                  </a:srgbClr>
                </a:solidFill>
                <a:latin typeface="Constantia" pitchFamily="18" charset="0"/>
              </a:rPr>
              <a:t> </a:t>
            </a:r>
            <a:r>
              <a:rPr lang="hu-HU" sz="2400" b="1" dirty="0" err="1">
                <a:solidFill>
                  <a:srgbClr val="9C85C0">
                    <a:lumMod val="75000"/>
                  </a:srgbClr>
                </a:solidFill>
                <a:latin typeface="Constantia" pitchFamily="18" charset="0"/>
              </a:rPr>
              <a:t>kazeinfoszfopeptid</a:t>
            </a:r>
            <a:r>
              <a:rPr lang="hu-HU" sz="2400" b="1" dirty="0">
                <a:solidFill>
                  <a:srgbClr val="9C85C0">
                    <a:lumMod val="75000"/>
                  </a:srgbClr>
                </a:solidFill>
                <a:latin typeface="Constantia" pitchFamily="18" charset="0"/>
              </a:rPr>
              <a:t>  (CCP) – tejfehérje, amely az ACP oldatokban stabilizálja a </a:t>
            </a:r>
            <a:r>
              <a:rPr lang="hu-HU" sz="2400" b="1" dirty="0" err="1">
                <a:solidFill>
                  <a:srgbClr val="9C85C0">
                    <a:lumMod val="75000"/>
                  </a:srgbClr>
                </a:solidFill>
                <a:latin typeface="Constantia" pitchFamily="18" charset="0"/>
              </a:rPr>
              <a:t>Ca</a:t>
            </a:r>
            <a:r>
              <a:rPr lang="hu-HU" sz="2400" b="1" dirty="0">
                <a:solidFill>
                  <a:srgbClr val="9C85C0">
                    <a:lumMod val="75000"/>
                  </a:srgbClr>
                </a:solidFill>
                <a:latin typeface="Constantia" pitchFamily="18" charset="0"/>
              </a:rPr>
              <a:t> és P ionokat:</a:t>
            </a:r>
          </a:p>
          <a:p>
            <a:pPr lvl="3" eaLnBrk="1" fontAlgn="base" hangingPunct="1">
              <a:spcBef>
                <a:spcPct val="0"/>
              </a:spcBef>
              <a:spcAft>
                <a:spcPct val="0"/>
              </a:spcAft>
              <a:buFont typeface="Wingdings" pitchFamily="2" charset="2"/>
              <a:buChar char="r"/>
            </a:pPr>
            <a:r>
              <a:rPr lang="hu-HU" sz="2400" b="1" dirty="0">
                <a:solidFill>
                  <a:srgbClr val="9C85C0">
                    <a:lumMod val="75000"/>
                  </a:srgbClr>
                </a:solidFill>
                <a:latin typeface="Constantia" pitchFamily="18" charset="0"/>
              </a:rPr>
              <a:t>25 </a:t>
            </a:r>
            <a:r>
              <a:rPr lang="hu-HU" sz="2400" b="1" dirty="0" err="1">
                <a:solidFill>
                  <a:srgbClr val="9C85C0">
                    <a:lumMod val="75000"/>
                  </a:srgbClr>
                </a:solidFill>
                <a:latin typeface="Constantia" pitchFamily="18" charset="0"/>
              </a:rPr>
              <a:t>Ca</a:t>
            </a:r>
            <a:r>
              <a:rPr lang="hu-HU" sz="2400" b="1" baseline="30000" dirty="0">
                <a:solidFill>
                  <a:srgbClr val="9C85C0">
                    <a:lumMod val="75000"/>
                  </a:srgbClr>
                </a:solidFill>
                <a:latin typeface="Constantia" pitchFamily="18" charset="0"/>
              </a:rPr>
              <a:t>+2  </a:t>
            </a:r>
            <a:r>
              <a:rPr lang="hu-HU" sz="2400" b="1" dirty="0">
                <a:solidFill>
                  <a:srgbClr val="9C85C0">
                    <a:lumMod val="75000"/>
                  </a:srgbClr>
                </a:solidFill>
                <a:latin typeface="Constantia" pitchFamily="18" charset="0"/>
              </a:rPr>
              <a:t> </a:t>
            </a:r>
            <a:r>
              <a:rPr lang="hu-HU" sz="2400" b="1" dirty="0">
                <a:solidFill>
                  <a:srgbClr val="9C85C0">
                    <a:lumMod val="75000"/>
                  </a:srgbClr>
                </a:solidFill>
                <a:latin typeface="Constantia" pitchFamily="18" charset="0"/>
                <a:sym typeface="Wingdings" pitchFamily="2" charset="2"/>
              </a:rPr>
              <a:t> 15 P    5 F</a:t>
            </a:r>
            <a:r>
              <a:rPr lang="hu-HU" sz="2400" b="1" baseline="30000" dirty="0">
                <a:solidFill>
                  <a:srgbClr val="9C85C0">
                    <a:lumMod val="75000"/>
                  </a:srgbClr>
                </a:solidFill>
                <a:latin typeface="Constantia" pitchFamily="18" charset="0"/>
                <a:sym typeface="Wingdings" pitchFamily="2" charset="2"/>
              </a:rPr>
              <a:t>-</a:t>
            </a:r>
          </a:p>
          <a:p>
            <a:pPr lvl="1" eaLnBrk="1" fontAlgn="base" hangingPunct="1">
              <a:spcBef>
                <a:spcPct val="0"/>
              </a:spcBef>
              <a:spcAft>
                <a:spcPct val="0"/>
              </a:spcAft>
              <a:buFont typeface="Wingdings" pitchFamily="2" charset="2"/>
              <a:buChar char="ü"/>
            </a:pPr>
            <a:r>
              <a:rPr lang="hu-HU" sz="2400" b="1" baseline="30000" dirty="0">
                <a:solidFill>
                  <a:srgbClr val="9C85C0">
                    <a:lumMod val="75000"/>
                  </a:srgbClr>
                </a:solidFill>
                <a:latin typeface="Constantia" pitchFamily="18" charset="0"/>
                <a:sym typeface="Wingdings" pitchFamily="2" charset="2"/>
              </a:rPr>
              <a:t> </a:t>
            </a:r>
            <a:r>
              <a:rPr lang="hu-HU" sz="2400" b="1" dirty="0">
                <a:solidFill>
                  <a:srgbClr val="9C85C0">
                    <a:lumMod val="75000"/>
                  </a:srgbClr>
                </a:solidFill>
                <a:latin typeface="Constantia" pitchFamily="18" charset="0"/>
                <a:sym typeface="Wingdings" pitchFamily="2" charset="2"/>
              </a:rPr>
              <a:t> CPP+ACP   a </a:t>
            </a:r>
            <a:r>
              <a:rPr lang="hu-HU" sz="2400" b="1" dirty="0" err="1">
                <a:solidFill>
                  <a:srgbClr val="9C85C0">
                    <a:lumMod val="75000"/>
                  </a:srgbClr>
                </a:solidFill>
                <a:latin typeface="Constantia" pitchFamily="18" charset="0"/>
                <a:sym typeface="Wingdings" pitchFamily="2" charset="2"/>
              </a:rPr>
              <a:t>biofilm</a:t>
            </a:r>
            <a:r>
              <a:rPr lang="hu-HU" sz="2400" b="1" dirty="0">
                <a:solidFill>
                  <a:srgbClr val="9C85C0">
                    <a:lumMod val="75000"/>
                  </a:srgbClr>
                </a:solidFill>
                <a:latin typeface="Constantia" pitchFamily="18" charset="0"/>
                <a:sym typeface="Wingdings" pitchFamily="2" charset="2"/>
              </a:rPr>
              <a:t> segítségével </a:t>
            </a:r>
            <a:r>
              <a:rPr lang="hu-HU" sz="2400" b="1" dirty="0" err="1">
                <a:solidFill>
                  <a:srgbClr val="9C85C0">
                    <a:lumMod val="75000"/>
                  </a:srgbClr>
                </a:solidFill>
                <a:latin typeface="Constantia" pitchFamily="18" charset="0"/>
                <a:sym typeface="Wingdings" pitchFamily="2" charset="2"/>
              </a:rPr>
              <a:t>nanorészecskeként</a:t>
            </a:r>
            <a:r>
              <a:rPr lang="hu-HU" sz="2400" b="1" dirty="0">
                <a:solidFill>
                  <a:srgbClr val="9C85C0">
                    <a:lumMod val="75000"/>
                  </a:srgbClr>
                </a:solidFill>
                <a:latin typeface="Constantia" pitchFamily="18" charset="0"/>
                <a:sym typeface="Wingdings" pitchFamily="2" charset="2"/>
              </a:rPr>
              <a:t>  tapad meg a zománcfelszínen , majd savtermelődés esetén innen szabadulnak fel a </a:t>
            </a:r>
            <a:r>
              <a:rPr lang="hu-HU" sz="2400" b="1" dirty="0" err="1">
                <a:solidFill>
                  <a:srgbClr val="9C85C0">
                    <a:lumMod val="75000"/>
                  </a:srgbClr>
                </a:solidFill>
                <a:latin typeface="Constantia" pitchFamily="18" charset="0"/>
                <a:sym typeface="Wingdings" pitchFamily="2" charset="2"/>
              </a:rPr>
              <a:t>Ca</a:t>
            </a:r>
            <a:r>
              <a:rPr lang="hu-HU" sz="2400" b="1" dirty="0">
                <a:solidFill>
                  <a:srgbClr val="9C85C0">
                    <a:lumMod val="75000"/>
                  </a:srgbClr>
                </a:solidFill>
                <a:latin typeface="Constantia" pitchFamily="18" charset="0"/>
                <a:sym typeface="Wingdings" pitchFamily="2" charset="2"/>
              </a:rPr>
              <a:t>, P és F ionok</a:t>
            </a:r>
          </a:p>
          <a:p>
            <a:pPr lvl="1" eaLnBrk="1" fontAlgn="base" hangingPunct="1">
              <a:spcBef>
                <a:spcPct val="0"/>
              </a:spcBef>
              <a:spcAft>
                <a:spcPct val="0"/>
              </a:spcAft>
              <a:buFont typeface="Wingdings" pitchFamily="2" charset="2"/>
              <a:buChar char="ü"/>
            </a:pPr>
            <a:r>
              <a:rPr lang="hu-HU" sz="2400" b="1" dirty="0">
                <a:solidFill>
                  <a:srgbClr val="9C85C0">
                    <a:lumMod val="75000"/>
                  </a:srgbClr>
                </a:solidFill>
                <a:latin typeface="Constantia" pitchFamily="18" charset="0"/>
                <a:sym typeface="Wingdings" pitchFamily="2" charset="2"/>
              </a:rPr>
              <a:t> </a:t>
            </a:r>
            <a:r>
              <a:rPr lang="hu-HU" sz="2400" b="1" dirty="0" err="1">
                <a:solidFill>
                  <a:srgbClr val="9C85C0">
                    <a:lumMod val="75000"/>
                  </a:srgbClr>
                </a:solidFill>
                <a:latin typeface="Constantia" pitchFamily="18" charset="0"/>
                <a:sym typeface="Wingdings" pitchFamily="2" charset="2"/>
              </a:rPr>
              <a:t>üvegionomer</a:t>
            </a:r>
            <a:r>
              <a:rPr lang="hu-HU" sz="2400" b="1" dirty="0">
                <a:solidFill>
                  <a:srgbClr val="9C85C0">
                    <a:lumMod val="75000"/>
                  </a:srgbClr>
                </a:solidFill>
                <a:latin typeface="Constantia" pitchFamily="18" charset="0"/>
                <a:sym typeface="Wingdings" pitchFamily="2" charset="2"/>
              </a:rPr>
              <a:t>  tömőanyagok </a:t>
            </a:r>
            <a:r>
              <a:rPr lang="hu-HU" sz="2400" b="1" dirty="0">
                <a:solidFill>
                  <a:srgbClr val="9C85C0">
                    <a:lumMod val="75000"/>
                  </a:srgbClr>
                </a:solidFill>
                <a:latin typeface="Constantia" pitchFamily="18" charset="0"/>
              </a:rPr>
              <a:t>  (GIC)</a:t>
            </a:r>
          </a:p>
          <a:p>
            <a:pPr lvl="1" eaLnBrk="1" fontAlgn="base" hangingPunct="1">
              <a:spcBef>
                <a:spcPct val="0"/>
              </a:spcBef>
              <a:spcAft>
                <a:spcPct val="0"/>
              </a:spcAft>
              <a:buFont typeface="Wingdings" pitchFamily="2" charset="2"/>
              <a:buChar char="ü"/>
            </a:pPr>
            <a:r>
              <a:rPr lang="hu-HU" sz="2400" b="1" dirty="0">
                <a:solidFill>
                  <a:srgbClr val="FFFF00"/>
                </a:solidFill>
                <a:latin typeface="Constantia" pitchFamily="18" charset="0"/>
              </a:rPr>
              <a:t> </a:t>
            </a:r>
            <a:r>
              <a:rPr lang="hu-HU" sz="2400" b="1" dirty="0">
                <a:solidFill>
                  <a:srgbClr val="FF0000"/>
                </a:solidFill>
                <a:latin typeface="Constantia" pitchFamily="18" charset="0"/>
              </a:rPr>
              <a:t>CAVE! </a:t>
            </a:r>
            <a:r>
              <a:rPr lang="hu-HU" sz="2400" b="1" dirty="0">
                <a:solidFill>
                  <a:srgbClr val="D092A7">
                    <a:lumMod val="50000"/>
                  </a:srgbClr>
                </a:solidFill>
                <a:latin typeface="Constantia" pitchFamily="18" charset="0"/>
              </a:rPr>
              <a:t>Tejfehérje-allergia!</a:t>
            </a:r>
          </a:p>
          <a:p>
            <a:pPr lvl="1" eaLnBrk="1" fontAlgn="base" hangingPunct="1">
              <a:spcBef>
                <a:spcPct val="0"/>
              </a:spcBef>
              <a:spcAft>
                <a:spcPct val="0"/>
              </a:spcAft>
              <a:buFont typeface="Wingdings" pitchFamily="2" charset="2"/>
              <a:buChar char="ü"/>
            </a:pPr>
            <a:endParaRPr lang="hu-HU" sz="2400" b="1" dirty="0">
              <a:solidFill>
                <a:srgbClr val="FFFF00"/>
              </a:solidFill>
              <a:effectLst>
                <a:outerShdw blurRad="38100" dist="38100" dir="2700000" algn="tl">
                  <a:srgbClr val="FFFFFF"/>
                </a:outerShdw>
              </a:effectLst>
              <a:latin typeface="Constantia" pitchFamily="18" charset="0"/>
            </a:endParaRPr>
          </a:p>
        </p:txBody>
      </p:sp>
      <p:pic>
        <p:nvPicPr>
          <p:cNvPr id="8" name="Picture 4" descr="j028686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2438" y="5373688"/>
            <a:ext cx="1657350"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
                            </p:stCondLst>
                            <p:childTnLst>
                              <p:par>
                                <p:cTn id="19" presetID="2" presetClass="entr" presetSubtype="8" fill="hold" grpId="0" nodeType="afterEffect">
                                  <p:stCondLst>
                                    <p:cond delay="50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2" presetClass="entr" presetSubtype="8" fill="hold" grpId="0" nodeType="afterEffect">
                                  <p:stCondLst>
                                    <p:cond delay="500"/>
                                  </p:stCondLst>
                                  <p:childTnLst>
                                    <p:set>
                                      <p:cBhvr>
                                        <p:cTn id="25" dur="1" fill="hold">
                                          <p:stCondLst>
                                            <p:cond delay="0"/>
                                          </p:stCondLst>
                                        </p:cTn>
                                        <p:tgtEl>
                                          <p:spTgt spid="7">
                                            <p:txEl>
                                              <p:pRg st="1" end="1"/>
                                            </p:txEl>
                                          </p:spTgt>
                                        </p:tgtEl>
                                        <p:attrNameLst>
                                          <p:attrName>style.visibility</p:attrName>
                                        </p:attrNameLst>
                                      </p:cBhvr>
                                      <p:to>
                                        <p:strVal val="visible"/>
                                      </p:to>
                                    </p:set>
                                    <p:anim calcmode="lin" valueType="num">
                                      <p:cBhvr additive="base">
                                        <p:cTn id="26"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3000"/>
                            </p:stCondLst>
                            <p:childTnLst>
                              <p:par>
                                <p:cTn id="29" presetID="2" presetClass="entr" presetSubtype="8" fill="hold" grpId="0" nodeType="afterEffect">
                                  <p:stCondLst>
                                    <p:cond delay="50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additive="base">
                                        <p:cTn id="31"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2" end="2"/>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500"/>
                                  </p:stCondLst>
                                  <p:childTnLst>
                                    <p:set>
                                      <p:cBhvr>
                                        <p:cTn id="34" dur="1" fill="hold">
                                          <p:stCondLst>
                                            <p:cond delay="0"/>
                                          </p:stCondLst>
                                        </p:cTn>
                                        <p:tgtEl>
                                          <p:spTgt spid="7">
                                            <p:txEl>
                                              <p:pRg st="3" end="3"/>
                                            </p:txEl>
                                          </p:spTgt>
                                        </p:tgtEl>
                                        <p:attrNameLst>
                                          <p:attrName>style.visibility</p:attrName>
                                        </p:attrNameLst>
                                      </p:cBhvr>
                                      <p:to>
                                        <p:strVal val="visible"/>
                                      </p:to>
                                    </p:set>
                                    <p:anim calcmode="lin" valueType="num">
                                      <p:cBhvr additive="base">
                                        <p:cTn id="3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4000"/>
                            </p:stCondLst>
                            <p:childTnLst>
                              <p:par>
                                <p:cTn id="38" presetID="2" presetClass="entr" presetSubtype="8" fill="hold" grpId="0" nodeType="afterEffect">
                                  <p:stCondLst>
                                    <p:cond delay="500"/>
                                  </p:stCondLst>
                                  <p:childTnLst>
                                    <p:set>
                                      <p:cBhvr>
                                        <p:cTn id="39" dur="1" fill="hold">
                                          <p:stCondLst>
                                            <p:cond delay="0"/>
                                          </p:stCondLst>
                                        </p:cTn>
                                        <p:tgtEl>
                                          <p:spTgt spid="7">
                                            <p:txEl>
                                              <p:pRg st="4" end="4"/>
                                            </p:txEl>
                                          </p:spTgt>
                                        </p:tgtEl>
                                        <p:attrNameLst>
                                          <p:attrName>style.visibility</p:attrName>
                                        </p:attrNameLst>
                                      </p:cBhvr>
                                      <p:to>
                                        <p:strVal val="visible"/>
                                      </p:to>
                                    </p:set>
                                    <p:anim calcmode="lin" valueType="num">
                                      <p:cBhvr additive="base">
                                        <p:cTn id="40"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5000"/>
                            </p:stCondLst>
                            <p:childTnLst>
                              <p:par>
                                <p:cTn id="43" presetID="2" presetClass="entr" presetSubtype="8" fill="hold" grpId="0" nodeType="afterEffect">
                                  <p:stCondLst>
                                    <p:cond delay="500"/>
                                  </p:stCondLst>
                                  <p:childTnLst>
                                    <p:set>
                                      <p:cBhvr>
                                        <p:cTn id="44" dur="1" fill="hold">
                                          <p:stCondLst>
                                            <p:cond delay="0"/>
                                          </p:stCondLst>
                                        </p:cTn>
                                        <p:tgtEl>
                                          <p:spTgt spid="7">
                                            <p:txEl>
                                              <p:pRg st="5" end="5"/>
                                            </p:txEl>
                                          </p:spTgt>
                                        </p:tgtEl>
                                        <p:attrNameLst>
                                          <p:attrName>style.visibility</p:attrName>
                                        </p:attrNameLst>
                                      </p:cBhvr>
                                      <p:to>
                                        <p:strVal val="visible"/>
                                      </p:to>
                                    </p:set>
                                    <p:anim calcmode="lin" valueType="num">
                                      <p:cBhvr additive="base">
                                        <p:cTn id="45"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6000"/>
                            </p:stCondLst>
                            <p:childTnLst>
                              <p:par>
                                <p:cTn id="48" presetID="2" presetClass="entr" presetSubtype="8" fill="hold" grpId="0" nodeType="afterEffect">
                                  <p:stCondLst>
                                    <p:cond delay="500"/>
                                  </p:stCondLst>
                                  <p:childTnLst>
                                    <p:set>
                                      <p:cBhvr>
                                        <p:cTn id="49" dur="1" fill="hold">
                                          <p:stCondLst>
                                            <p:cond delay="0"/>
                                          </p:stCondLst>
                                        </p:cTn>
                                        <p:tgtEl>
                                          <p:spTgt spid="7">
                                            <p:txEl>
                                              <p:pRg st="6" end="6"/>
                                            </p:txEl>
                                          </p:spTgt>
                                        </p:tgtEl>
                                        <p:attrNameLst>
                                          <p:attrName>style.visibility</p:attrName>
                                        </p:attrNameLst>
                                      </p:cBhvr>
                                      <p:to>
                                        <p:strVal val="visible"/>
                                      </p:to>
                                    </p:set>
                                    <p:anim calcmode="lin" valueType="num">
                                      <p:cBhvr additive="base">
                                        <p:cTn id="50"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par>
                          <p:cTn id="52" fill="hold" nodeType="afterGroup">
                            <p:stCondLst>
                              <p:cond delay="7000"/>
                            </p:stCondLst>
                            <p:childTnLst>
                              <p:par>
                                <p:cTn id="53" presetID="2" presetClass="entr" presetSubtype="6"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1+#ppt_w/2"/>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bldLvl="2" advAuto="50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zövegdoboz 10"/>
          <p:cNvSpPr txBox="1"/>
          <p:nvPr/>
        </p:nvSpPr>
        <p:spPr>
          <a:xfrm>
            <a:off x="323528" y="4496525"/>
            <a:ext cx="5921752" cy="1754326"/>
          </a:xfrm>
          <a:prstGeom prst="rect">
            <a:avLst/>
          </a:prstGeom>
          <a:solidFill>
            <a:schemeClr val="accent5">
              <a:lumMod val="40000"/>
              <a:lumOff val="60000"/>
            </a:schemeClr>
          </a:solidFill>
          <a:ln>
            <a:noFill/>
          </a:ln>
        </p:spPr>
        <p:txBody>
          <a:bodyPr wrap="square" rtlCol="0">
            <a:spAutoFit/>
          </a:bodyPr>
          <a:lstStyle/>
          <a:p>
            <a:pPr marL="285750" indent="-285750" fontAlgn="base">
              <a:spcBef>
                <a:spcPct val="0"/>
              </a:spcBef>
              <a:spcAft>
                <a:spcPct val="0"/>
              </a:spcAft>
              <a:buFont typeface="Wingdings" pitchFamily="2" charset="2"/>
              <a:buChar char="Ø"/>
            </a:pPr>
            <a:r>
              <a:rPr lang="hu-HU" b="1" dirty="0" smtClean="0">
                <a:solidFill>
                  <a:srgbClr val="0070C0"/>
                </a:solidFill>
                <a:latin typeface="Times New Roman" pitchFamily="18" charset="0"/>
                <a:cs typeface="Times New Roman" pitchFamily="18" charset="0"/>
              </a:rPr>
              <a:t>Gyermekek: közepes és magas rizikó csoport</a:t>
            </a:r>
          </a:p>
          <a:p>
            <a:pPr marL="285750" indent="-285750" fontAlgn="base">
              <a:spcBef>
                <a:spcPct val="0"/>
              </a:spcBef>
              <a:spcAft>
                <a:spcPct val="0"/>
              </a:spcAft>
              <a:buFont typeface="Wingdings" pitchFamily="2" charset="2"/>
              <a:buChar char="Ø"/>
            </a:pPr>
            <a:r>
              <a:rPr lang="hu-HU" b="1" dirty="0" smtClean="0">
                <a:solidFill>
                  <a:srgbClr val="0070C0"/>
                </a:solidFill>
                <a:latin typeface="Times New Roman" pitchFamily="18" charset="0"/>
                <a:cs typeface="Times New Roman" pitchFamily="18" charset="0"/>
              </a:rPr>
              <a:t>Professzionális és otthoni alkalmazásra is, fogmosás után, vastag rétegben kell felkenni</a:t>
            </a:r>
          </a:p>
          <a:p>
            <a:pPr marL="285750" indent="-285750" fontAlgn="base">
              <a:spcBef>
                <a:spcPct val="0"/>
              </a:spcBef>
              <a:spcAft>
                <a:spcPct val="0"/>
              </a:spcAft>
              <a:buFont typeface="Wingdings" pitchFamily="2" charset="2"/>
              <a:buChar char="Ø"/>
            </a:pPr>
            <a:r>
              <a:rPr lang="hu-HU" b="1" dirty="0" smtClean="0">
                <a:solidFill>
                  <a:srgbClr val="0070C0"/>
                </a:solidFill>
                <a:latin typeface="Times New Roman" pitchFamily="18" charset="0"/>
                <a:cs typeface="Times New Roman" pitchFamily="18" charset="0"/>
              </a:rPr>
              <a:t>Min. 3 percig szájban tartani, majd kiköpni, de nem szabad kiöblíteni</a:t>
            </a:r>
          </a:p>
          <a:p>
            <a:pPr marL="285750" indent="-285750" fontAlgn="base">
              <a:spcBef>
                <a:spcPct val="0"/>
              </a:spcBef>
              <a:spcAft>
                <a:spcPct val="0"/>
              </a:spcAft>
              <a:buFont typeface="Wingdings" pitchFamily="2" charset="2"/>
              <a:buChar char="Ø"/>
            </a:pPr>
            <a:r>
              <a:rPr lang="hu-HU" b="1" dirty="0" smtClean="0">
                <a:solidFill>
                  <a:srgbClr val="0070C0"/>
                </a:solidFill>
                <a:latin typeface="Times New Roman" pitchFamily="18" charset="0"/>
                <a:cs typeface="Times New Roman" pitchFamily="18" charset="0"/>
              </a:rPr>
              <a:t>Alkalmazás után legalább 30 percig ne egyen, igyon</a:t>
            </a:r>
            <a:endParaRPr lang="de-DE" b="1" dirty="0">
              <a:solidFill>
                <a:srgbClr val="0070C0"/>
              </a:solidFill>
              <a:latin typeface="Times New Roman" pitchFamily="18" charset="0"/>
              <a:cs typeface="Times New Roman" pitchFamily="18" charset="0"/>
            </a:endParaRPr>
          </a:p>
        </p:txBody>
      </p:sp>
      <p:sp>
        <p:nvSpPr>
          <p:cNvPr id="3" name="Cím 2"/>
          <p:cNvSpPr>
            <a:spLocks noGrp="1"/>
          </p:cNvSpPr>
          <p:nvPr>
            <p:ph type="title"/>
          </p:nvPr>
        </p:nvSpPr>
        <p:spPr>
          <a:xfrm>
            <a:off x="457200" y="116632"/>
            <a:ext cx="7211144" cy="822920"/>
          </a:xfrm>
        </p:spPr>
        <p:txBody>
          <a:bodyPr/>
          <a:lstStyle/>
          <a:p>
            <a:pPr algn="ctr" eaLnBrk="1" fontAlgn="auto" hangingPunct="1">
              <a:spcAft>
                <a:spcPts val="0"/>
              </a:spcAft>
              <a:defRPr/>
            </a:pPr>
            <a:r>
              <a:rPr lang="hu-HU" b="1" dirty="0" smtClean="0">
                <a:solidFill>
                  <a:srgbClr val="002060"/>
                </a:solidFill>
                <a:effectLst/>
                <a:cs typeface="Times New Roman" pitchFamily="18" charset="0"/>
              </a:rPr>
              <a:t>BIOFILM MODULÁCIÓ</a:t>
            </a:r>
            <a:endParaRPr lang="hu-HU" b="1" dirty="0">
              <a:solidFill>
                <a:srgbClr val="002060"/>
              </a:solidFill>
              <a:effectLst/>
              <a:cs typeface="Times New Roman" pitchFamily="18" charset="0"/>
            </a:endParaRPr>
          </a:p>
        </p:txBody>
      </p:sp>
      <p:sp>
        <p:nvSpPr>
          <p:cNvPr id="7" name="Szövegdoboz 6"/>
          <p:cNvSpPr txBox="1"/>
          <p:nvPr/>
        </p:nvSpPr>
        <p:spPr>
          <a:xfrm>
            <a:off x="179388" y="6253460"/>
            <a:ext cx="8064500" cy="461665"/>
          </a:xfrm>
          <a:prstGeom prst="rect">
            <a:avLst/>
          </a:prstGeom>
          <a:noFill/>
        </p:spPr>
        <p:txBody>
          <a:bodyPr>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1" eaLnBrk="1" fontAlgn="base" hangingPunct="1">
              <a:spcBef>
                <a:spcPct val="0"/>
              </a:spcBef>
              <a:spcAft>
                <a:spcPct val="0"/>
              </a:spcAft>
              <a:buFont typeface="Wingdings" pitchFamily="2" charset="2"/>
              <a:buChar char="ü"/>
            </a:pPr>
            <a:r>
              <a:rPr lang="hu-HU" sz="2400" b="1" dirty="0" smtClean="0">
                <a:solidFill>
                  <a:srgbClr val="FF0000"/>
                </a:solidFill>
                <a:latin typeface="Constantia" pitchFamily="18" charset="0"/>
              </a:rPr>
              <a:t>CAVE</a:t>
            </a:r>
            <a:r>
              <a:rPr lang="hu-HU" sz="2400" b="1" dirty="0">
                <a:solidFill>
                  <a:srgbClr val="FF0000"/>
                </a:solidFill>
                <a:latin typeface="Constantia" pitchFamily="18" charset="0"/>
              </a:rPr>
              <a:t>!</a:t>
            </a:r>
            <a:r>
              <a:rPr lang="hu-HU" sz="2400" b="1" dirty="0">
                <a:solidFill>
                  <a:srgbClr val="002060"/>
                </a:solidFill>
                <a:latin typeface="Constantia" pitchFamily="18" charset="0"/>
              </a:rPr>
              <a:t> Tejfehérje-allergia</a:t>
            </a:r>
            <a:r>
              <a:rPr lang="hu-HU" sz="2400" b="1" dirty="0" smtClean="0">
                <a:solidFill>
                  <a:srgbClr val="002060"/>
                </a:solidFill>
                <a:latin typeface="Constantia" pitchFamily="18" charset="0"/>
              </a:rPr>
              <a:t>! (</a:t>
            </a:r>
            <a:r>
              <a:rPr lang="hu-HU" sz="2000" dirty="0" err="1" smtClean="0">
                <a:solidFill>
                  <a:srgbClr val="002060"/>
                </a:solidFill>
                <a:latin typeface="Constantia" pitchFamily="18" charset="0"/>
              </a:rPr>
              <a:t>IgE</a:t>
            </a:r>
            <a:r>
              <a:rPr lang="hu-HU" sz="2000" dirty="0" smtClean="0">
                <a:solidFill>
                  <a:srgbClr val="002060"/>
                </a:solidFill>
                <a:latin typeface="Constantia" pitchFamily="18" charset="0"/>
              </a:rPr>
              <a:t> kazein)</a:t>
            </a:r>
            <a:endParaRPr lang="hu-HU" sz="2400" b="1" dirty="0">
              <a:solidFill>
                <a:srgbClr val="002060"/>
              </a:solidFill>
              <a:latin typeface="Constantia" pitchFamily="18" charset="0"/>
            </a:endParaRPr>
          </a:p>
        </p:txBody>
      </p:sp>
      <p:pic>
        <p:nvPicPr>
          <p:cNvPr id="8" name="Picture 4" descr="j02868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2438" y="5839425"/>
            <a:ext cx="1081930" cy="87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zövegdoboz 1"/>
          <p:cNvSpPr txBox="1"/>
          <p:nvPr/>
        </p:nvSpPr>
        <p:spPr>
          <a:xfrm>
            <a:off x="0" y="980728"/>
            <a:ext cx="8892480" cy="1323439"/>
          </a:xfrm>
          <a:prstGeom prst="rect">
            <a:avLst/>
          </a:prstGeom>
          <a:noFill/>
        </p:spPr>
        <p:txBody>
          <a:bodyPr wrap="square" rtlCol="0">
            <a:spAutoFit/>
          </a:bodyPr>
          <a:lstStyle/>
          <a:p>
            <a:pPr algn="ctr" fontAlgn="base">
              <a:spcBef>
                <a:spcPct val="0"/>
              </a:spcBef>
              <a:spcAft>
                <a:spcPct val="0"/>
              </a:spcAft>
            </a:pPr>
            <a:r>
              <a:rPr lang="hu-HU" sz="2000" b="1" dirty="0" err="1" smtClean="0">
                <a:solidFill>
                  <a:srgbClr val="002060"/>
                </a:solidFill>
                <a:latin typeface="+mj-lt"/>
                <a:cs typeface="Times New Roman" pitchFamily="18" charset="0"/>
              </a:rPr>
              <a:t>Remineralizációt</a:t>
            </a:r>
            <a:r>
              <a:rPr lang="hu-HU" sz="2000" b="1" dirty="0" smtClean="0">
                <a:solidFill>
                  <a:srgbClr val="002060"/>
                </a:solidFill>
                <a:latin typeface="+mj-lt"/>
                <a:cs typeface="Times New Roman" pitchFamily="18" charset="0"/>
              </a:rPr>
              <a:t> elősegítő </a:t>
            </a:r>
          </a:p>
          <a:p>
            <a:pPr algn="ctr" fontAlgn="base">
              <a:spcBef>
                <a:spcPct val="0"/>
              </a:spcBef>
              <a:spcAft>
                <a:spcPct val="0"/>
              </a:spcAft>
            </a:pPr>
            <a:r>
              <a:rPr lang="hu-HU" sz="2000" b="1" dirty="0" err="1" smtClean="0">
                <a:solidFill>
                  <a:srgbClr val="002060"/>
                </a:solidFill>
                <a:latin typeface="+mj-lt"/>
                <a:cs typeface="Times New Roman" pitchFamily="18" charset="0"/>
              </a:rPr>
              <a:t>CPP-ACP-t</a:t>
            </a:r>
            <a:r>
              <a:rPr lang="hu-HU" sz="2000" b="1" dirty="0" smtClean="0">
                <a:solidFill>
                  <a:srgbClr val="002060"/>
                </a:solidFill>
                <a:latin typeface="+mj-lt"/>
                <a:cs typeface="Times New Roman" pitchFamily="18" charset="0"/>
              </a:rPr>
              <a:t> tartalmazó készítmények: </a:t>
            </a:r>
            <a:r>
              <a:rPr lang="hu-HU" sz="2000" b="1" dirty="0" err="1" smtClean="0">
                <a:solidFill>
                  <a:srgbClr val="002060"/>
                </a:solidFill>
                <a:latin typeface="+mj-lt"/>
                <a:cs typeface="Times New Roman" pitchFamily="18" charset="0"/>
              </a:rPr>
              <a:t>Recaldent</a:t>
            </a:r>
            <a:r>
              <a:rPr lang="hu-HU" sz="2000" b="1" baseline="30000" dirty="0" smtClean="0">
                <a:solidFill>
                  <a:srgbClr val="002060"/>
                </a:solidFill>
                <a:latin typeface="Times New Roman"/>
                <a:cs typeface="Times New Roman"/>
              </a:rPr>
              <a:t>®</a:t>
            </a:r>
            <a:r>
              <a:rPr lang="hu-HU" sz="2000" b="1" dirty="0" smtClean="0">
                <a:solidFill>
                  <a:srgbClr val="002060"/>
                </a:solidFill>
                <a:latin typeface="+mj-lt"/>
                <a:cs typeface="Times New Roman" pitchFamily="18" charset="0"/>
              </a:rPr>
              <a:t> </a:t>
            </a:r>
          </a:p>
          <a:p>
            <a:pPr algn="ctr" fontAlgn="base">
              <a:spcBef>
                <a:spcPct val="0"/>
              </a:spcBef>
              <a:spcAft>
                <a:spcPct val="0"/>
              </a:spcAft>
            </a:pPr>
            <a:r>
              <a:rPr lang="hu-HU" sz="2000" b="1" dirty="0" smtClean="0">
                <a:solidFill>
                  <a:srgbClr val="002060"/>
                </a:solidFill>
                <a:latin typeface="+mj-lt"/>
                <a:cs typeface="Times New Roman" pitchFamily="18" charset="0"/>
              </a:rPr>
              <a:t>GC </a:t>
            </a:r>
            <a:r>
              <a:rPr lang="hu-HU" sz="2000" b="1" dirty="0" err="1" smtClean="0">
                <a:solidFill>
                  <a:srgbClr val="002060"/>
                </a:solidFill>
                <a:latin typeface="+mj-lt"/>
                <a:cs typeface="Times New Roman" pitchFamily="18" charset="0"/>
              </a:rPr>
              <a:t>Tooth</a:t>
            </a:r>
            <a:r>
              <a:rPr lang="hu-HU" sz="2000" b="1" dirty="0" smtClean="0">
                <a:solidFill>
                  <a:srgbClr val="002060"/>
                </a:solidFill>
                <a:latin typeface="+mj-lt"/>
                <a:cs typeface="Times New Roman" pitchFamily="18" charset="0"/>
              </a:rPr>
              <a:t> </a:t>
            </a:r>
            <a:r>
              <a:rPr lang="hu-HU" sz="2000" b="1" dirty="0" err="1" smtClean="0">
                <a:solidFill>
                  <a:srgbClr val="002060"/>
                </a:solidFill>
                <a:latin typeface="+mj-lt"/>
                <a:cs typeface="Times New Roman" pitchFamily="18" charset="0"/>
              </a:rPr>
              <a:t>Mousse</a:t>
            </a:r>
            <a:r>
              <a:rPr lang="hu-HU" sz="2000" b="1" dirty="0" smtClean="0">
                <a:solidFill>
                  <a:srgbClr val="002060"/>
                </a:solidFill>
                <a:latin typeface="+mj-lt"/>
                <a:cs typeface="Times New Roman" pitchFamily="18" charset="0"/>
              </a:rPr>
              <a:t> (Plus)  </a:t>
            </a:r>
          </a:p>
          <a:p>
            <a:pPr algn="ctr" fontAlgn="base">
              <a:spcBef>
                <a:spcPct val="0"/>
              </a:spcBef>
              <a:spcAft>
                <a:spcPct val="0"/>
              </a:spcAft>
            </a:pPr>
            <a:r>
              <a:rPr lang="hu-HU" sz="2000" b="1" dirty="0" smtClean="0">
                <a:solidFill>
                  <a:srgbClr val="002060"/>
                </a:solidFill>
                <a:latin typeface="+mj-lt"/>
                <a:cs typeface="Times New Roman" pitchFamily="18" charset="0"/>
              </a:rPr>
              <a:t>INDIKÁCIÓ</a:t>
            </a:r>
          </a:p>
        </p:txBody>
      </p:sp>
      <p:sp>
        <p:nvSpPr>
          <p:cNvPr id="10" name="Szövegdoboz 9"/>
          <p:cNvSpPr txBox="1"/>
          <p:nvPr/>
        </p:nvSpPr>
        <p:spPr>
          <a:xfrm>
            <a:off x="611560" y="2670595"/>
            <a:ext cx="4967908" cy="1631216"/>
          </a:xfrm>
          <a:prstGeom prst="rect">
            <a:avLst/>
          </a:prstGeom>
          <a:noFill/>
        </p:spPr>
        <p:txBody>
          <a:bodyPr wrap="square" rtlCol="0">
            <a:spAutoFit/>
          </a:bodyPr>
          <a:lstStyle/>
          <a:p>
            <a:pPr marL="342900" indent="-342900" fontAlgn="base">
              <a:spcBef>
                <a:spcPct val="0"/>
              </a:spcBef>
              <a:spcAft>
                <a:spcPct val="0"/>
              </a:spcAft>
              <a:buFont typeface="Wingdings" pitchFamily="2" charset="2"/>
              <a:buChar char="§"/>
            </a:pPr>
            <a:r>
              <a:rPr lang="hu-HU" sz="2000" b="1" dirty="0" smtClean="0">
                <a:solidFill>
                  <a:srgbClr val="002060"/>
                </a:solidFill>
                <a:latin typeface="Times New Roman" pitchFamily="18" charset="0"/>
                <a:cs typeface="Times New Roman" pitchFamily="18" charset="0"/>
              </a:rPr>
              <a:t>Fogszabályozó kezelés alatt</a:t>
            </a:r>
          </a:p>
          <a:p>
            <a:pPr marL="342900" indent="-342900" fontAlgn="base">
              <a:spcBef>
                <a:spcPct val="0"/>
              </a:spcBef>
              <a:spcAft>
                <a:spcPct val="0"/>
              </a:spcAft>
              <a:buFont typeface="Wingdings" pitchFamily="2" charset="2"/>
              <a:buChar char="§"/>
            </a:pPr>
            <a:r>
              <a:rPr lang="hu-HU" sz="2000" b="1" dirty="0" smtClean="0">
                <a:solidFill>
                  <a:srgbClr val="002060"/>
                </a:solidFill>
                <a:latin typeface="Times New Roman" pitchFamily="18" charset="0"/>
                <a:cs typeface="Times New Roman" pitchFamily="18" charset="0"/>
              </a:rPr>
              <a:t>Fogfehérítés után</a:t>
            </a:r>
          </a:p>
          <a:p>
            <a:pPr marL="342900" indent="-342900" fontAlgn="base">
              <a:spcBef>
                <a:spcPct val="0"/>
              </a:spcBef>
              <a:spcAft>
                <a:spcPct val="0"/>
              </a:spcAft>
              <a:buFont typeface="Wingdings" pitchFamily="2" charset="2"/>
              <a:buChar char="§"/>
            </a:pPr>
            <a:r>
              <a:rPr lang="hu-HU" sz="2000" b="1" dirty="0" smtClean="0">
                <a:solidFill>
                  <a:srgbClr val="002060"/>
                </a:solidFill>
                <a:latin typeface="Times New Roman" pitchFamily="18" charset="0"/>
                <a:cs typeface="Times New Roman" pitchFamily="18" charset="0"/>
              </a:rPr>
              <a:t>Professzionális fogtisztítást követően</a:t>
            </a:r>
          </a:p>
          <a:p>
            <a:pPr marL="342900" indent="-342900" fontAlgn="base">
              <a:spcBef>
                <a:spcPct val="0"/>
              </a:spcBef>
              <a:spcAft>
                <a:spcPct val="0"/>
              </a:spcAft>
              <a:buFont typeface="Wingdings" pitchFamily="2" charset="2"/>
              <a:buChar char="§"/>
            </a:pPr>
            <a:r>
              <a:rPr lang="hu-HU" sz="2000" b="1" dirty="0" err="1" smtClean="0">
                <a:solidFill>
                  <a:srgbClr val="002060"/>
                </a:solidFill>
                <a:latin typeface="Times New Roman" pitchFamily="18" charset="0"/>
                <a:cs typeface="Times New Roman" pitchFamily="18" charset="0"/>
              </a:rPr>
              <a:t>Hiperszenzitivitás</a:t>
            </a:r>
            <a:r>
              <a:rPr lang="hu-HU" sz="2000" b="1" dirty="0" smtClean="0">
                <a:solidFill>
                  <a:srgbClr val="002060"/>
                </a:solidFill>
                <a:latin typeface="Times New Roman" pitchFamily="18" charset="0"/>
                <a:cs typeface="Times New Roman" pitchFamily="18" charset="0"/>
              </a:rPr>
              <a:t> kezelése, megelőzése</a:t>
            </a:r>
          </a:p>
          <a:p>
            <a:pPr marL="342900" indent="-342900" fontAlgn="base">
              <a:spcBef>
                <a:spcPct val="0"/>
              </a:spcBef>
              <a:spcAft>
                <a:spcPct val="0"/>
              </a:spcAft>
              <a:buFont typeface="Wingdings" pitchFamily="2" charset="2"/>
              <a:buChar char="§"/>
            </a:pPr>
            <a:r>
              <a:rPr lang="hu-HU" sz="2000" b="1" dirty="0" smtClean="0">
                <a:solidFill>
                  <a:srgbClr val="002060"/>
                </a:solidFill>
                <a:latin typeface="Times New Roman" pitchFamily="18" charset="0"/>
                <a:cs typeface="Times New Roman" pitchFamily="18" charset="0"/>
              </a:rPr>
              <a:t>Lokalizált </a:t>
            </a:r>
            <a:r>
              <a:rPr lang="hu-HU" sz="2000" b="1" dirty="0" err="1" smtClean="0">
                <a:solidFill>
                  <a:srgbClr val="002060"/>
                </a:solidFill>
                <a:latin typeface="Times New Roman" pitchFamily="18" charset="0"/>
                <a:cs typeface="Times New Roman" pitchFamily="18" charset="0"/>
              </a:rPr>
              <a:t>zománchypoplasiák</a:t>
            </a:r>
            <a:r>
              <a:rPr lang="hu-HU" sz="2000" b="1" dirty="0" smtClean="0">
                <a:solidFill>
                  <a:srgbClr val="002060"/>
                </a:solidFill>
                <a:latin typeface="Times New Roman" pitchFamily="18" charset="0"/>
                <a:cs typeface="Times New Roman" pitchFamily="18" charset="0"/>
              </a:rPr>
              <a:t> kezelése</a:t>
            </a:r>
          </a:p>
        </p:txBody>
      </p:sp>
      <p:sp>
        <p:nvSpPr>
          <p:cNvPr id="12" name="Szövegdoboz 11"/>
          <p:cNvSpPr txBox="1"/>
          <p:nvPr/>
        </p:nvSpPr>
        <p:spPr>
          <a:xfrm>
            <a:off x="5220072" y="2492896"/>
            <a:ext cx="3600400" cy="1631216"/>
          </a:xfrm>
          <a:prstGeom prst="rect">
            <a:avLst/>
          </a:prstGeom>
          <a:noFill/>
        </p:spPr>
        <p:txBody>
          <a:bodyPr wrap="square" rtlCol="0">
            <a:spAutoFit/>
          </a:bodyPr>
          <a:lstStyle/>
          <a:p>
            <a:pPr marL="342900" indent="-342900" fontAlgn="base">
              <a:spcBef>
                <a:spcPct val="0"/>
              </a:spcBef>
              <a:spcAft>
                <a:spcPct val="0"/>
              </a:spcAft>
              <a:buFont typeface="Courier New" pitchFamily="49" charset="0"/>
              <a:buChar char="o"/>
            </a:pPr>
            <a:r>
              <a:rPr lang="hu-HU" sz="2000" b="1" dirty="0" err="1" smtClean="0">
                <a:solidFill>
                  <a:srgbClr val="002060"/>
                </a:solidFill>
                <a:latin typeface="Times New Roman" pitchFamily="18" charset="0"/>
                <a:cs typeface="Times New Roman" pitchFamily="18" charset="0"/>
              </a:rPr>
              <a:t>Xerostomia</a:t>
            </a:r>
            <a:endParaRPr lang="hu-HU" sz="2000" b="1" dirty="0" smtClean="0">
              <a:solidFill>
                <a:srgbClr val="002060"/>
              </a:solidFill>
              <a:latin typeface="Times New Roman" pitchFamily="18" charset="0"/>
              <a:cs typeface="Times New Roman" pitchFamily="18" charset="0"/>
            </a:endParaRPr>
          </a:p>
          <a:p>
            <a:pPr marL="342900" indent="-342900" fontAlgn="base">
              <a:spcBef>
                <a:spcPct val="0"/>
              </a:spcBef>
              <a:spcAft>
                <a:spcPct val="0"/>
              </a:spcAft>
              <a:buFont typeface="Courier New" pitchFamily="49" charset="0"/>
              <a:buChar char="o"/>
            </a:pPr>
            <a:r>
              <a:rPr lang="hu-HU" sz="2000" b="1" dirty="0" smtClean="0">
                <a:solidFill>
                  <a:srgbClr val="002060"/>
                </a:solidFill>
                <a:latin typeface="Times New Roman" pitchFamily="18" charset="0"/>
                <a:cs typeface="Times New Roman" pitchFamily="18" charset="0"/>
              </a:rPr>
              <a:t>Sugárkezelés/kemoterápia</a:t>
            </a:r>
          </a:p>
          <a:p>
            <a:pPr marL="342900" indent="-342900" fontAlgn="base">
              <a:spcBef>
                <a:spcPct val="0"/>
              </a:spcBef>
              <a:spcAft>
                <a:spcPct val="0"/>
              </a:spcAft>
              <a:buFont typeface="Courier New" pitchFamily="49" charset="0"/>
              <a:buChar char="o"/>
            </a:pPr>
            <a:r>
              <a:rPr lang="hu-HU" sz="2000" b="1" i="1" dirty="0" smtClean="0">
                <a:solidFill>
                  <a:srgbClr val="FF0000"/>
                </a:solidFill>
                <a:latin typeface="Times New Roman" pitchFamily="18" charset="0"/>
                <a:cs typeface="Times New Roman" pitchFamily="18" charset="0"/>
              </a:rPr>
              <a:t>Szénsavas, savas hatású üdítő italok gyakori fogyasztása</a:t>
            </a:r>
            <a:endParaRPr lang="de-DE" sz="2000" b="1" i="1" dirty="0">
              <a:solidFill>
                <a:srgbClr val="FF0000"/>
              </a:solidFill>
              <a:latin typeface="Times New Roman" pitchFamily="18" charset="0"/>
              <a:cs typeface="Times New Roman" pitchFamily="18" charset="0"/>
            </a:endParaRPr>
          </a:p>
        </p:txBody>
      </p:sp>
      <p:pic>
        <p:nvPicPr>
          <p:cNvPr id="13" name="Kép 12" descr="GC tooth mousse.png"/>
          <p:cNvPicPr>
            <a:picLocks noChangeAspect="1"/>
          </p:cNvPicPr>
          <p:nvPr/>
        </p:nvPicPr>
        <p:blipFill>
          <a:blip r:embed="rId5" cstate="print"/>
          <a:stretch>
            <a:fillRect/>
          </a:stretch>
        </p:blipFill>
        <p:spPr>
          <a:xfrm>
            <a:off x="7596336" y="260648"/>
            <a:ext cx="1253678" cy="1167589"/>
          </a:xfrm>
          <a:prstGeom prst="rect">
            <a:avLst/>
          </a:prstGeom>
        </p:spPr>
      </p:pic>
      <p:pic>
        <p:nvPicPr>
          <p:cNvPr id="14" name="Kép 13" descr="GC tooth mousse plus.png"/>
          <p:cNvPicPr>
            <a:picLocks noChangeAspect="1"/>
          </p:cNvPicPr>
          <p:nvPr/>
        </p:nvPicPr>
        <p:blipFill>
          <a:blip r:embed="rId6" cstate="print"/>
          <a:srcRect l="23454" r="21856"/>
          <a:stretch>
            <a:fillRect/>
          </a:stretch>
        </p:blipFill>
        <p:spPr>
          <a:xfrm>
            <a:off x="7812360" y="3821762"/>
            <a:ext cx="1008112" cy="2343542"/>
          </a:xfrm>
          <a:prstGeom prst="rect">
            <a:avLst/>
          </a:prstGeom>
        </p:spPr>
      </p:pic>
    </p:spTree>
    <p:custDataLst>
      <p:tags r:id="rId1"/>
    </p:custDataLst>
    <p:extLst>
      <p:ext uri="{BB962C8B-B14F-4D97-AF65-F5344CB8AC3E}">
        <p14:creationId xmlns:p14="http://schemas.microsoft.com/office/powerpoint/2010/main" val="208264511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50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2" presetClass="entr" presetSubtype="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advAuto="50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zövegdoboz 10"/>
          <p:cNvSpPr txBox="1"/>
          <p:nvPr/>
        </p:nvSpPr>
        <p:spPr>
          <a:xfrm>
            <a:off x="467544" y="4687976"/>
            <a:ext cx="5921752" cy="1477328"/>
          </a:xfrm>
          <a:prstGeom prst="rect">
            <a:avLst/>
          </a:prstGeom>
          <a:solidFill>
            <a:schemeClr val="accent5">
              <a:lumMod val="40000"/>
              <a:lumOff val="60000"/>
            </a:schemeClr>
          </a:solidFill>
        </p:spPr>
        <p:txBody>
          <a:bodyPr wrap="square" rtlCol="0">
            <a:spAutoFit/>
          </a:bodyPr>
          <a:lstStyle/>
          <a:p>
            <a:pPr marL="285750" indent="-285750" fontAlgn="base">
              <a:spcBef>
                <a:spcPct val="0"/>
              </a:spcBef>
              <a:spcAft>
                <a:spcPct val="0"/>
              </a:spcAft>
              <a:buFont typeface="Wingdings" pitchFamily="2" charset="2"/>
              <a:buChar char="Ø"/>
            </a:pPr>
            <a:r>
              <a:rPr lang="hu-HU" b="1" dirty="0" smtClean="0">
                <a:solidFill>
                  <a:srgbClr val="0070C0"/>
                </a:solidFill>
                <a:latin typeface="Times New Roman" pitchFamily="18" charset="0"/>
                <a:cs typeface="Times New Roman" pitchFamily="18" charset="0"/>
              </a:rPr>
              <a:t>6 éves kortól, professzionális alkalmazásra</a:t>
            </a:r>
          </a:p>
          <a:p>
            <a:pPr marL="285750" indent="-285750" fontAlgn="base">
              <a:spcBef>
                <a:spcPct val="0"/>
              </a:spcBef>
              <a:spcAft>
                <a:spcPct val="0"/>
              </a:spcAft>
              <a:buFont typeface="Wingdings" pitchFamily="2" charset="2"/>
              <a:buChar char="Ø"/>
            </a:pPr>
            <a:r>
              <a:rPr lang="hu-HU" b="1" dirty="0" smtClean="0">
                <a:solidFill>
                  <a:srgbClr val="0070C0"/>
                </a:solidFill>
                <a:latin typeface="Times New Roman" pitchFamily="18" charset="0"/>
                <a:cs typeface="Times New Roman" pitchFamily="18" charset="0"/>
              </a:rPr>
              <a:t>12 éves kortól,  otthoni alkalmazásra is, fogmosás után</a:t>
            </a:r>
          </a:p>
          <a:p>
            <a:pPr marL="285750" indent="-285750" fontAlgn="base">
              <a:spcBef>
                <a:spcPct val="0"/>
              </a:spcBef>
              <a:spcAft>
                <a:spcPct val="0"/>
              </a:spcAft>
              <a:buFont typeface="Wingdings" pitchFamily="2" charset="2"/>
              <a:buChar char="Ø"/>
            </a:pPr>
            <a:r>
              <a:rPr lang="hu-HU" b="1" dirty="0" smtClean="0">
                <a:solidFill>
                  <a:srgbClr val="0070C0"/>
                </a:solidFill>
                <a:latin typeface="Times New Roman" pitchFamily="18" charset="0"/>
                <a:cs typeface="Times New Roman" pitchFamily="18" charset="0"/>
              </a:rPr>
              <a:t>Min. 3 percig szájban tartani, majd kiköpni, de nem öblíthet</a:t>
            </a:r>
          </a:p>
          <a:p>
            <a:pPr marL="285750" indent="-285750" fontAlgn="base">
              <a:spcBef>
                <a:spcPct val="0"/>
              </a:spcBef>
              <a:spcAft>
                <a:spcPct val="0"/>
              </a:spcAft>
              <a:buFont typeface="Wingdings" pitchFamily="2" charset="2"/>
              <a:buChar char="Ø"/>
            </a:pPr>
            <a:r>
              <a:rPr lang="hu-HU" b="1" dirty="0" smtClean="0">
                <a:solidFill>
                  <a:srgbClr val="0070C0"/>
                </a:solidFill>
                <a:latin typeface="Times New Roman" pitchFamily="18" charset="0"/>
                <a:cs typeface="Times New Roman" pitchFamily="18" charset="0"/>
              </a:rPr>
              <a:t>Alkalmazás után legalább 30 percig ne egyen, igyon</a:t>
            </a:r>
            <a:endParaRPr lang="de-DE" b="1" dirty="0">
              <a:solidFill>
                <a:srgbClr val="0070C0"/>
              </a:solidFill>
              <a:latin typeface="Times New Roman" pitchFamily="18" charset="0"/>
              <a:cs typeface="Times New Roman" pitchFamily="18" charset="0"/>
            </a:endParaRPr>
          </a:p>
        </p:txBody>
      </p:sp>
      <p:sp>
        <p:nvSpPr>
          <p:cNvPr id="3" name="Cím 2"/>
          <p:cNvSpPr>
            <a:spLocks noGrp="1"/>
          </p:cNvSpPr>
          <p:nvPr>
            <p:ph type="title"/>
          </p:nvPr>
        </p:nvSpPr>
        <p:spPr>
          <a:xfrm>
            <a:off x="457200" y="260650"/>
            <a:ext cx="7211144" cy="822920"/>
          </a:xfrm>
        </p:spPr>
        <p:txBody>
          <a:bodyPr/>
          <a:lstStyle/>
          <a:p>
            <a:pPr algn="ctr" eaLnBrk="1" fontAlgn="auto" hangingPunct="1">
              <a:spcAft>
                <a:spcPts val="0"/>
              </a:spcAft>
              <a:defRPr/>
            </a:pPr>
            <a:r>
              <a:rPr lang="hu-HU" b="1" dirty="0" smtClean="0">
                <a:solidFill>
                  <a:srgbClr val="002060"/>
                </a:solidFill>
                <a:effectLst/>
                <a:cs typeface="Times New Roman" pitchFamily="18" charset="0"/>
              </a:rPr>
              <a:t>BIOFILM MODULÁCIÓ</a:t>
            </a:r>
            <a:endParaRPr lang="hu-HU" b="1" dirty="0">
              <a:solidFill>
                <a:srgbClr val="002060"/>
              </a:solidFill>
              <a:effectLst/>
              <a:cs typeface="Times New Roman" pitchFamily="18" charset="0"/>
            </a:endParaRPr>
          </a:p>
        </p:txBody>
      </p:sp>
      <p:pic>
        <p:nvPicPr>
          <p:cNvPr id="8" name="Picture 4" descr="j02868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7138" y="5373688"/>
            <a:ext cx="1657350"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zövegdoboz 1"/>
          <p:cNvSpPr txBox="1"/>
          <p:nvPr/>
        </p:nvSpPr>
        <p:spPr>
          <a:xfrm>
            <a:off x="683568" y="2514376"/>
            <a:ext cx="6515497" cy="1323439"/>
          </a:xfrm>
          <a:prstGeom prst="rect">
            <a:avLst/>
          </a:prstGeom>
          <a:noFill/>
        </p:spPr>
        <p:txBody>
          <a:bodyPr wrap="square" rtlCol="0">
            <a:spAutoFit/>
          </a:bodyPr>
          <a:lstStyle/>
          <a:p>
            <a:pPr fontAlgn="base">
              <a:spcBef>
                <a:spcPct val="0"/>
              </a:spcBef>
              <a:spcAft>
                <a:spcPct val="0"/>
              </a:spcAft>
            </a:pPr>
            <a:r>
              <a:rPr lang="hu-HU" sz="2000" b="1" dirty="0" err="1" smtClean="0">
                <a:solidFill>
                  <a:srgbClr val="002060"/>
                </a:solidFill>
                <a:cs typeface="Times New Roman" pitchFamily="18" charset="0"/>
              </a:rPr>
              <a:t>Remineralizációt</a:t>
            </a:r>
            <a:r>
              <a:rPr lang="hu-HU" sz="2000" b="1" dirty="0" smtClean="0">
                <a:solidFill>
                  <a:srgbClr val="002060"/>
                </a:solidFill>
                <a:cs typeface="Times New Roman" pitchFamily="18" charset="0"/>
              </a:rPr>
              <a:t> elősegítő kombinált készítmények:</a:t>
            </a:r>
          </a:p>
          <a:p>
            <a:pPr marL="800100" lvl="1" indent="-342900" fontAlgn="base">
              <a:spcBef>
                <a:spcPct val="0"/>
              </a:spcBef>
              <a:spcAft>
                <a:spcPct val="0"/>
              </a:spcAft>
              <a:buFont typeface="Wingdings" pitchFamily="2" charset="2"/>
              <a:buChar char="q"/>
            </a:pPr>
            <a:r>
              <a:rPr lang="hu-HU" sz="2000" b="1" dirty="0" err="1" smtClean="0">
                <a:solidFill>
                  <a:srgbClr val="002060"/>
                </a:solidFill>
                <a:cs typeface="Times New Roman" pitchFamily="18" charset="0"/>
              </a:rPr>
              <a:t>Hidroxiapatit</a:t>
            </a:r>
            <a:endParaRPr lang="hu-HU" sz="2000" b="1" dirty="0" smtClean="0">
              <a:solidFill>
                <a:srgbClr val="002060"/>
              </a:solidFill>
              <a:cs typeface="Times New Roman" pitchFamily="18" charset="0"/>
            </a:endParaRPr>
          </a:p>
          <a:p>
            <a:pPr marL="800100" lvl="1" indent="-342900" fontAlgn="base">
              <a:spcBef>
                <a:spcPct val="0"/>
              </a:spcBef>
              <a:spcAft>
                <a:spcPct val="0"/>
              </a:spcAft>
              <a:buFont typeface="Wingdings" pitchFamily="2" charset="2"/>
              <a:buChar char="q"/>
            </a:pPr>
            <a:r>
              <a:rPr lang="hu-HU" sz="2000" b="1" dirty="0" smtClean="0">
                <a:solidFill>
                  <a:srgbClr val="002060"/>
                </a:solidFill>
                <a:cs typeface="Times New Roman" pitchFamily="18" charset="0"/>
              </a:rPr>
              <a:t>Fluorid: 1450 </a:t>
            </a:r>
            <a:r>
              <a:rPr lang="hu-HU" sz="2000" b="1" dirty="0" err="1" smtClean="0">
                <a:solidFill>
                  <a:srgbClr val="002060"/>
                </a:solidFill>
                <a:cs typeface="Times New Roman" pitchFamily="18" charset="0"/>
              </a:rPr>
              <a:t>ppm</a:t>
            </a:r>
            <a:endParaRPr lang="hu-HU" sz="2000" b="1" dirty="0" smtClean="0">
              <a:solidFill>
                <a:srgbClr val="002060"/>
              </a:solidFill>
              <a:cs typeface="Times New Roman" pitchFamily="18" charset="0"/>
            </a:endParaRPr>
          </a:p>
          <a:p>
            <a:pPr marL="800100" lvl="1" indent="-342900" fontAlgn="base">
              <a:spcBef>
                <a:spcPct val="0"/>
              </a:spcBef>
              <a:spcAft>
                <a:spcPct val="0"/>
              </a:spcAft>
              <a:buFont typeface="Wingdings" pitchFamily="2" charset="2"/>
              <a:buChar char="q"/>
            </a:pPr>
            <a:r>
              <a:rPr lang="hu-HU" sz="2000" b="1" dirty="0" err="1" smtClean="0">
                <a:solidFill>
                  <a:srgbClr val="002060"/>
                </a:solidFill>
                <a:cs typeface="Times New Roman" pitchFamily="18" charset="0"/>
              </a:rPr>
              <a:t>Xilit</a:t>
            </a:r>
            <a:endParaRPr lang="de-DE" sz="2000" b="1" dirty="0">
              <a:solidFill>
                <a:srgbClr val="002060"/>
              </a:solidFill>
              <a:cs typeface="Times New Roman" pitchFamily="18" charset="0"/>
            </a:endParaRPr>
          </a:p>
        </p:txBody>
      </p:sp>
      <p:sp>
        <p:nvSpPr>
          <p:cNvPr id="9" name="Szövegdoboz 8"/>
          <p:cNvSpPr txBox="1"/>
          <p:nvPr/>
        </p:nvSpPr>
        <p:spPr>
          <a:xfrm>
            <a:off x="2339752" y="6114960"/>
            <a:ext cx="3672656" cy="461665"/>
          </a:xfrm>
          <a:prstGeom prst="rect">
            <a:avLst/>
          </a:prstGeom>
          <a:noFill/>
        </p:spPr>
        <p:txBody>
          <a:bodyPr wrap="square">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1" eaLnBrk="1" fontAlgn="base" hangingPunct="1">
              <a:spcBef>
                <a:spcPct val="0"/>
              </a:spcBef>
              <a:spcAft>
                <a:spcPct val="0"/>
              </a:spcAft>
              <a:buFont typeface="Wingdings" pitchFamily="2" charset="2"/>
              <a:buChar char="ü"/>
            </a:pPr>
            <a:r>
              <a:rPr lang="hu-HU" sz="2400" b="1" dirty="0" smtClean="0">
                <a:solidFill>
                  <a:srgbClr val="FF0000"/>
                </a:solidFill>
                <a:latin typeface="Constantia" pitchFamily="18" charset="0"/>
              </a:rPr>
              <a:t>CAVE</a:t>
            </a:r>
            <a:r>
              <a:rPr lang="hu-HU" sz="2400" b="1" dirty="0">
                <a:solidFill>
                  <a:srgbClr val="FF0000"/>
                </a:solidFill>
                <a:latin typeface="Constantia" pitchFamily="18" charset="0"/>
              </a:rPr>
              <a:t>!</a:t>
            </a:r>
            <a:r>
              <a:rPr lang="hu-HU" sz="2400" b="1" dirty="0">
                <a:solidFill>
                  <a:srgbClr val="002060"/>
                </a:solidFill>
                <a:latin typeface="Constantia" pitchFamily="18" charset="0"/>
              </a:rPr>
              <a:t> </a:t>
            </a:r>
            <a:r>
              <a:rPr lang="hu-HU" sz="2400" b="1" dirty="0" smtClean="0">
                <a:solidFill>
                  <a:srgbClr val="002060"/>
                </a:solidFill>
                <a:latin typeface="Constantia" pitchFamily="18" charset="0"/>
              </a:rPr>
              <a:t>Allergia!</a:t>
            </a:r>
            <a:endParaRPr lang="hu-HU" sz="2400" b="1" dirty="0">
              <a:solidFill>
                <a:srgbClr val="002060"/>
              </a:solidFill>
              <a:latin typeface="Constantia" pitchFamily="18" charset="0"/>
            </a:endParaRPr>
          </a:p>
        </p:txBody>
      </p:sp>
      <p:sp>
        <p:nvSpPr>
          <p:cNvPr id="5" name="Szövegdoboz 4"/>
          <p:cNvSpPr txBox="1"/>
          <p:nvPr/>
        </p:nvSpPr>
        <p:spPr>
          <a:xfrm>
            <a:off x="5220071" y="6345793"/>
            <a:ext cx="1978993" cy="369332"/>
          </a:xfrm>
          <a:prstGeom prst="rect">
            <a:avLst/>
          </a:prstGeom>
          <a:noFill/>
        </p:spPr>
        <p:txBody>
          <a:bodyPr wrap="square" rtlCol="0">
            <a:spAutoFit/>
          </a:bodyPr>
          <a:lstStyle/>
          <a:p>
            <a:pPr marL="285750" indent="-285750" fontAlgn="base">
              <a:spcBef>
                <a:spcPct val="0"/>
              </a:spcBef>
              <a:spcAft>
                <a:spcPct val="0"/>
              </a:spcAft>
              <a:buFont typeface="Wingdings" pitchFamily="2" charset="2"/>
              <a:buChar char="§"/>
            </a:pPr>
            <a:r>
              <a:rPr lang="hu-HU" b="1" dirty="0" err="1" smtClean="0">
                <a:solidFill>
                  <a:srgbClr val="002060"/>
                </a:solidFill>
                <a:latin typeface="Times New Roman" pitchFamily="18" charset="0"/>
                <a:cs typeface="Times New Roman" pitchFamily="18" charset="0"/>
              </a:rPr>
              <a:t>Parabén</a:t>
            </a:r>
            <a:r>
              <a:rPr lang="hu-HU" b="1" dirty="0" smtClean="0">
                <a:solidFill>
                  <a:srgbClr val="002060"/>
                </a:solidFill>
                <a:latin typeface="Times New Roman" pitchFamily="18" charset="0"/>
                <a:cs typeface="Times New Roman" pitchFamily="18" charset="0"/>
              </a:rPr>
              <a:t>, Fluor</a:t>
            </a:r>
            <a:endParaRPr lang="de-DE" b="1" dirty="0">
              <a:solidFill>
                <a:srgbClr val="002060"/>
              </a:solidFill>
              <a:latin typeface="Times New Roman" pitchFamily="18" charset="0"/>
              <a:cs typeface="Times New Roman" pitchFamily="18" charset="0"/>
            </a:endParaRPr>
          </a:p>
        </p:txBody>
      </p:sp>
      <p:sp>
        <p:nvSpPr>
          <p:cNvPr id="10" name="Szövegdoboz 9"/>
          <p:cNvSpPr txBox="1"/>
          <p:nvPr/>
        </p:nvSpPr>
        <p:spPr>
          <a:xfrm>
            <a:off x="3906833" y="3068960"/>
            <a:ext cx="4967908" cy="1631216"/>
          </a:xfrm>
          <a:prstGeom prst="rect">
            <a:avLst/>
          </a:prstGeom>
          <a:noFill/>
        </p:spPr>
        <p:txBody>
          <a:bodyPr wrap="square" rtlCol="0">
            <a:spAutoFit/>
          </a:bodyPr>
          <a:lstStyle/>
          <a:p>
            <a:pPr marL="342900" indent="-342900" fontAlgn="base">
              <a:spcBef>
                <a:spcPct val="0"/>
              </a:spcBef>
              <a:spcAft>
                <a:spcPct val="0"/>
              </a:spcAft>
              <a:buFont typeface="Wingdings" pitchFamily="2" charset="2"/>
              <a:buChar char="§"/>
            </a:pPr>
            <a:r>
              <a:rPr lang="hu-HU" sz="2000" b="1" dirty="0" smtClean="0">
                <a:solidFill>
                  <a:srgbClr val="002060"/>
                </a:solidFill>
                <a:latin typeface="Times New Roman" pitchFamily="18" charset="0"/>
                <a:cs typeface="Times New Roman" pitchFamily="18" charset="0"/>
              </a:rPr>
              <a:t>Fogszabályozó kezelés alatt</a:t>
            </a:r>
          </a:p>
          <a:p>
            <a:pPr marL="342900" indent="-342900" fontAlgn="base">
              <a:spcBef>
                <a:spcPct val="0"/>
              </a:spcBef>
              <a:spcAft>
                <a:spcPct val="0"/>
              </a:spcAft>
              <a:buFont typeface="Wingdings" pitchFamily="2" charset="2"/>
              <a:buChar char="§"/>
            </a:pPr>
            <a:r>
              <a:rPr lang="hu-HU" sz="2000" b="1" dirty="0" smtClean="0">
                <a:solidFill>
                  <a:srgbClr val="002060"/>
                </a:solidFill>
                <a:latin typeface="Times New Roman" pitchFamily="18" charset="0"/>
                <a:cs typeface="Times New Roman" pitchFamily="18" charset="0"/>
              </a:rPr>
              <a:t>Fogfehérítés után</a:t>
            </a:r>
          </a:p>
          <a:p>
            <a:pPr marL="342900" indent="-342900" fontAlgn="base">
              <a:spcBef>
                <a:spcPct val="0"/>
              </a:spcBef>
              <a:spcAft>
                <a:spcPct val="0"/>
              </a:spcAft>
              <a:buFont typeface="Wingdings" pitchFamily="2" charset="2"/>
              <a:buChar char="§"/>
            </a:pPr>
            <a:r>
              <a:rPr lang="hu-HU" sz="2000" b="1" dirty="0" smtClean="0">
                <a:solidFill>
                  <a:srgbClr val="002060"/>
                </a:solidFill>
                <a:latin typeface="Times New Roman" pitchFamily="18" charset="0"/>
                <a:cs typeface="Times New Roman" pitchFamily="18" charset="0"/>
              </a:rPr>
              <a:t>Professzionális fogtisztítást követően</a:t>
            </a:r>
          </a:p>
          <a:p>
            <a:pPr marL="342900" indent="-342900" fontAlgn="base">
              <a:spcBef>
                <a:spcPct val="0"/>
              </a:spcBef>
              <a:spcAft>
                <a:spcPct val="0"/>
              </a:spcAft>
              <a:buFont typeface="Wingdings" pitchFamily="2" charset="2"/>
              <a:buChar char="§"/>
            </a:pPr>
            <a:r>
              <a:rPr lang="hu-HU" sz="2000" b="1" dirty="0" err="1" smtClean="0">
                <a:solidFill>
                  <a:srgbClr val="002060"/>
                </a:solidFill>
                <a:latin typeface="Times New Roman" pitchFamily="18" charset="0"/>
                <a:cs typeface="Times New Roman" pitchFamily="18" charset="0"/>
              </a:rPr>
              <a:t>Hiperszenzitivitás</a:t>
            </a:r>
            <a:r>
              <a:rPr lang="hu-HU" sz="2000" b="1" dirty="0" smtClean="0">
                <a:solidFill>
                  <a:srgbClr val="002060"/>
                </a:solidFill>
                <a:latin typeface="Times New Roman" pitchFamily="18" charset="0"/>
                <a:cs typeface="Times New Roman" pitchFamily="18" charset="0"/>
              </a:rPr>
              <a:t> kezelése, megelőzése</a:t>
            </a:r>
          </a:p>
          <a:p>
            <a:pPr marL="342900" indent="-342900" fontAlgn="base">
              <a:spcBef>
                <a:spcPct val="0"/>
              </a:spcBef>
              <a:spcAft>
                <a:spcPct val="0"/>
              </a:spcAft>
              <a:buFont typeface="Wingdings" pitchFamily="2" charset="2"/>
              <a:buChar char="§"/>
            </a:pPr>
            <a:r>
              <a:rPr lang="hu-HU" sz="2000" b="1" dirty="0" smtClean="0">
                <a:solidFill>
                  <a:srgbClr val="00682F"/>
                </a:solidFill>
                <a:latin typeface="Times New Roman" pitchFamily="18" charset="0"/>
                <a:cs typeface="Times New Roman" pitchFamily="18" charset="0"/>
              </a:rPr>
              <a:t>Lokalizált </a:t>
            </a:r>
            <a:r>
              <a:rPr lang="hu-HU" sz="2000" b="1" dirty="0" err="1" smtClean="0">
                <a:solidFill>
                  <a:srgbClr val="00682F"/>
                </a:solidFill>
                <a:latin typeface="Times New Roman" pitchFamily="18" charset="0"/>
                <a:cs typeface="Times New Roman" pitchFamily="18" charset="0"/>
              </a:rPr>
              <a:t>zománchypoplasiák</a:t>
            </a:r>
            <a:r>
              <a:rPr lang="hu-HU" sz="2000" b="1" dirty="0" smtClean="0">
                <a:solidFill>
                  <a:srgbClr val="00682F"/>
                </a:solidFill>
                <a:latin typeface="Times New Roman" pitchFamily="18" charset="0"/>
                <a:cs typeface="Times New Roman" pitchFamily="18" charset="0"/>
              </a:rPr>
              <a:t> kezelése</a:t>
            </a:r>
            <a:endParaRPr lang="de-DE" sz="2000" b="1" dirty="0">
              <a:solidFill>
                <a:srgbClr val="00682F"/>
              </a:solidFill>
              <a:latin typeface="Times New Roman" pitchFamily="18" charset="0"/>
              <a:cs typeface="Times New Roman" pitchFamily="18" charset="0"/>
            </a:endParaRPr>
          </a:p>
        </p:txBody>
      </p:sp>
      <p:pic>
        <p:nvPicPr>
          <p:cNvPr id="12" name="Kép 11" descr="remin pro.jpg"/>
          <p:cNvPicPr>
            <a:picLocks noChangeAspect="1"/>
          </p:cNvPicPr>
          <p:nvPr/>
        </p:nvPicPr>
        <p:blipFill>
          <a:blip r:embed="rId5" cstate="print"/>
          <a:stretch>
            <a:fillRect/>
          </a:stretch>
        </p:blipFill>
        <p:spPr>
          <a:xfrm>
            <a:off x="6804248" y="1628800"/>
            <a:ext cx="1632595" cy="1348378"/>
          </a:xfrm>
          <a:prstGeom prst="rect">
            <a:avLst/>
          </a:prstGeom>
        </p:spPr>
      </p:pic>
      <p:sp>
        <p:nvSpPr>
          <p:cNvPr id="14" name="Szövegdoboz 13"/>
          <p:cNvSpPr txBox="1"/>
          <p:nvPr/>
        </p:nvSpPr>
        <p:spPr>
          <a:xfrm>
            <a:off x="251520" y="1268760"/>
            <a:ext cx="8640960" cy="1200329"/>
          </a:xfrm>
          <a:prstGeom prst="rect">
            <a:avLst/>
          </a:prstGeom>
          <a:noFill/>
        </p:spPr>
        <p:txBody>
          <a:bodyPr wrap="square" rtlCol="0">
            <a:spAutoFit/>
          </a:bodyPr>
          <a:lstStyle/>
          <a:p>
            <a:pPr algn="ctr" fontAlgn="base">
              <a:spcBef>
                <a:spcPct val="0"/>
              </a:spcBef>
              <a:spcAft>
                <a:spcPct val="0"/>
              </a:spcAft>
            </a:pPr>
            <a:r>
              <a:rPr lang="hu-HU" sz="2400" b="1" dirty="0" err="1" smtClean="0">
                <a:solidFill>
                  <a:srgbClr val="002060"/>
                </a:solidFill>
                <a:latin typeface="+mj-lt"/>
                <a:cs typeface="Times New Roman" pitchFamily="18" charset="0"/>
              </a:rPr>
              <a:t>Remineralizációt</a:t>
            </a:r>
            <a:r>
              <a:rPr lang="hu-HU" sz="2400" b="1" dirty="0" smtClean="0">
                <a:solidFill>
                  <a:srgbClr val="002060"/>
                </a:solidFill>
                <a:latin typeface="+mj-lt"/>
                <a:cs typeface="Times New Roman" pitchFamily="18" charset="0"/>
              </a:rPr>
              <a:t> elősegítő készítmények: </a:t>
            </a:r>
          </a:p>
          <a:p>
            <a:pPr algn="ctr" fontAlgn="base">
              <a:spcBef>
                <a:spcPct val="0"/>
              </a:spcBef>
              <a:spcAft>
                <a:spcPct val="0"/>
              </a:spcAft>
            </a:pPr>
            <a:r>
              <a:rPr lang="hu-HU" sz="2400" b="1" dirty="0" smtClean="0">
                <a:solidFill>
                  <a:srgbClr val="002060"/>
                </a:solidFill>
                <a:latin typeface="+mj-lt"/>
                <a:cs typeface="Times New Roman" pitchFamily="18" charset="0"/>
              </a:rPr>
              <a:t>Remin Pro</a:t>
            </a:r>
            <a:r>
              <a:rPr lang="hu-HU" sz="2400" b="1" baseline="30000" dirty="0" smtClean="0">
                <a:solidFill>
                  <a:srgbClr val="002060"/>
                </a:solidFill>
                <a:latin typeface="+mj-lt"/>
                <a:cs typeface="Times New Roman"/>
              </a:rPr>
              <a:t>®</a:t>
            </a:r>
            <a:r>
              <a:rPr lang="hu-HU" sz="2400" b="1" dirty="0" smtClean="0">
                <a:solidFill>
                  <a:srgbClr val="002060"/>
                </a:solidFill>
                <a:latin typeface="+mj-lt"/>
                <a:cs typeface="Times New Roman" pitchFamily="18" charset="0"/>
              </a:rPr>
              <a:t> (VOCO)  </a:t>
            </a:r>
          </a:p>
          <a:p>
            <a:pPr algn="ctr" fontAlgn="base">
              <a:spcBef>
                <a:spcPct val="0"/>
              </a:spcBef>
              <a:spcAft>
                <a:spcPct val="0"/>
              </a:spcAft>
            </a:pPr>
            <a:r>
              <a:rPr lang="hu-HU" sz="2400" b="1" dirty="0" smtClean="0">
                <a:solidFill>
                  <a:srgbClr val="002060"/>
                </a:solidFill>
                <a:latin typeface="+mj-lt"/>
                <a:cs typeface="Times New Roman" pitchFamily="18" charset="0"/>
              </a:rPr>
              <a:t>INDIKÁCIÓ</a:t>
            </a:r>
          </a:p>
        </p:txBody>
      </p:sp>
    </p:spTree>
    <p:custDataLst>
      <p:tags r:id="rId1"/>
    </p:custDataLst>
    <p:extLst>
      <p:ext uri="{BB962C8B-B14F-4D97-AF65-F5344CB8AC3E}">
        <p14:creationId xmlns:p14="http://schemas.microsoft.com/office/powerpoint/2010/main" val="39231792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50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additive="base">
                                        <p:cTn id="1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9">
                                            <p:txEl>
                                              <p:pRg st="0" end="0"/>
                                            </p:txEl>
                                          </p:spTgt>
                                        </p:tgtEl>
                                        <p:attrNameLst>
                                          <p:attrName>ppt_y</p:attrName>
                                        </p:attrNameLst>
                                      </p:cBhvr>
                                      <p:tavLst>
                                        <p:tav tm="0">
                                          <p:val>
                                            <p:strVal val="#ppt_y"/>
                                          </p:val>
                                        </p:tav>
                                        <p:tav tm="100000">
                                          <p:val>
                                            <p:strVal val="#ppt_y"/>
                                          </p:val>
                                        </p:tav>
                                      </p:tavLst>
                                    </p:anim>
                                  </p:childTnLst>
                                </p:cTn>
                              </p:par>
                              <p:par>
                                <p:cTn id="19" presetID="5" presetClass="entr" presetSubtype="10" fill="hold" nodeType="with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checkerboard(across)">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advAuto="50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zövegdoboz 10"/>
          <p:cNvSpPr txBox="1"/>
          <p:nvPr/>
        </p:nvSpPr>
        <p:spPr>
          <a:xfrm>
            <a:off x="251520" y="5805264"/>
            <a:ext cx="6624736" cy="369332"/>
          </a:xfrm>
          <a:prstGeom prst="rect">
            <a:avLst/>
          </a:prstGeom>
          <a:solidFill>
            <a:schemeClr val="accent5">
              <a:lumMod val="40000"/>
              <a:lumOff val="60000"/>
            </a:schemeClr>
          </a:solidFill>
        </p:spPr>
        <p:txBody>
          <a:bodyPr wrap="square" rtlCol="0">
            <a:spAutoFit/>
          </a:bodyPr>
          <a:lstStyle/>
          <a:p>
            <a:pPr marL="285750" indent="-285750" fontAlgn="base">
              <a:spcBef>
                <a:spcPct val="0"/>
              </a:spcBef>
              <a:spcAft>
                <a:spcPct val="0"/>
              </a:spcAft>
              <a:buFont typeface="Wingdings" pitchFamily="2" charset="2"/>
              <a:buChar char="Ø"/>
            </a:pPr>
            <a:r>
              <a:rPr lang="hu-HU" b="1" dirty="0" smtClean="0">
                <a:solidFill>
                  <a:srgbClr val="0070C0"/>
                </a:solidFill>
                <a:latin typeface="Times New Roman" pitchFamily="18" charset="0"/>
                <a:cs typeface="Times New Roman" pitchFamily="18" charset="0"/>
              </a:rPr>
              <a:t>Otthoni és professzionális alkalmazásra korhatár nélkül</a:t>
            </a:r>
          </a:p>
        </p:txBody>
      </p:sp>
      <p:sp>
        <p:nvSpPr>
          <p:cNvPr id="3" name="Cím 2"/>
          <p:cNvSpPr>
            <a:spLocks noGrp="1"/>
          </p:cNvSpPr>
          <p:nvPr>
            <p:ph type="title"/>
          </p:nvPr>
        </p:nvSpPr>
        <p:spPr>
          <a:xfrm>
            <a:off x="457200" y="260650"/>
            <a:ext cx="7211144" cy="822920"/>
          </a:xfrm>
        </p:spPr>
        <p:txBody>
          <a:bodyPr/>
          <a:lstStyle/>
          <a:p>
            <a:pPr algn="ctr" eaLnBrk="1" fontAlgn="auto" hangingPunct="1">
              <a:spcAft>
                <a:spcPts val="0"/>
              </a:spcAft>
              <a:defRPr/>
            </a:pPr>
            <a:r>
              <a:rPr lang="hu-HU" b="1" dirty="0" smtClean="0">
                <a:solidFill>
                  <a:srgbClr val="002060"/>
                </a:solidFill>
                <a:effectLst/>
                <a:cs typeface="Times New Roman" pitchFamily="18" charset="0"/>
              </a:rPr>
              <a:t>BIOFILM MODULÁCIÓ</a:t>
            </a:r>
            <a:endParaRPr lang="hu-HU" b="1" dirty="0">
              <a:solidFill>
                <a:srgbClr val="002060"/>
              </a:solidFill>
              <a:effectLst/>
              <a:cs typeface="Times New Roman" pitchFamily="18" charset="0"/>
            </a:endParaRPr>
          </a:p>
        </p:txBody>
      </p:sp>
      <p:pic>
        <p:nvPicPr>
          <p:cNvPr id="8" name="Picture 4" descr="j02868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4368" y="5840890"/>
            <a:ext cx="1080120" cy="87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zövegdoboz 1"/>
          <p:cNvSpPr txBox="1"/>
          <p:nvPr/>
        </p:nvSpPr>
        <p:spPr>
          <a:xfrm>
            <a:off x="683568" y="2514376"/>
            <a:ext cx="7632848" cy="3170099"/>
          </a:xfrm>
          <a:prstGeom prst="rect">
            <a:avLst/>
          </a:prstGeom>
          <a:noFill/>
        </p:spPr>
        <p:txBody>
          <a:bodyPr wrap="square" rtlCol="0">
            <a:spAutoFit/>
          </a:bodyPr>
          <a:lstStyle/>
          <a:p>
            <a:pPr fontAlgn="base">
              <a:spcBef>
                <a:spcPct val="0"/>
              </a:spcBef>
              <a:spcAft>
                <a:spcPct val="0"/>
              </a:spcAft>
            </a:pPr>
            <a:r>
              <a:rPr lang="hu-HU" sz="2000" b="1" dirty="0" err="1" smtClean="0">
                <a:solidFill>
                  <a:srgbClr val="002060"/>
                </a:solidFill>
                <a:cs typeface="Times New Roman" pitchFamily="18" charset="0"/>
              </a:rPr>
              <a:t>Remineralizációt</a:t>
            </a:r>
            <a:r>
              <a:rPr lang="hu-HU" sz="2000" b="1" dirty="0" smtClean="0">
                <a:solidFill>
                  <a:srgbClr val="002060"/>
                </a:solidFill>
                <a:cs typeface="Times New Roman" pitchFamily="18" charset="0"/>
              </a:rPr>
              <a:t> elősegítő kombinált készítmények:</a:t>
            </a:r>
          </a:p>
          <a:p>
            <a:pPr marL="800100" lvl="1" indent="-342900" fontAlgn="base">
              <a:spcBef>
                <a:spcPct val="0"/>
              </a:spcBef>
              <a:spcAft>
                <a:spcPct val="0"/>
              </a:spcAft>
              <a:buFont typeface="Wingdings" pitchFamily="2" charset="2"/>
              <a:buChar char="q"/>
            </a:pPr>
            <a:r>
              <a:rPr lang="hu-HU" sz="2000" b="1" dirty="0" smtClean="0">
                <a:solidFill>
                  <a:srgbClr val="002060"/>
                </a:solidFill>
                <a:cs typeface="Times New Roman" pitchFamily="18" charset="0"/>
              </a:rPr>
              <a:t>ACP - ónfluorid</a:t>
            </a:r>
          </a:p>
          <a:p>
            <a:pPr marL="800100" lvl="1" indent="-342900" fontAlgn="base">
              <a:spcBef>
                <a:spcPct val="0"/>
              </a:spcBef>
              <a:spcAft>
                <a:spcPct val="0"/>
              </a:spcAft>
              <a:buFont typeface="Wingdings" pitchFamily="2" charset="2"/>
              <a:buChar char="q"/>
            </a:pPr>
            <a:r>
              <a:rPr lang="hu-HU" sz="2000" b="1" dirty="0" smtClean="0">
                <a:solidFill>
                  <a:srgbClr val="002060"/>
                </a:solidFill>
                <a:cs typeface="Times New Roman" pitchFamily="18" charset="0"/>
              </a:rPr>
              <a:t>Fluorid: 970 </a:t>
            </a:r>
            <a:r>
              <a:rPr lang="hu-HU" sz="2000" b="1" dirty="0" err="1" smtClean="0">
                <a:solidFill>
                  <a:srgbClr val="002060"/>
                </a:solidFill>
                <a:cs typeface="Times New Roman" pitchFamily="18" charset="0"/>
              </a:rPr>
              <a:t>ppm</a:t>
            </a:r>
            <a:endParaRPr lang="hu-HU" sz="2000" b="1" dirty="0" smtClean="0">
              <a:solidFill>
                <a:srgbClr val="002060"/>
              </a:solidFill>
              <a:cs typeface="Times New Roman" pitchFamily="18" charset="0"/>
            </a:endParaRPr>
          </a:p>
          <a:p>
            <a:pPr marL="800100" lvl="1" indent="-342900" fontAlgn="base">
              <a:spcBef>
                <a:spcPct val="0"/>
              </a:spcBef>
              <a:spcAft>
                <a:spcPct val="0"/>
              </a:spcAft>
              <a:buFont typeface="Wingdings" pitchFamily="2" charset="2"/>
              <a:buChar char="q"/>
            </a:pPr>
            <a:r>
              <a:rPr lang="hu-HU" sz="2000" b="1" dirty="0" err="1" smtClean="0">
                <a:solidFill>
                  <a:srgbClr val="002060"/>
                </a:solidFill>
                <a:cs typeface="Times New Roman" pitchFamily="18" charset="0"/>
              </a:rPr>
              <a:t>Ultramulsion</a:t>
            </a:r>
            <a:r>
              <a:rPr lang="hu-HU" sz="2000" b="1" dirty="0" smtClean="0">
                <a:solidFill>
                  <a:srgbClr val="002060"/>
                </a:solidFill>
                <a:latin typeface="Times New Roman"/>
                <a:cs typeface="Times New Roman"/>
              </a:rPr>
              <a:t>® - bevonat → elhúzódó hatás</a:t>
            </a:r>
          </a:p>
          <a:p>
            <a:pPr marL="800100" lvl="1" indent="-342900" fontAlgn="base">
              <a:spcBef>
                <a:spcPct val="0"/>
              </a:spcBef>
              <a:spcAft>
                <a:spcPct val="0"/>
              </a:spcAft>
              <a:buFont typeface="Wingdings" pitchFamily="2" charset="2"/>
              <a:buChar char="q"/>
            </a:pPr>
            <a:r>
              <a:rPr lang="hu-HU" sz="2000" b="1" dirty="0" smtClean="0">
                <a:solidFill>
                  <a:srgbClr val="002060"/>
                </a:solidFill>
                <a:latin typeface="Times New Roman"/>
                <a:cs typeface="Times New Roman"/>
              </a:rPr>
              <a:t>Gyógynövény: </a:t>
            </a:r>
            <a:r>
              <a:rPr lang="hu-HU" sz="2000" b="1" dirty="0" err="1" smtClean="0">
                <a:solidFill>
                  <a:srgbClr val="002060"/>
                </a:solidFill>
                <a:latin typeface="Times New Roman"/>
                <a:cs typeface="Times New Roman"/>
              </a:rPr>
              <a:t>Spilanthes</a:t>
            </a:r>
            <a:r>
              <a:rPr lang="hu-HU" sz="2000" b="1" dirty="0" smtClean="0">
                <a:solidFill>
                  <a:srgbClr val="002060"/>
                </a:solidFill>
                <a:latin typeface="Times New Roman"/>
                <a:cs typeface="Times New Roman"/>
              </a:rPr>
              <a:t> – </a:t>
            </a:r>
            <a:r>
              <a:rPr lang="hu-HU" sz="2000" b="1" dirty="0" err="1" smtClean="0">
                <a:solidFill>
                  <a:srgbClr val="002060"/>
                </a:solidFill>
                <a:latin typeface="Times New Roman"/>
                <a:cs typeface="Times New Roman"/>
              </a:rPr>
              <a:t>nyálsecretio</a:t>
            </a:r>
            <a:r>
              <a:rPr lang="hu-HU" sz="2000" b="1" dirty="0" smtClean="0">
                <a:solidFill>
                  <a:srgbClr val="002060"/>
                </a:solidFill>
                <a:latin typeface="Times New Roman"/>
                <a:cs typeface="Times New Roman"/>
              </a:rPr>
              <a:t> stimulálása</a:t>
            </a:r>
          </a:p>
          <a:p>
            <a:pPr marL="800100" lvl="1" indent="-342900" fontAlgn="base">
              <a:spcBef>
                <a:spcPct val="0"/>
              </a:spcBef>
              <a:spcAft>
                <a:spcPct val="0"/>
              </a:spcAft>
              <a:buFont typeface="Wingdings" pitchFamily="2" charset="2"/>
              <a:buChar char="q"/>
            </a:pPr>
            <a:r>
              <a:rPr lang="hu-HU" sz="2000" b="1" dirty="0" smtClean="0">
                <a:solidFill>
                  <a:srgbClr val="002060"/>
                </a:solidFill>
                <a:latin typeface="Times New Roman"/>
                <a:cs typeface="Times New Roman"/>
              </a:rPr>
              <a:t>Mentolos íz;</a:t>
            </a:r>
          </a:p>
          <a:p>
            <a:pPr marL="800100" lvl="1" indent="-342900" fontAlgn="base">
              <a:spcBef>
                <a:spcPct val="0"/>
              </a:spcBef>
              <a:spcAft>
                <a:spcPct val="0"/>
              </a:spcAft>
              <a:buFont typeface="Wingdings" pitchFamily="2" charset="2"/>
              <a:buChar char="q"/>
            </a:pPr>
            <a:r>
              <a:rPr lang="hu-HU" sz="2000" b="1" dirty="0" smtClean="0">
                <a:solidFill>
                  <a:srgbClr val="002060"/>
                </a:solidFill>
                <a:latin typeface="Times New Roman"/>
                <a:cs typeface="Times New Roman"/>
              </a:rPr>
              <a:t>RDA 8</a:t>
            </a:r>
          </a:p>
          <a:p>
            <a:pPr marL="800100" lvl="1" indent="-342900" fontAlgn="base">
              <a:spcBef>
                <a:spcPct val="0"/>
              </a:spcBef>
              <a:spcAft>
                <a:spcPct val="0"/>
              </a:spcAft>
              <a:buFont typeface="Wingdings" pitchFamily="2" charset="2"/>
              <a:buChar char="q"/>
            </a:pPr>
            <a:r>
              <a:rPr lang="hu-HU" sz="2000" b="1" dirty="0" err="1" smtClean="0">
                <a:solidFill>
                  <a:srgbClr val="002060"/>
                </a:solidFill>
                <a:latin typeface="Times New Roman"/>
                <a:cs typeface="Times New Roman"/>
              </a:rPr>
              <a:t>Glutén-</a:t>
            </a:r>
            <a:r>
              <a:rPr lang="hu-HU" sz="2000" b="1" dirty="0" smtClean="0">
                <a:solidFill>
                  <a:srgbClr val="002060"/>
                </a:solidFill>
                <a:latin typeface="Times New Roman"/>
                <a:cs typeface="Times New Roman"/>
              </a:rPr>
              <a:t>, színezék- és </a:t>
            </a:r>
            <a:r>
              <a:rPr lang="hu-HU" sz="2000" b="1" dirty="0" err="1" smtClean="0">
                <a:solidFill>
                  <a:srgbClr val="002060"/>
                </a:solidFill>
                <a:latin typeface="Times New Roman"/>
                <a:cs typeface="Times New Roman"/>
              </a:rPr>
              <a:t>SLS-mentes</a:t>
            </a:r>
            <a:endParaRPr lang="hu-HU" sz="2000" b="1" dirty="0" smtClean="0">
              <a:solidFill>
                <a:srgbClr val="002060"/>
              </a:solidFill>
              <a:latin typeface="Times New Roman"/>
              <a:cs typeface="Times New Roman"/>
            </a:endParaRPr>
          </a:p>
          <a:p>
            <a:pPr marL="800100" lvl="1" indent="-342900" fontAlgn="base">
              <a:spcBef>
                <a:spcPct val="0"/>
              </a:spcBef>
              <a:spcAft>
                <a:spcPct val="0"/>
              </a:spcAft>
              <a:buFont typeface="Wingdings" pitchFamily="2" charset="2"/>
              <a:buChar char="q"/>
            </a:pPr>
            <a:endParaRPr lang="hu-HU" sz="2000" b="1" dirty="0" smtClean="0">
              <a:solidFill>
                <a:srgbClr val="002060"/>
              </a:solidFill>
              <a:cs typeface="Times New Roman" pitchFamily="18" charset="0"/>
            </a:endParaRPr>
          </a:p>
          <a:p>
            <a:pPr marL="800100" lvl="1" indent="-342900" fontAlgn="base">
              <a:spcBef>
                <a:spcPct val="0"/>
              </a:spcBef>
              <a:spcAft>
                <a:spcPct val="0"/>
              </a:spcAft>
              <a:buFont typeface="Wingdings" pitchFamily="2" charset="2"/>
              <a:buChar char="q"/>
            </a:pPr>
            <a:endParaRPr lang="de-DE" sz="2000" b="1" dirty="0">
              <a:solidFill>
                <a:srgbClr val="002060"/>
              </a:solidFill>
              <a:cs typeface="Times New Roman" pitchFamily="18" charset="0"/>
            </a:endParaRPr>
          </a:p>
        </p:txBody>
      </p:sp>
      <p:sp>
        <p:nvSpPr>
          <p:cNvPr id="9" name="Szövegdoboz 8"/>
          <p:cNvSpPr txBox="1"/>
          <p:nvPr/>
        </p:nvSpPr>
        <p:spPr>
          <a:xfrm>
            <a:off x="827584" y="6207695"/>
            <a:ext cx="6984776" cy="461665"/>
          </a:xfrm>
          <a:prstGeom prst="rect">
            <a:avLst/>
          </a:prstGeom>
          <a:noFill/>
        </p:spPr>
        <p:txBody>
          <a:bodyPr wrap="square">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1" eaLnBrk="1" fontAlgn="base" hangingPunct="1">
              <a:spcBef>
                <a:spcPct val="0"/>
              </a:spcBef>
              <a:spcAft>
                <a:spcPct val="0"/>
              </a:spcAft>
              <a:buFont typeface="Wingdings" pitchFamily="2" charset="2"/>
              <a:buChar char="ü"/>
            </a:pPr>
            <a:r>
              <a:rPr lang="hu-HU" sz="2400" b="1" dirty="0" smtClean="0">
                <a:solidFill>
                  <a:srgbClr val="FF0000"/>
                </a:solidFill>
                <a:latin typeface="Constantia" pitchFamily="18" charset="0"/>
              </a:rPr>
              <a:t>CAVE! EU engedélyezése folyamatban…?</a:t>
            </a:r>
            <a:r>
              <a:rPr lang="hu-HU" sz="2400" b="1" dirty="0" smtClean="0">
                <a:solidFill>
                  <a:srgbClr val="002060"/>
                </a:solidFill>
                <a:latin typeface="Constantia" pitchFamily="18" charset="0"/>
              </a:rPr>
              <a:t> </a:t>
            </a:r>
            <a:endParaRPr lang="hu-HU" sz="2400" b="1" dirty="0">
              <a:solidFill>
                <a:srgbClr val="002060"/>
              </a:solidFill>
              <a:latin typeface="Constantia" pitchFamily="18" charset="0"/>
            </a:endParaRPr>
          </a:p>
        </p:txBody>
      </p:sp>
      <p:sp>
        <p:nvSpPr>
          <p:cNvPr id="10" name="Szövegdoboz 9"/>
          <p:cNvSpPr txBox="1"/>
          <p:nvPr/>
        </p:nvSpPr>
        <p:spPr>
          <a:xfrm>
            <a:off x="5148064" y="4581128"/>
            <a:ext cx="3798684" cy="1200329"/>
          </a:xfrm>
          <a:prstGeom prst="rect">
            <a:avLst/>
          </a:prstGeom>
          <a:noFill/>
        </p:spPr>
        <p:txBody>
          <a:bodyPr wrap="square" rtlCol="0">
            <a:spAutoFit/>
          </a:bodyPr>
          <a:lstStyle/>
          <a:p>
            <a:pPr marL="342900" indent="-342900" fontAlgn="base">
              <a:spcBef>
                <a:spcPct val="0"/>
              </a:spcBef>
              <a:spcAft>
                <a:spcPct val="0"/>
              </a:spcAft>
              <a:buFont typeface="Wingdings" pitchFamily="2" charset="2"/>
              <a:buChar char="§"/>
            </a:pPr>
            <a:r>
              <a:rPr lang="hu-HU" b="1" dirty="0" smtClean="0">
                <a:solidFill>
                  <a:srgbClr val="002060"/>
                </a:solidFill>
                <a:latin typeface="Times New Roman" pitchFamily="18" charset="0"/>
                <a:cs typeface="Times New Roman" pitchFamily="18" charset="0"/>
              </a:rPr>
              <a:t>Fogkrémmel kombinálva</a:t>
            </a:r>
          </a:p>
          <a:p>
            <a:pPr marL="342900" indent="-342900" fontAlgn="base">
              <a:spcBef>
                <a:spcPct val="0"/>
              </a:spcBef>
              <a:spcAft>
                <a:spcPct val="0"/>
              </a:spcAft>
              <a:buFont typeface="Wingdings" pitchFamily="2" charset="2"/>
              <a:buChar char="§"/>
            </a:pPr>
            <a:r>
              <a:rPr lang="hu-HU" b="1" dirty="0" err="1" smtClean="0">
                <a:solidFill>
                  <a:srgbClr val="002060"/>
                </a:solidFill>
                <a:latin typeface="Times New Roman" pitchFamily="18" charset="0"/>
                <a:cs typeface="Times New Roman" pitchFamily="18" charset="0"/>
              </a:rPr>
              <a:t>Enamelon</a:t>
            </a:r>
            <a:r>
              <a:rPr lang="hu-HU" b="1" dirty="0" smtClean="0">
                <a:solidFill>
                  <a:srgbClr val="002060"/>
                </a:solidFill>
                <a:latin typeface="Times New Roman"/>
                <a:cs typeface="Times New Roman"/>
              </a:rPr>
              <a:t>®</a:t>
            </a:r>
            <a:r>
              <a:rPr lang="hu-HU" b="1" dirty="0" smtClean="0">
                <a:solidFill>
                  <a:srgbClr val="002060"/>
                </a:solidFill>
                <a:latin typeface="Times New Roman" pitchFamily="18" charset="0"/>
                <a:cs typeface="Times New Roman" pitchFamily="18" charset="0"/>
              </a:rPr>
              <a:t> fogkrém: </a:t>
            </a:r>
          </a:p>
          <a:p>
            <a:pPr marL="800100" lvl="1" indent="-342900" fontAlgn="base">
              <a:spcBef>
                <a:spcPct val="0"/>
              </a:spcBef>
              <a:spcAft>
                <a:spcPct val="0"/>
              </a:spcAft>
              <a:buFont typeface="Arial" pitchFamily="34" charset="0"/>
              <a:buChar char="•"/>
            </a:pPr>
            <a:r>
              <a:rPr lang="hu-HU" b="1" dirty="0" smtClean="0">
                <a:solidFill>
                  <a:srgbClr val="002060"/>
                </a:solidFill>
                <a:latin typeface="Times New Roman" pitchFamily="18" charset="0"/>
                <a:cs typeface="Times New Roman" pitchFamily="18" charset="0"/>
              </a:rPr>
              <a:t>0,45% ónfluorid (1150 </a:t>
            </a:r>
            <a:r>
              <a:rPr lang="hu-HU" b="1" dirty="0" err="1" smtClean="0">
                <a:solidFill>
                  <a:srgbClr val="002060"/>
                </a:solidFill>
                <a:latin typeface="Times New Roman" pitchFamily="18" charset="0"/>
                <a:cs typeface="Times New Roman" pitchFamily="18" charset="0"/>
              </a:rPr>
              <a:t>ppm</a:t>
            </a:r>
            <a:r>
              <a:rPr lang="hu-HU" b="1" dirty="0" smtClean="0">
                <a:solidFill>
                  <a:srgbClr val="002060"/>
                </a:solidFill>
                <a:latin typeface="Times New Roman" pitchFamily="18" charset="0"/>
                <a:cs typeface="Times New Roman" pitchFamily="18" charset="0"/>
              </a:rPr>
              <a:t>)</a:t>
            </a:r>
          </a:p>
          <a:p>
            <a:pPr marL="800100" lvl="1" indent="-342900" fontAlgn="base">
              <a:spcBef>
                <a:spcPct val="0"/>
              </a:spcBef>
              <a:spcAft>
                <a:spcPct val="0"/>
              </a:spcAft>
              <a:buFont typeface="Arial" pitchFamily="34" charset="0"/>
              <a:buChar char="•"/>
            </a:pPr>
            <a:r>
              <a:rPr lang="hu-HU" b="1" dirty="0" smtClean="0">
                <a:solidFill>
                  <a:srgbClr val="002060"/>
                </a:solidFill>
                <a:latin typeface="Times New Roman" pitchFamily="18" charset="0"/>
                <a:cs typeface="Times New Roman" pitchFamily="18" charset="0"/>
              </a:rPr>
              <a:t>RDA 39</a:t>
            </a:r>
            <a:endParaRPr lang="de-DE" b="1" dirty="0">
              <a:solidFill>
                <a:srgbClr val="00682F"/>
              </a:solidFill>
              <a:latin typeface="Times New Roman" pitchFamily="18" charset="0"/>
              <a:cs typeface="Times New Roman" pitchFamily="18" charset="0"/>
            </a:endParaRPr>
          </a:p>
        </p:txBody>
      </p:sp>
      <p:sp>
        <p:nvSpPr>
          <p:cNvPr id="14" name="Szövegdoboz 13"/>
          <p:cNvSpPr txBox="1"/>
          <p:nvPr/>
        </p:nvSpPr>
        <p:spPr>
          <a:xfrm>
            <a:off x="251520" y="1268760"/>
            <a:ext cx="8640960" cy="1200329"/>
          </a:xfrm>
          <a:prstGeom prst="rect">
            <a:avLst/>
          </a:prstGeom>
          <a:noFill/>
        </p:spPr>
        <p:txBody>
          <a:bodyPr wrap="square" rtlCol="0">
            <a:spAutoFit/>
          </a:bodyPr>
          <a:lstStyle/>
          <a:p>
            <a:pPr algn="ctr" fontAlgn="base">
              <a:spcBef>
                <a:spcPct val="0"/>
              </a:spcBef>
              <a:spcAft>
                <a:spcPct val="0"/>
              </a:spcAft>
            </a:pPr>
            <a:r>
              <a:rPr lang="hu-HU" sz="2400" b="1" dirty="0" err="1" smtClean="0">
                <a:solidFill>
                  <a:srgbClr val="002060"/>
                </a:solidFill>
                <a:latin typeface="+mj-lt"/>
                <a:cs typeface="Times New Roman" pitchFamily="18" charset="0"/>
              </a:rPr>
              <a:t>Remineralizációt</a:t>
            </a:r>
            <a:r>
              <a:rPr lang="hu-HU" sz="2400" b="1" dirty="0" smtClean="0">
                <a:solidFill>
                  <a:srgbClr val="002060"/>
                </a:solidFill>
                <a:latin typeface="+mj-lt"/>
                <a:cs typeface="Times New Roman" pitchFamily="18" charset="0"/>
              </a:rPr>
              <a:t> elősegítő készítmények: </a:t>
            </a:r>
          </a:p>
          <a:p>
            <a:pPr algn="ctr" fontAlgn="base">
              <a:spcBef>
                <a:spcPct val="0"/>
              </a:spcBef>
              <a:spcAft>
                <a:spcPct val="0"/>
              </a:spcAft>
            </a:pPr>
            <a:r>
              <a:rPr lang="hu-HU" sz="2400" b="1" dirty="0" err="1" smtClean="0">
                <a:solidFill>
                  <a:srgbClr val="002060"/>
                </a:solidFill>
                <a:latin typeface="+mj-lt"/>
                <a:cs typeface="Times New Roman" pitchFamily="18" charset="0"/>
              </a:rPr>
              <a:t>Enamelon</a:t>
            </a:r>
            <a:r>
              <a:rPr lang="hu-HU" sz="2400" b="1" baseline="30000" dirty="0" smtClean="0">
                <a:solidFill>
                  <a:srgbClr val="002060"/>
                </a:solidFill>
                <a:latin typeface="Times New Roman"/>
                <a:cs typeface="Times New Roman"/>
              </a:rPr>
              <a:t>®</a:t>
            </a:r>
            <a:r>
              <a:rPr lang="hu-HU" sz="2400" b="1" dirty="0" smtClean="0">
                <a:solidFill>
                  <a:srgbClr val="002060"/>
                </a:solidFill>
                <a:latin typeface="+mj-lt"/>
                <a:cs typeface="Times New Roman" pitchFamily="18" charset="0"/>
              </a:rPr>
              <a:t> (Premier)  </a:t>
            </a:r>
          </a:p>
          <a:p>
            <a:pPr algn="ctr" fontAlgn="base">
              <a:spcBef>
                <a:spcPct val="0"/>
              </a:spcBef>
              <a:spcAft>
                <a:spcPct val="0"/>
              </a:spcAft>
            </a:pPr>
            <a:r>
              <a:rPr lang="hu-HU" sz="2400" b="1" dirty="0" smtClean="0">
                <a:solidFill>
                  <a:srgbClr val="002060"/>
                </a:solidFill>
                <a:latin typeface="+mj-lt"/>
                <a:cs typeface="Times New Roman" pitchFamily="18" charset="0"/>
              </a:rPr>
              <a:t>INDIKÁCIÓ</a:t>
            </a:r>
          </a:p>
        </p:txBody>
      </p:sp>
      <p:pic>
        <p:nvPicPr>
          <p:cNvPr id="13" name="Kép 12" descr="enamelon gel.png"/>
          <p:cNvPicPr>
            <a:picLocks noChangeAspect="1"/>
          </p:cNvPicPr>
          <p:nvPr/>
        </p:nvPicPr>
        <p:blipFill>
          <a:blip r:embed="rId5" cstate="print"/>
          <a:stretch>
            <a:fillRect/>
          </a:stretch>
        </p:blipFill>
        <p:spPr>
          <a:xfrm rot="20747514">
            <a:off x="6997922" y="557842"/>
            <a:ext cx="1915096" cy="643314"/>
          </a:xfrm>
          <a:prstGeom prst="rect">
            <a:avLst/>
          </a:prstGeom>
        </p:spPr>
      </p:pic>
      <p:sp>
        <p:nvSpPr>
          <p:cNvPr id="15" name="Szövegdoboz 14"/>
          <p:cNvSpPr txBox="1"/>
          <p:nvPr/>
        </p:nvSpPr>
        <p:spPr>
          <a:xfrm>
            <a:off x="107504" y="5301208"/>
            <a:ext cx="5256584" cy="369332"/>
          </a:xfrm>
          <a:prstGeom prst="rect">
            <a:avLst/>
          </a:prstGeom>
          <a:noFill/>
        </p:spPr>
        <p:txBody>
          <a:bodyPr wrap="square" rtlCol="0">
            <a:spAutoFit/>
          </a:bodyPr>
          <a:lstStyle/>
          <a:p>
            <a:pPr marL="285750" indent="-285750" fontAlgn="base">
              <a:spcBef>
                <a:spcPct val="0"/>
              </a:spcBef>
              <a:spcAft>
                <a:spcPct val="0"/>
              </a:spcAft>
            </a:pPr>
            <a:r>
              <a:rPr lang="hu-HU" b="1" dirty="0" smtClean="0">
                <a:solidFill>
                  <a:srgbClr val="002060"/>
                </a:solidFill>
                <a:latin typeface="Times New Roman" pitchFamily="18" charset="0"/>
                <a:cs typeface="Times New Roman" pitchFamily="18" charset="0"/>
              </a:rPr>
              <a:t>SLS – </a:t>
            </a:r>
            <a:r>
              <a:rPr lang="hu-HU" b="1" dirty="0" err="1" smtClean="0">
                <a:solidFill>
                  <a:srgbClr val="002060"/>
                </a:solidFill>
                <a:latin typeface="Times New Roman" pitchFamily="18" charset="0"/>
                <a:cs typeface="Times New Roman" pitchFamily="18" charset="0"/>
              </a:rPr>
              <a:t>nátrium-lauril-szulfát</a:t>
            </a:r>
            <a:r>
              <a:rPr lang="hu-HU" b="1" dirty="0" smtClean="0">
                <a:solidFill>
                  <a:srgbClr val="002060"/>
                </a:solidFill>
                <a:latin typeface="Times New Roman" pitchFamily="18" charset="0"/>
                <a:cs typeface="Times New Roman" pitchFamily="18" charset="0"/>
              </a:rPr>
              <a:t>, habosító </a:t>
            </a:r>
            <a:r>
              <a:rPr lang="hu-HU" b="1" dirty="0" err="1" smtClean="0">
                <a:solidFill>
                  <a:srgbClr val="002060"/>
                </a:solidFill>
                <a:latin typeface="Times New Roman" pitchFamily="18" charset="0"/>
                <a:cs typeface="Times New Roman" pitchFamily="18" charset="0"/>
              </a:rPr>
              <a:t>detergens</a:t>
            </a:r>
            <a:endParaRPr lang="hu-HU" b="1" dirty="0" smtClean="0">
              <a:solidFill>
                <a:srgbClr val="00206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9231792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par>
                                <p:cTn id="15" presetID="2" presetClass="entr" presetSubtype="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additive="base">
                                        <p:cTn id="29"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 calcmode="lin" valueType="num">
                                      <p:cBhvr additive="base">
                                        <p:cTn id="3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
                                            <p:txEl>
                                              <p:pRg st="1" end="1"/>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 calcmode="lin" valueType="num">
                                      <p:cBhvr additive="base">
                                        <p:cTn id="3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2" end="2"/>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anim calcmode="lin" valueType="num">
                                      <p:cBhvr additive="base">
                                        <p:cTn id="41"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
                                            <p:txEl>
                                              <p:pRg st="3" end="3"/>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 calcmode="lin" valueType="num">
                                      <p:cBhvr additive="base">
                                        <p:cTn id="45"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
                                            <p:txEl>
                                              <p:pRg st="4" end="4"/>
                                            </p:txEl>
                                          </p:spTgt>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
                                            <p:txEl>
                                              <p:pRg st="5" end="5"/>
                                            </p:txEl>
                                          </p:spTgt>
                                        </p:tgtEl>
                                        <p:attrNameLst>
                                          <p:attrName>style.visibility</p:attrName>
                                        </p:attrNameLst>
                                      </p:cBhvr>
                                      <p:to>
                                        <p:strVal val="visible"/>
                                      </p:to>
                                    </p:set>
                                    <p:anim calcmode="lin" valueType="num">
                                      <p:cBhvr additive="base">
                                        <p:cTn id="49"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
                                            <p:txEl>
                                              <p:pRg st="5" end="5"/>
                                            </p:txEl>
                                          </p:spTgt>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2">
                                            <p:txEl>
                                              <p:pRg st="6" end="6"/>
                                            </p:txEl>
                                          </p:spTgt>
                                        </p:tgtEl>
                                        <p:attrNameLst>
                                          <p:attrName>style.visibility</p:attrName>
                                        </p:attrNameLst>
                                      </p:cBhvr>
                                      <p:to>
                                        <p:strVal val="visible"/>
                                      </p:to>
                                    </p:set>
                                    <p:anim calcmode="lin" valueType="num">
                                      <p:cBhvr additive="base">
                                        <p:cTn id="53"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2">
                                            <p:txEl>
                                              <p:pRg st="6" end="6"/>
                                            </p:txEl>
                                          </p:spTgt>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2">
                                            <p:txEl>
                                              <p:pRg st="7" end="7"/>
                                            </p:txEl>
                                          </p:spTgt>
                                        </p:tgtEl>
                                        <p:attrNameLst>
                                          <p:attrName>style.visibility</p:attrName>
                                        </p:attrNameLst>
                                      </p:cBhvr>
                                      <p:to>
                                        <p:strVal val="visible"/>
                                      </p:to>
                                    </p:set>
                                    <p:anim calcmode="lin" valueType="num">
                                      <p:cBhvr additive="base">
                                        <p:cTn id="57"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0-#ppt_w/2"/>
                                          </p:val>
                                        </p:tav>
                                        <p:tav tm="100000">
                                          <p:val>
                                            <p:strVal val="#ppt_x"/>
                                          </p:val>
                                        </p:tav>
                                      </p:tavLst>
                                    </p:anim>
                                    <p:anim calcmode="lin" valueType="num">
                                      <p:cBhvr additive="base">
                                        <p:cTn id="6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2"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additive="base">
                                        <p:cTn id="69" dur="500" fill="hold"/>
                                        <p:tgtEl>
                                          <p:spTgt spid="10"/>
                                        </p:tgtEl>
                                        <p:attrNameLst>
                                          <p:attrName>ppt_x</p:attrName>
                                        </p:attrNameLst>
                                      </p:cBhvr>
                                      <p:tavLst>
                                        <p:tav tm="0">
                                          <p:val>
                                            <p:strVal val="1+#ppt_w/2"/>
                                          </p:val>
                                        </p:tav>
                                        <p:tav tm="100000">
                                          <p:val>
                                            <p:strVal val="#ppt_x"/>
                                          </p:val>
                                        </p:tav>
                                      </p:tavLst>
                                    </p:anim>
                                    <p:anim calcmode="lin" valueType="num">
                                      <p:cBhvr additive="base">
                                        <p:cTn id="7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 calcmode="lin" valueType="num">
                                      <p:cBhvr additive="base">
                                        <p:cTn id="75" dur="500" fill="hold"/>
                                        <p:tgtEl>
                                          <p:spTgt spid="11"/>
                                        </p:tgtEl>
                                        <p:attrNameLst>
                                          <p:attrName>ppt_x</p:attrName>
                                        </p:attrNameLst>
                                      </p:cBhvr>
                                      <p:tavLst>
                                        <p:tav tm="0">
                                          <p:val>
                                            <p:strVal val="0-#ppt_w/2"/>
                                          </p:val>
                                        </p:tav>
                                        <p:tav tm="100000">
                                          <p:val>
                                            <p:strVal val="#ppt_x"/>
                                          </p:val>
                                        </p:tav>
                                      </p:tavLst>
                                    </p:anim>
                                    <p:anim calcmode="lin" valueType="num">
                                      <p:cBhvr additive="base">
                                        <p:cTn id="7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1" nodeType="clickEffect">
                                  <p:stCondLst>
                                    <p:cond delay="0"/>
                                  </p:stCondLst>
                                  <p:childTnLst>
                                    <p:set>
                                      <p:cBhvr>
                                        <p:cTn id="80" dur="1" fill="hold">
                                          <p:stCondLst>
                                            <p:cond delay="0"/>
                                          </p:stCondLst>
                                        </p:cTn>
                                        <p:tgtEl>
                                          <p:spTgt spid="9">
                                            <p:txEl>
                                              <p:pRg st="0" end="0"/>
                                            </p:txEl>
                                          </p:spTgt>
                                        </p:tgtEl>
                                        <p:attrNameLst>
                                          <p:attrName>style.visibility</p:attrName>
                                        </p:attrNameLst>
                                      </p:cBhvr>
                                      <p:to>
                                        <p:strVal val="visible"/>
                                      </p:to>
                                    </p:set>
                                    <p:anim calcmode="lin" valueType="num">
                                      <p:cBhvr additive="base">
                                        <p:cTn id="8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uiExpand="1" build="p"/>
      <p:bldP spid="9" grpId="0" build="p" bldLvl="2" advAuto="500"/>
      <p:bldP spid="9" grpId="1" build="allAtOnce"/>
      <p:bldP spid="10" grpId="0"/>
      <p:bldP spid="14"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p:cNvSpPr>
            <a:spLocks noGrp="1"/>
          </p:cNvSpPr>
          <p:nvPr>
            <p:ph idx="1"/>
          </p:nvPr>
        </p:nvSpPr>
        <p:spPr>
          <a:xfrm>
            <a:off x="467544" y="1916832"/>
            <a:ext cx="8229600" cy="2697088"/>
          </a:xfrm>
        </p:spPr>
        <p:txBody>
          <a:bodyPr/>
          <a:lstStyle/>
          <a:p>
            <a:r>
              <a:rPr lang="hu-HU" dirty="0" smtClean="0">
                <a:solidFill>
                  <a:srgbClr val="002060"/>
                </a:solidFill>
              </a:rPr>
              <a:t>Gyógynövény; </a:t>
            </a:r>
          </a:p>
          <a:p>
            <a:r>
              <a:rPr lang="hu-HU" dirty="0" smtClean="0">
                <a:solidFill>
                  <a:srgbClr val="002060"/>
                </a:solidFill>
              </a:rPr>
              <a:t>Stimulálja a </a:t>
            </a:r>
            <a:r>
              <a:rPr lang="hu-HU" dirty="0" err="1" smtClean="0">
                <a:solidFill>
                  <a:srgbClr val="002060"/>
                </a:solidFill>
              </a:rPr>
              <a:t>nyálsecretiót</a:t>
            </a:r>
            <a:r>
              <a:rPr lang="hu-HU" dirty="0" smtClean="0">
                <a:solidFill>
                  <a:srgbClr val="002060"/>
                </a:solidFill>
              </a:rPr>
              <a:t>;</a:t>
            </a:r>
          </a:p>
          <a:p>
            <a:r>
              <a:rPr lang="hu-HU" dirty="0" smtClean="0">
                <a:solidFill>
                  <a:srgbClr val="002060"/>
                </a:solidFill>
              </a:rPr>
              <a:t>Íz: gyömbér, </a:t>
            </a:r>
            <a:r>
              <a:rPr lang="hu-HU" dirty="0" err="1" smtClean="0">
                <a:solidFill>
                  <a:srgbClr val="002060"/>
                </a:solidFill>
              </a:rPr>
              <a:t>Echinacea</a:t>
            </a:r>
            <a:r>
              <a:rPr lang="hu-HU" dirty="0" smtClean="0">
                <a:solidFill>
                  <a:srgbClr val="002060"/>
                </a:solidFill>
              </a:rPr>
              <a:t>;</a:t>
            </a:r>
          </a:p>
          <a:p>
            <a:r>
              <a:rPr lang="hu-HU" dirty="0" smtClean="0">
                <a:solidFill>
                  <a:srgbClr val="002060"/>
                </a:solidFill>
              </a:rPr>
              <a:t>Levelek, virágszirmok;</a:t>
            </a:r>
          </a:p>
          <a:p>
            <a:endParaRPr lang="hu-HU" dirty="0" smtClean="0">
              <a:solidFill>
                <a:srgbClr val="002060"/>
              </a:solidFill>
            </a:endParaRPr>
          </a:p>
          <a:p>
            <a:endParaRPr lang="de-DE" dirty="0">
              <a:solidFill>
                <a:srgbClr val="002060"/>
              </a:solidFill>
            </a:endParaRPr>
          </a:p>
        </p:txBody>
      </p:sp>
      <p:sp>
        <p:nvSpPr>
          <p:cNvPr id="3" name="Cím 2"/>
          <p:cNvSpPr>
            <a:spLocks noGrp="1"/>
          </p:cNvSpPr>
          <p:nvPr>
            <p:ph type="title"/>
          </p:nvPr>
        </p:nvSpPr>
        <p:spPr/>
        <p:txBody>
          <a:bodyPr>
            <a:normAutofit fontScale="90000"/>
          </a:bodyPr>
          <a:lstStyle/>
          <a:p>
            <a:pPr algn="ctr"/>
            <a:r>
              <a:rPr lang="hu-HU" dirty="0" err="1" smtClean="0">
                <a:solidFill>
                  <a:srgbClr val="002060"/>
                </a:solidFill>
              </a:rPr>
              <a:t>Spilanthes</a:t>
            </a:r>
            <a:r>
              <a:rPr lang="hu-HU" dirty="0" smtClean="0">
                <a:solidFill>
                  <a:srgbClr val="002060"/>
                </a:solidFill>
              </a:rPr>
              <a:t> </a:t>
            </a:r>
            <a:r>
              <a:rPr lang="hu-HU" dirty="0" err="1" smtClean="0">
                <a:solidFill>
                  <a:srgbClr val="002060"/>
                </a:solidFill>
              </a:rPr>
              <a:t>acmella</a:t>
            </a:r>
            <a:r>
              <a:rPr lang="hu-HU" dirty="0" smtClean="0">
                <a:solidFill>
                  <a:srgbClr val="002060"/>
                </a:solidFill>
              </a:rPr>
              <a:t> </a:t>
            </a:r>
            <a:r>
              <a:rPr lang="hu-HU" dirty="0" err="1" smtClean="0">
                <a:solidFill>
                  <a:srgbClr val="002060"/>
                </a:solidFill>
              </a:rPr>
              <a:t>oleracea</a:t>
            </a:r>
            <a:r>
              <a:rPr lang="hu-HU" dirty="0" smtClean="0">
                <a:solidFill>
                  <a:srgbClr val="002060"/>
                </a:solidFill>
              </a:rPr>
              <a:t/>
            </a:r>
            <a:br>
              <a:rPr lang="hu-HU" dirty="0" smtClean="0">
                <a:solidFill>
                  <a:srgbClr val="002060"/>
                </a:solidFill>
              </a:rPr>
            </a:br>
            <a:r>
              <a:rPr lang="hu-HU" dirty="0" smtClean="0">
                <a:solidFill>
                  <a:srgbClr val="002060"/>
                </a:solidFill>
              </a:rPr>
              <a:t>„The </a:t>
            </a:r>
            <a:r>
              <a:rPr lang="hu-HU" dirty="0" err="1" smtClean="0">
                <a:solidFill>
                  <a:srgbClr val="002060"/>
                </a:solidFill>
              </a:rPr>
              <a:t>toothache</a:t>
            </a:r>
            <a:r>
              <a:rPr lang="hu-HU" dirty="0" smtClean="0">
                <a:solidFill>
                  <a:srgbClr val="002060"/>
                </a:solidFill>
              </a:rPr>
              <a:t> </a:t>
            </a:r>
            <a:r>
              <a:rPr lang="hu-HU" dirty="0" err="1" smtClean="0">
                <a:solidFill>
                  <a:srgbClr val="002060"/>
                </a:solidFill>
              </a:rPr>
              <a:t>plant</a:t>
            </a:r>
            <a:r>
              <a:rPr lang="hu-HU" dirty="0" smtClean="0">
                <a:solidFill>
                  <a:srgbClr val="002060"/>
                </a:solidFill>
              </a:rPr>
              <a:t>”</a:t>
            </a:r>
            <a:endParaRPr lang="de-DE" dirty="0">
              <a:solidFill>
                <a:srgbClr val="002060"/>
              </a:solidFill>
            </a:endParaRPr>
          </a:p>
        </p:txBody>
      </p:sp>
      <p:pic>
        <p:nvPicPr>
          <p:cNvPr id="4" name="Kép 3" descr="spilanthes-sep-3-2011-2.jpg"/>
          <p:cNvPicPr>
            <a:picLocks noChangeAspect="1"/>
          </p:cNvPicPr>
          <p:nvPr/>
        </p:nvPicPr>
        <p:blipFill>
          <a:blip r:embed="rId2" cstate="print"/>
          <a:stretch>
            <a:fillRect/>
          </a:stretch>
        </p:blipFill>
        <p:spPr>
          <a:xfrm>
            <a:off x="5220072" y="1556792"/>
            <a:ext cx="3554911" cy="2664296"/>
          </a:xfrm>
          <a:prstGeom prst="rect">
            <a:avLst/>
          </a:prstGeom>
        </p:spPr>
      </p:pic>
      <p:pic>
        <p:nvPicPr>
          <p:cNvPr id="5" name="Kép 4" descr="images91VSNHV9.jpg"/>
          <p:cNvPicPr>
            <a:picLocks noChangeAspect="1"/>
          </p:cNvPicPr>
          <p:nvPr/>
        </p:nvPicPr>
        <p:blipFill>
          <a:blip r:embed="rId3" cstate="print"/>
          <a:stretch>
            <a:fillRect/>
          </a:stretch>
        </p:blipFill>
        <p:spPr>
          <a:xfrm>
            <a:off x="6012160" y="4365104"/>
            <a:ext cx="2160240" cy="216024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additive="base">
                                        <p:cTn id="16"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additive="base">
                                        <p:cTn id="22"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additive="base">
                                        <p:cTn id="28"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 calcmode="lin" valueType="num">
                                      <p:cBhvr additive="base">
                                        <p:cTn id="34"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2">
                                            <p:txEl>
                                              <p:pRg st="3" end="3"/>
                                            </p:txEl>
                                          </p:spTgt>
                                        </p:tgtEl>
                                        <p:attrNameLst>
                                          <p:attrName>ppt_y</p:attrName>
                                        </p:attrNameLst>
                                      </p:cBhvr>
                                      <p:tavLst>
                                        <p:tav tm="0">
                                          <p:val>
                                            <p:strVal val="#ppt_y"/>
                                          </p:val>
                                        </p:tav>
                                        <p:tav tm="100000">
                                          <p:val>
                                            <p:strVal val="#ppt_y"/>
                                          </p:val>
                                        </p:tav>
                                      </p:tavLst>
                                    </p:anim>
                                  </p:childTnLst>
                                </p:cTn>
                              </p:par>
                              <p:par>
                                <p:cTn id="36" presetID="5" presetClass="entr" presetSubtype="1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descr="3.jpg"/>
          <p:cNvPicPr>
            <a:picLocks noGrp="1" noChangeAspect="1"/>
          </p:cNvPicPr>
          <p:nvPr>
            <p:ph idx="1"/>
          </p:nvPr>
        </p:nvPicPr>
        <p:blipFill>
          <a:blip r:embed="rId3" cstate="print"/>
          <a:stretch>
            <a:fillRect/>
          </a:stretch>
        </p:blipFill>
        <p:spPr>
          <a:xfrm>
            <a:off x="6084168" y="404664"/>
            <a:ext cx="2592288" cy="2592288"/>
          </a:xfrm>
        </p:spPr>
      </p:pic>
      <p:sp>
        <p:nvSpPr>
          <p:cNvPr id="3" name="Cím 2"/>
          <p:cNvSpPr>
            <a:spLocks noGrp="1"/>
          </p:cNvSpPr>
          <p:nvPr>
            <p:ph type="title"/>
          </p:nvPr>
        </p:nvSpPr>
        <p:spPr/>
        <p:txBody>
          <a:bodyPr/>
          <a:lstStyle/>
          <a:p>
            <a:r>
              <a:rPr lang="hu-HU" dirty="0" smtClean="0">
                <a:solidFill>
                  <a:schemeClr val="accent5">
                    <a:lumMod val="75000"/>
                  </a:schemeClr>
                </a:solidFill>
                <a:effectLst>
                  <a:outerShdw blurRad="38100" dist="38100" dir="2700000" algn="tl">
                    <a:srgbClr val="000000">
                      <a:alpha val="43137"/>
                    </a:srgbClr>
                  </a:outerShdw>
                </a:effectLst>
              </a:rPr>
              <a:t>REGENERATE </a:t>
            </a:r>
            <a:r>
              <a:rPr lang="hu-HU" dirty="0" err="1" smtClean="0">
                <a:solidFill>
                  <a:schemeClr val="accent5">
                    <a:lumMod val="75000"/>
                  </a:schemeClr>
                </a:solidFill>
                <a:effectLst>
                  <a:outerShdw blurRad="38100" dist="38100" dir="2700000" algn="tl">
                    <a:srgbClr val="000000">
                      <a:alpha val="43137"/>
                    </a:srgbClr>
                  </a:outerShdw>
                </a:effectLst>
              </a:rPr>
              <a:t>Enamel</a:t>
            </a:r>
            <a:r>
              <a:rPr lang="hu-HU" dirty="0" smtClean="0">
                <a:solidFill>
                  <a:schemeClr val="accent5">
                    <a:lumMod val="75000"/>
                  </a:schemeClr>
                </a:solidFill>
                <a:effectLst>
                  <a:outerShdw blurRad="38100" dist="38100" dir="2700000" algn="tl">
                    <a:srgbClr val="000000">
                      <a:alpha val="43137"/>
                    </a:srgbClr>
                  </a:outerShdw>
                </a:effectLst>
              </a:rPr>
              <a:t> Science™</a:t>
            </a:r>
            <a:endParaRPr lang="de-DE" dirty="0">
              <a:solidFill>
                <a:schemeClr val="accent5">
                  <a:lumMod val="75000"/>
                </a:schemeClr>
              </a:solidFill>
              <a:effectLst>
                <a:outerShdw blurRad="38100" dist="38100" dir="2700000" algn="tl">
                  <a:srgbClr val="000000">
                    <a:alpha val="43137"/>
                  </a:srgbClr>
                </a:outerShdw>
              </a:effectLst>
            </a:endParaRPr>
          </a:p>
        </p:txBody>
      </p:sp>
      <p:sp>
        <p:nvSpPr>
          <p:cNvPr id="6" name="Szövegdoboz 5"/>
          <p:cNvSpPr txBox="1"/>
          <p:nvPr/>
        </p:nvSpPr>
        <p:spPr>
          <a:xfrm>
            <a:off x="611560" y="1556792"/>
            <a:ext cx="5400600" cy="1323439"/>
          </a:xfrm>
          <a:prstGeom prst="rect">
            <a:avLst/>
          </a:prstGeom>
          <a:solidFill>
            <a:schemeClr val="accent5">
              <a:lumMod val="20000"/>
              <a:lumOff val="80000"/>
            </a:schemeClr>
          </a:solidFill>
        </p:spPr>
        <p:txBody>
          <a:bodyPr wrap="square" rtlCol="0">
            <a:spAutoFit/>
          </a:bodyPr>
          <a:lstStyle/>
          <a:p>
            <a:pPr>
              <a:buFont typeface="Arial" pitchFamily="34" charset="0"/>
              <a:buChar char="•"/>
            </a:pPr>
            <a:r>
              <a:rPr lang="hu-HU" dirty="0" smtClean="0">
                <a:solidFill>
                  <a:schemeClr val="accent5">
                    <a:lumMod val="50000"/>
                  </a:schemeClr>
                </a:solidFill>
              </a:rPr>
              <a:t> </a:t>
            </a:r>
            <a:r>
              <a:rPr lang="hu-HU" sz="2000" dirty="0" smtClean="0">
                <a:solidFill>
                  <a:schemeClr val="accent5">
                    <a:lumMod val="50000"/>
                  </a:schemeClr>
                </a:solidFill>
              </a:rPr>
              <a:t>Fogkrém (Advanced </a:t>
            </a:r>
            <a:r>
              <a:rPr lang="hu-HU" sz="2000" dirty="0" err="1" smtClean="0">
                <a:solidFill>
                  <a:schemeClr val="accent5">
                    <a:lumMod val="50000"/>
                  </a:schemeClr>
                </a:solidFill>
              </a:rPr>
              <a:t>Toothpaste</a:t>
            </a:r>
            <a:r>
              <a:rPr lang="hu-HU" sz="2000" dirty="0" smtClean="0">
                <a:solidFill>
                  <a:schemeClr val="accent5">
                    <a:lumMod val="50000"/>
                  </a:schemeClr>
                </a:solidFill>
              </a:rPr>
              <a:t>) </a:t>
            </a:r>
          </a:p>
          <a:p>
            <a:pPr>
              <a:buFont typeface="Arial" pitchFamily="34" charset="0"/>
              <a:buChar char="•"/>
            </a:pPr>
            <a:r>
              <a:rPr lang="hu-HU" sz="2000" dirty="0" smtClean="0">
                <a:solidFill>
                  <a:schemeClr val="accent5">
                    <a:lumMod val="50000"/>
                  </a:schemeClr>
                </a:solidFill>
              </a:rPr>
              <a:t> Szérum (</a:t>
            </a:r>
            <a:r>
              <a:rPr lang="hu-HU" sz="2000" dirty="0" err="1" smtClean="0">
                <a:solidFill>
                  <a:schemeClr val="accent5">
                    <a:lumMod val="50000"/>
                  </a:schemeClr>
                </a:solidFill>
              </a:rPr>
              <a:t>Boost</a:t>
            </a:r>
            <a:r>
              <a:rPr lang="hu-HU" sz="2000" dirty="0" smtClean="0">
                <a:solidFill>
                  <a:schemeClr val="accent5">
                    <a:lumMod val="50000"/>
                  </a:schemeClr>
                </a:solidFill>
              </a:rPr>
              <a:t> </a:t>
            </a:r>
            <a:r>
              <a:rPr lang="hu-HU" sz="2000" dirty="0" err="1" smtClean="0">
                <a:solidFill>
                  <a:schemeClr val="accent5">
                    <a:lumMod val="50000"/>
                  </a:schemeClr>
                </a:solidFill>
              </a:rPr>
              <a:t>Serum</a:t>
            </a:r>
            <a:r>
              <a:rPr lang="hu-HU" sz="2000" dirty="0" smtClean="0">
                <a:solidFill>
                  <a:schemeClr val="accent5">
                    <a:lumMod val="50000"/>
                  </a:schemeClr>
                </a:solidFill>
              </a:rPr>
              <a:t>)</a:t>
            </a:r>
          </a:p>
          <a:p>
            <a:pPr>
              <a:buFont typeface="Arial" pitchFamily="34" charset="0"/>
              <a:buChar char="•"/>
            </a:pPr>
            <a:r>
              <a:rPr lang="hu-HU" sz="2000" dirty="0" smtClean="0">
                <a:solidFill>
                  <a:schemeClr val="accent5">
                    <a:lumMod val="50000"/>
                  </a:schemeClr>
                </a:solidFill>
              </a:rPr>
              <a:t> 82%-os </a:t>
            </a:r>
            <a:r>
              <a:rPr lang="hu-HU" sz="2000" dirty="0" err="1" smtClean="0">
                <a:solidFill>
                  <a:schemeClr val="accent5">
                    <a:lumMod val="50000"/>
                  </a:schemeClr>
                </a:solidFill>
              </a:rPr>
              <a:t>reparáció</a:t>
            </a:r>
            <a:endParaRPr lang="hu-HU" sz="2000" dirty="0" smtClean="0">
              <a:solidFill>
                <a:schemeClr val="accent5">
                  <a:lumMod val="50000"/>
                </a:schemeClr>
              </a:solidFill>
            </a:endParaRPr>
          </a:p>
          <a:p>
            <a:pPr>
              <a:buFont typeface="Arial" pitchFamily="34" charset="0"/>
              <a:buChar char="•"/>
            </a:pPr>
            <a:r>
              <a:rPr lang="hu-HU" sz="2000" dirty="0" smtClean="0">
                <a:solidFill>
                  <a:schemeClr val="accent5">
                    <a:lumMod val="50000"/>
                  </a:schemeClr>
                </a:solidFill>
              </a:rPr>
              <a:t> </a:t>
            </a:r>
            <a:r>
              <a:rPr lang="hu-HU" sz="2000" dirty="0" err="1" smtClean="0">
                <a:solidFill>
                  <a:schemeClr val="accent5">
                    <a:lumMod val="50000"/>
                  </a:schemeClr>
                </a:solidFill>
              </a:rPr>
              <a:t>hidroxiapatit-képződés</a:t>
            </a:r>
            <a:r>
              <a:rPr lang="hu-HU" sz="2000" dirty="0" smtClean="0">
                <a:solidFill>
                  <a:schemeClr val="accent5">
                    <a:lumMod val="50000"/>
                  </a:schemeClr>
                </a:solidFill>
              </a:rPr>
              <a:t>  </a:t>
            </a:r>
            <a:r>
              <a:rPr lang="hu-HU" sz="2000" dirty="0" smtClean="0">
                <a:solidFill>
                  <a:schemeClr val="accent5">
                    <a:lumMod val="50000"/>
                  </a:schemeClr>
                </a:solidFill>
                <a:latin typeface="Times New Roman"/>
                <a:cs typeface="Times New Roman"/>
              </a:rPr>
              <a:t>≈ </a:t>
            </a:r>
            <a:r>
              <a:rPr lang="hu-HU" sz="2000" dirty="0" smtClean="0">
                <a:solidFill>
                  <a:schemeClr val="accent5">
                    <a:lumMod val="50000"/>
                  </a:schemeClr>
                </a:solidFill>
              </a:rPr>
              <a:t>fogzománc </a:t>
            </a:r>
            <a:endParaRPr lang="de-DE" sz="2000" dirty="0">
              <a:solidFill>
                <a:schemeClr val="accent5">
                  <a:lumMod val="50000"/>
                </a:schemeClr>
              </a:solidFill>
            </a:endParaRPr>
          </a:p>
        </p:txBody>
      </p:sp>
      <p:sp>
        <p:nvSpPr>
          <p:cNvPr id="7" name="Szövegdoboz 6"/>
          <p:cNvSpPr txBox="1"/>
          <p:nvPr/>
        </p:nvSpPr>
        <p:spPr>
          <a:xfrm>
            <a:off x="1043608" y="4277995"/>
            <a:ext cx="5400600" cy="2246769"/>
          </a:xfrm>
          <a:prstGeom prst="rect">
            <a:avLst/>
          </a:prstGeom>
          <a:solidFill>
            <a:schemeClr val="accent5">
              <a:lumMod val="20000"/>
              <a:lumOff val="80000"/>
            </a:schemeClr>
          </a:solidFill>
        </p:spPr>
        <p:txBody>
          <a:bodyPr wrap="square" rtlCol="0">
            <a:spAutoFit/>
          </a:bodyPr>
          <a:lstStyle/>
          <a:p>
            <a:pPr>
              <a:buFont typeface="Arial" pitchFamily="34" charset="0"/>
              <a:buChar char="•"/>
            </a:pPr>
            <a:r>
              <a:rPr lang="hu-HU" dirty="0" smtClean="0">
                <a:solidFill>
                  <a:schemeClr val="accent5">
                    <a:lumMod val="50000"/>
                  </a:schemeClr>
                </a:solidFill>
              </a:rPr>
              <a:t> </a:t>
            </a:r>
            <a:r>
              <a:rPr lang="hu-HU" sz="2000" dirty="0" smtClean="0">
                <a:solidFill>
                  <a:schemeClr val="accent5">
                    <a:lumMod val="50000"/>
                  </a:schemeClr>
                </a:solidFill>
              </a:rPr>
              <a:t>Fogkrém: napi 2x  </a:t>
            </a:r>
          </a:p>
          <a:p>
            <a:pPr>
              <a:buFont typeface="Arial" pitchFamily="34" charset="0"/>
              <a:buChar char="•"/>
            </a:pPr>
            <a:r>
              <a:rPr lang="hu-HU" sz="2000" dirty="0" smtClean="0">
                <a:solidFill>
                  <a:schemeClr val="accent5">
                    <a:lumMod val="50000"/>
                  </a:schemeClr>
                </a:solidFill>
              </a:rPr>
              <a:t> Szérum: </a:t>
            </a:r>
          </a:p>
          <a:p>
            <a:pPr lvl="1">
              <a:buFont typeface="Wingdings" pitchFamily="2" charset="2"/>
              <a:buChar char="Ø"/>
            </a:pPr>
            <a:r>
              <a:rPr lang="hu-HU" sz="2000" dirty="0" smtClean="0">
                <a:solidFill>
                  <a:schemeClr val="accent5">
                    <a:lumMod val="50000"/>
                  </a:schemeClr>
                </a:solidFill>
              </a:rPr>
              <a:t> havonta 3 napig</a:t>
            </a:r>
          </a:p>
          <a:p>
            <a:pPr lvl="1">
              <a:buFont typeface="Wingdings" pitchFamily="2" charset="2"/>
              <a:buChar char="Ø"/>
            </a:pPr>
            <a:r>
              <a:rPr lang="hu-HU" sz="2000" dirty="0" smtClean="0">
                <a:solidFill>
                  <a:schemeClr val="accent5">
                    <a:lumMod val="50000"/>
                  </a:schemeClr>
                </a:solidFill>
              </a:rPr>
              <a:t> applikáció: sín</a:t>
            </a:r>
          </a:p>
          <a:p>
            <a:pPr lvl="1">
              <a:buFont typeface="Wingdings" pitchFamily="2" charset="2"/>
              <a:buChar char="Ø"/>
            </a:pPr>
            <a:r>
              <a:rPr lang="hu-HU" sz="2000" dirty="0" smtClean="0">
                <a:solidFill>
                  <a:schemeClr val="accent5">
                    <a:lumMod val="50000"/>
                  </a:schemeClr>
                </a:solidFill>
              </a:rPr>
              <a:t> 2 réteg: szérum, </a:t>
            </a:r>
            <a:r>
              <a:rPr lang="hu-HU" sz="2000" dirty="0" err="1" smtClean="0">
                <a:solidFill>
                  <a:schemeClr val="accent5">
                    <a:lumMod val="50000"/>
                  </a:schemeClr>
                </a:solidFill>
              </a:rPr>
              <a:t>aktivátor</a:t>
            </a:r>
            <a:r>
              <a:rPr lang="hu-HU" sz="2000" dirty="0" smtClean="0">
                <a:solidFill>
                  <a:schemeClr val="accent5">
                    <a:lumMod val="50000"/>
                  </a:schemeClr>
                </a:solidFill>
              </a:rPr>
              <a:t> (gél)</a:t>
            </a:r>
          </a:p>
          <a:p>
            <a:pPr lvl="1">
              <a:buFont typeface="Wingdings" pitchFamily="2" charset="2"/>
              <a:buChar char="Ø"/>
            </a:pPr>
            <a:r>
              <a:rPr lang="hu-HU" sz="2000" dirty="0" smtClean="0">
                <a:solidFill>
                  <a:schemeClr val="accent5">
                    <a:lumMod val="50000"/>
                  </a:schemeClr>
                </a:solidFill>
              </a:rPr>
              <a:t> 3 perc, enyhe öblítés</a:t>
            </a:r>
          </a:p>
          <a:p>
            <a:pPr lvl="1">
              <a:buFont typeface="Wingdings" pitchFamily="2" charset="2"/>
              <a:buChar char="Ø"/>
            </a:pPr>
            <a:r>
              <a:rPr lang="hu-HU" sz="2000" dirty="0" smtClean="0">
                <a:solidFill>
                  <a:schemeClr val="accent5">
                    <a:lumMod val="50000"/>
                  </a:schemeClr>
                </a:solidFill>
              </a:rPr>
              <a:t> az esti fogmosásnál.</a:t>
            </a:r>
            <a:endParaRPr lang="de-DE" sz="2000" dirty="0">
              <a:solidFill>
                <a:schemeClr val="accent5">
                  <a:lumMod val="50000"/>
                </a:schemeClr>
              </a:solidFill>
            </a:endParaRPr>
          </a:p>
        </p:txBody>
      </p:sp>
      <p:pic>
        <p:nvPicPr>
          <p:cNvPr id="150530" name="Picture 2" descr="Regenerate boosting serum and mouth tray to restore tooth enamel"/>
          <p:cNvPicPr>
            <a:picLocks noChangeAspect="1" noChangeArrowheads="1"/>
          </p:cNvPicPr>
          <p:nvPr/>
        </p:nvPicPr>
        <p:blipFill>
          <a:blip r:embed="rId4" cstate="print"/>
          <a:srcRect t="16094" b="8307"/>
          <a:stretch>
            <a:fillRect/>
          </a:stretch>
        </p:blipFill>
        <p:spPr bwMode="auto">
          <a:xfrm>
            <a:off x="5749280" y="4764381"/>
            <a:ext cx="2927176" cy="2048995"/>
          </a:xfrm>
          <a:prstGeom prst="rect">
            <a:avLst/>
          </a:prstGeom>
          <a:noFill/>
        </p:spPr>
      </p:pic>
      <p:pic>
        <p:nvPicPr>
          <p:cNvPr id="5" name="Kép 4" descr="4.png"/>
          <p:cNvPicPr>
            <a:picLocks noChangeAspect="1"/>
          </p:cNvPicPr>
          <p:nvPr/>
        </p:nvPicPr>
        <p:blipFill>
          <a:blip r:embed="rId5" cstate="print"/>
          <a:stretch>
            <a:fillRect/>
          </a:stretch>
        </p:blipFill>
        <p:spPr>
          <a:xfrm>
            <a:off x="6588224" y="3068960"/>
            <a:ext cx="2095500" cy="2181225"/>
          </a:xfrm>
          <a:prstGeom prst="rect">
            <a:avLst/>
          </a:prstGeom>
        </p:spPr>
      </p:pic>
      <p:sp>
        <p:nvSpPr>
          <p:cNvPr id="9" name="Szövegdoboz 8"/>
          <p:cNvSpPr txBox="1"/>
          <p:nvPr/>
        </p:nvSpPr>
        <p:spPr>
          <a:xfrm>
            <a:off x="763960" y="3358733"/>
            <a:ext cx="5400600" cy="707886"/>
          </a:xfrm>
          <a:prstGeom prst="rect">
            <a:avLst/>
          </a:prstGeom>
          <a:solidFill>
            <a:schemeClr val="accent5">
              <a:lumMod val="20000"/>
              <a:lumOff val="80000"/>
            </a:schemeClr>
          </a:solidFill>
        </p:spPr>
        <p:txBody>
          <a:bodyPr wrap="square" rtlCol="0">
            <a:spAutoFit/>
          </a:bodyPr>
          <a:lstStyle/>
          <a:p>
            <a:pPr>
              <a:buFont typeface="Arial" pitchFamily="34" charset="0"/>
              <a:buChar char="•"/>
            </a:pPr>
            <a:r>
              <a:rPr lang="hu-HU" dirty="0" smtClean="0">
                <a:solidFill>
                  <a:schemeClr val="accent5">
                    <a:lumMod val="50000"/>
                  </a:schemeClr>
                </a:solidFill>
              </a:rPr>
              <a:t> </a:t>
            </a:r>
            <a:r>
              <a:rPr lang="hu-HU" sz="2000" dirty="0" smtClean="0">
                <a:solidFill>
                  <a:schemeClr val="accent5">
                    <a:lumMod val="50000"/>
                  </a:schemeClr>
                </a:solidFill>
              </a:rPr>
              <a:t>Kalcium-szilikát</a:t>
            </a:r>
          </a:p>
          <a:p>
            <a:pPr>
              <a:buFont typeface="Arial" pitchFamily="34" charset="0"/>
              <a:buChar char="•"/>
            </a:pPr>
            <a:r>
              <a:rPr lang="hu-HU" sz="2000" dirty="0" smtClean="0">
                <a:solidFill>
                  <a:schemeClr val="accent5">
                    <a:lumMod val="50000"/>
                  </a:schemeClr>
                </a:solidFill>
              </a:rPr>
              <a:t> Nátrium-foszfát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bwMode="auto">
          <a:xfrm>
            <a:off x="539750" y="332657"/>
            <a:ext cx="7924800" cy="720080"/>
          </a:xfrm>
          <a:prstGeom prst="rect">
            <a:avLst/>
          </a:prstGeom>
          <a:ln w="9525"/>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hu-HU" sz="4000" b="1" dirty="0" smtClean="0">
                <a:solidFill>
                  <a:srgbClr val="002060"/>
                </a:solidFill>
                <a:latin typeface="Times New Roman" pitchFamily="18" charset="0"/>
                <a:cs typeface="Times New Roman" pitchFamily="18" charset="0"/>
              </a:rPr>
              <a:t>SZÁJHIGIÉNE</a:t>
            </a:r>
          </a:p>
        </p:txBody>
      </p:sp>
      <p:sp>
        <p:nvSpPr>
          <p:cNvPr id="8" name="Szövegdoboz 7"/>
          <p:cNvSpPr txBox="1"/>
          <p:nvPr/>
        </p:nvSpPr>
        <p:spPr>
          <a:xfrm>
            <a:off x="539750" y="5517232"/>
            <a:ext cx="6048474" cy="1200329"/>
          </a:xfrm>
          <a:prstGeom prst="rect">
            <a:avLst/>
          </a:prstGeom>
          <a:noFill/>
        </p:spPr>
        <p:txBody>
          <a:bodyPr wrap="square" rtlCol="0">
            <a:spAutoFit/>
          </a:bodyPr>
          <a:lstStyle/>
          <a:p>
            <a:pPr marL="285750" indent="-285750" fontAlgn="base">
              <a:spcBef>
                <a:spcPct val="0"/>
              </a:spcBef>
              <a:spcAft>
                <a:spcPct val="0"/>
              </a:spcAft>
              <a:buFont typeface="Arial" pitchFamily="34" charset="0"/>
              <a:buChar char="•"/>
            </a:pPr>
            <a:r>
              <a:rPr lang="hu-HU" b="1" dirty="0" smtClean="0">
                <a:solidFill>
                  <a:srgbClr val="002060"/>
                </a:solidFill>
                <a:latin typeface="Times New Roman" pitchFamily="18" charset="0"/>
                <a:cs typeface="Times New Roman" pitchFamily="18" charset="0"/>
              </a:rPr>
              <a:t>Rizikócsoport meghatározás </a:t>
            </a:r>
          </a:p>
          <a:p>
            <a:pPr marL="285750" indent="-285750" fontAlgn="base">
              <a:spcBef>
                <a:spcPct val="0"/>
              </a:spcBef>
              <a:spcAft>
                <a:spcPct val="0"/>
              </a:spcAft>
              <a:buFont typeface="Arial" pitchFamily="34" charset="0"/>
              <a:buChar char="•"/>
            </a:pPr>
            <a:r>
              <a:rPr lang="hu-HU" b="1" dirty="0" err="1" smtClean="0">
                <a:solidFill>
                  <a:srgbClr val="002060"/>
                </a:solidFill>
                <a:latin typeface="Times New Roman" pitchFamily="18" charset="0"/>
                <a:cs typeface="Times New Roman" pitchFamily="18" charset="0"/>
              </a:rPr>
              <a:t>Plakk</a:t>
            </a:r>
            <a:r>
              <a:rPr lang="hu-HU" b="1" dirty="0" smtClean="0">
                <a:solidFill>
                  <a:srgbClr val="002060"/>
                </a:solidFill>
                <a:latin typeface="Times New Roman" pitchFamily="18" charset="0"/>
                <a:cs typeface="Times New Roman" pitchFamily="18" charset="0"/>
              </a:rPr>
              <a:t> pH kimutatás színkóddal</a:t>
            </a:r>
          </a:p>
          <a:p>
            <a:pPr marL="285750" indent="-285750" fontAlgn="base">
              <a:spcBef>
                <a:spcPct val="0"/>
              </a:spcBef>
              <a:spcAft>
                <a:spcPct val="0"/>
              </a:spcAft>
              <a:buFont typeface="Arial" pitchFamily="34" charset="0"/>
              <a:buChar char="•"/>
            </a:pPr>
            <a:r>
              <a:rPr lang="hu-HU" b="1" dirty="0" err="1" smtClean="0">
                <a:solidFill>
                  <a:srgbClr val="002060"/>
                </a:solidFill>
                <a:latin typeface="Times New Roman" pitchFamily="18" charset="0"/>
                <a:cs typeface="Times New Roman" pitchFamily="18" charset="0"/>
              </a:rPr>
              <a:t>Plakk</a:t>
            </a:r>
            <a:r>
              <a:rPr lang="hu-HU" b="1" dirty="0" smtClean="0">
                <a:solidFill>
                  <a:srgbClr val="002060"/>
                </a:solidFill>
                <a:latin typeface="Times New Roman" pitchFamily="18" charset="0"/>
                <a:cs typeface="Times New Roman" pitchFamily="18" charset="0"/>
              </a:rPr>
              <a:t> kiterjedése</a:t>
            </a:r>
          </a:p>
          <a:p>
            <a:pPr marL="285750" indent="-285750" fontAlgn="base">
              <a:spcBef>
                <a:spcPct val="0"/>
              </a:spcBef>
              <a:spcAft>
                <a:spcPct val="0"/>
              </a:spcAft>
              <a:buFont typeface="Arial" pitchFamily="34" charset="0"/>
              <a:buChar char="•"/>
            </a:pPr>
            <a:r>
              <a:rPr lang="hu-HU" b="1" dirty="0" smtClean="0">
                <a:solidFill>
                  <a:srgbClr val="002060"/>
                </a:solidFill>
                <a:latin typeface="Times New Roman" pitchFamily="18" charset="0"/>
                <a:cs typeface="Times New Roman" pitchFamily="18" charset="0"/>
              </a:rPr>
              <a:t>Érett/friss </a:t>
            </a:r>
            <a:r>
              <a:rPr lang="hu-HU" b="1" dirty="0" err="1" smtClean="0">
                <a:solidFill>
                  <a:srgbClr val="002060"/>
                </a:solidFill>
                <a:latin typeface="Times New Roman" pitchFamily="18" charset="0"/>
                <a:cs typeface="Times New Roman" pitchFamily="18" charset="0"/>
              </a:rPr>
              <a:t>plakk</a:t>
            </a:r>
            <a:r>
              <a:rPr lang="hu-HU" b="1" dirty="0" smtClean="0">
                <a:solidFill>
                  <a:srgbClr val="002060"/>
                </a:solidFill>
                <a:latin typeface="Times New Roman" pitchFamily="18" charset="0"/>
                <a:cs typeface="Times New Roman" pitchFamily="18" charset="0"/>
              </a:rPr>
              <a:t> kimutatása</a:t>
            </a:r>
          </a:p>
        </p:txBody>
      </p:sp>
      <p:grpSp>
        <p:nvGrpSpPr>
          <p:cNvPr id="3" name="Csoportba foglalás 22"/>
          <p:cNvGrpSpPr/>
          <p:nvPr/>
        </p:nvGrpSpPr>
        <p:grpSpPr>
          <a:xfrm>
            <a:off x="5076056" y="5775960"/>
            <a:ext cx="3975328" cy="1082040"/>
            <a:chOff x="5076056" y="5775960"/>
            <a:chExt cx="3975328" cy="1082040"/>
          </a:xfrm>
        </p:grpSpPr>
        <p:pic>
          <p:nvPicPr>
            <p:cNvPr id="7" name="Kép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4" y="5775960"/>
              <a:ext cx="2103120" cy="1082040"/>
            </a:xfrm>
            <a:prstGeom prst="rect">
              <a:avLst/>
            </a:prstGeom>
          </p:spPr>
        </p:pic>
        <p:pic>
          <p:nvPicPr>
            <p:cNvPr id="3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5877272"/>
              <a:ext cx="1676400" cy="68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686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73195" y="116632"/>
            <a:ext cx="1363301"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Csoportba foglalás 12"/>
          <p:cNvGrpSpPr/>
          <p:nvPr/>
        </p:nvGrpSpPr>
        <p:grpSpPr>
          <a:xfrm>
            <a:off x="323528" y="1052736"/>
            <a:ext cx="4600894" cy="4276739"/>
            <a:chOff x="2216727" y="1412776"/>
            <a:chExt cx="4600894" cy="4276739"/>
          </a:xfrm>
        </p:grpSpPr>
        <p:pic>
          <p:nvPicPr>
            <p:cNvPr id="14" name="Kép 13"/>
            <p:cNvPicPr>
              <a:picLocks noChangeAspect="1"/>
            </p:cNvPicPr>
            <p:nvPr/>
          </p:nvPicPr>
          <p:blipFill rotWithShape="1">
            <a:blip r:embed="rId6" cstate="print">
              <a:extLst>
                <a:ext uri="{28A0092B-C50C-407E-A947-70E740481C1C}">
                  <a14:useLocalDpi xmlns:a14="http://schemas.microsoft.com/office/drawing/2010/main" val="0"/>
                </a:ext>
              </a:extLst>
            </a:blip>
            <a:srcRect l="5684" t="17435" r="9679" b="24201"/>
            <a:stretch/>
          </p:blipFill>
          <p:spPr>
            <a:xfrm>
              <a:off x="2216727" y="1412776"/>
              <a:ext cx="4600894" cy="2115127"/>
            </a:xfrm>
            <a:prstGeom prst="rect">
              <a:avLst/>
            </a:prstGeom>
          </p:spPr>
        </p:pic>
        <p:pic>
          <p:nvPicPr>
            <p:cNvPr id="15" name="Kép 14"/>
            <p:cNvPicPr>
              <a:picLocks noChangeAspect="1"/>
            </p:cNvPicPr>
            <p:nvPr/>
          </p:nvPicPr>
          <p:blipFill rotWithShape="1">
            <a:blip r:embed="rId7" cstate="print">
              <a:extLst>
                <a:ext uri="{28A0092B-C50C-407E-A947-70E740481C1C}">
                  <a14:useLocalDpi xmlns:a14="http://schemas.microsoft.com/office/drawing/2010/main" val="0"/>
                </a:ext>
              </a:extLst>
            </a:blip>
            <a:srcRect l="29355" t="29704" r="33107" b="25764"/>
            <a:stretch/>
          </p:blipFill>
          <p:spPr>
            <a:xfrm>
              <a:off x="2216727" y="3611736"/>
              <a:ext cx="2623128" cy="2074478"/>
            </a:xfrm>
            <a:prstGeom prst="rect">
              <a:avLst/>
            </a:prstGeom>
          </p:spPr>
        </p:pic>
        <p:pic>
          <p:nvPicPr>
            <p:cNvPr id="16" name="Kép 15"/>
            <p:cNvPicPr>
              <a:picLocks noChangeAspect="1"/>
            </p:cNvPicPr>
            <p:nvPr/>
          </p:nvPicPr>
          <p:blipFill rotWithShape="1">
            <a:blip r:embed="rId8" cstate="print">
              <a:extLst>
                <a:ext uri="{28A0092B-C50C-407E-A947-70E740481C1C}">
                  <a14:useLocalDpi xmlns:a14="http://schemas.microsoft.com/office/drawing/2010/main" val="0"/>
                </a:ext>
              </a:extLst>
            </a:blip>
            <a:srcRect l="33505" t="33406" r="34322" b="14231"/>
            <a:stretch/>
          </p:blipFill>
          <p:spPr>
            <a:xfrm>
              <a:off x="4905694" y="3615037"/>
              <a:ext cx="1911927" cy="2074478"/>
            </a:xfrm>
            <a:prstGeom prst="rect">
              <a:avLst/>
            </a:prstGeom>
          </p:spPr>
        </p:pic>
      </p:grpSp>
      <p:grpSp>
        <p:nvGrpSpPr>
          <p:cNvPr id="5" name="Csoportba foglalás 16"/>
          <p:cNvGrpSpPr/>
          <p:nvPr/>
        </p:nvGrpSpPr>
        <p:grpSpPr>
          <a:xfrm>
            <a:off x="5292080" y="1124744"/>
            <a:ext cx="2952328" cy="4226493"/>
            <a:chOff x="1331640" y="764703"/>
            <a:chExt cx="2952328" cy="4226493"/>
          </a:xfrm>
        </p:grpSpPr>
        <p:pic>
          <p:nvPicPr>
            <p:cNvPr id="18" name="Kép 17"/>
            <p:cNvPicPr>
              <a:picLocks noChangeAspect="1"/>
            </p:cNvPicPr>
            <p:nvPr/>
          </p:nvPicPr>
          <p:blipFill rotWithShape="1">
            <a:blip r:embed="rId9" cstate="print">
              <a:extLst>
                <a:ext uri="{28A0092B-C50C-407E-A947-70E740481C1C}">
                  <a14:useLocalDpi xmlns:a14="http://schemas.microsoft.com/office/drawing/2010/main" val="0"/>
                </a:ext>
              </a:extLst>
            </a:blip>
            <a:srcRect l="33096" t="34076" r="39519" b="7117"/>
            <a:stretch/>
          </p:blipFill>
          <p:spPr>
            <a:xfrm>
              <a:off x="1331640" y="764703"/>
              <a:ext cx="2952328" cy="4226493"/>
            </a:xfrm>
            <a:prstGeom prst="rect">
              <a:avLst/>
            </a:prstGeom>
          </p:spPr>
        </p:pic>
        <p:cxnSp>
          <p:nvCxnSpPr>
            <p:cNvPr id="19" name="Egyenes összekötő nyíllal 18"/>
            <p:cNvCxnSpPr/>
            <p:nvPr/>
          </p:nvCxnSpPr>
          <p:spPr>
            <a:xfrm flipH="1">
              <a:off x="3131840" y="1052736"/>
              <a:ext cx="576064" cy="720080"/>
            </a:xfrm>
            <a:prstGeom prst="straightConnector1">
              <a:avLst/>
            </a:prstGeom>
            <a:ln w="381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Egyenes összekötő nyíllal 19"/>
            <p:cNvCxnSpPr/>
            <p:nvPr/>
          </p:nvCxnSpPr>
          <p:spPr>
            <a:xfrm flipV="1">
              <a:off x="1979712" y="2204864"/>
              <a:ext cx="648072" cy="432048"/>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Egyenes összekötő nyíllal 20"/>
            <p:cNvCxnSpPr/>
            <p:nvPr/>
          </p:nvCxnSpPr>
          <p:spPr>
            <a:xfrm flipH="1" flipV="1">
              <a:off x="1887654" y="1841256"/>
              <a:ext cx="92058" cy="795656"/>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Egyenes összekötő nyíllal 21"/>
            <p:cNvCxnSpPr/>
            <p:nvPr/>
          </p:nvCxnSpPr>
          <p:spPr>
            <a:xfrm flipH="1">
              <a:off x="2796367" y="1052736"/>
              <a:ext cx="911537" cy="327325"/>
            </a:xfrm>
            <a:prstGeom prst="straightConnector1">
              <a:avLst/>
            </a:prstGeom>
            <a:ln w="381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7744367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6867"/>
                                        </p:tgtEl>
                                        <p:attrNameLst>
                                          <p:attrName>style.visibility</p:attrName>
                                        </p:attrNameLst>
                                      </p:cBhvr>
                                      <p:to>
                                        <p:strVal val="visible"/>
                                      </p:to>
                                    </p:set>
                                    <p:anim calcmode="lin" valueType="num">
                                      <p:cBhvr additive="base">
                                        <p:cTn id="11" dur="500" fill="hold"/>
                                        <p:tgtEl>
                                          <p:spTgt spid="36867"/>
                                        </p:tgtEl>
                                        <p:attrNameLst>
                                          <p:attrName>ppt_x</p:attrName>
                                        </p:attrNameLst>
                                      </p:cBhvr>
                                      <p:tavLst>
                                        <p:tav tm="0">
                                          <p:val>
                                            <p:strVal val="1+#ppt_w/2"/>
                                          </p:val>
                                        </p:tav>
                                        <p:tav tm="100000">
                                          <p:val>
                                            <p:strVal val="#ppt_x"/>
                                          </p:val>
                                        </p:tav>
                                      </p:tavLst>
                                    </p:anim>
                                    <p:anim calcmode="lin" valueType="num">
                                      <p:cBhvr additive="base">
                                        <p:cTn id="12" dur="500" fill="hold"/>
                                        <p:tgtEl>
                                          <p:spTgt spid="3686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16" presetClass="entr" presetSubtype="37"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ox(in)">
                                      <p:cBhvr>
                                        <p:cTn id="24" dur="1000"/>
                                        <p:tgtEl>
                                          <p:spTgt spid="4"/>
                                        </p:tgtEl>
                                      </p:cBhvr>
                                    </p:animEffect>
                                  </p:childTnLst>
                                </p:cTn>
                              </p:par>
                              <p:par>
                                <p:cTn id="25" presetID="4" presetClass="entr" presetSubtype="32"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out)">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Csoportba foglalás 1"/>
          <p:cNvGrpSpPr/>
          <p:nvPr/>
        </p:nvGrpSpPr>
        <p:grpSpPr>
          <a:xfrm>
            <a:off x="1547664" y="822036"/>
            <a:ext cx="6264696" cy="5631300"/>
            <a:chOff x="2411760" y="822036"/>
            <a:chExt cx="4424220" cy="4411670"/>
          </a:xfrm>
        </p:grpSpPr>
        <p:pic>
          <p:nvPicPr>
            <p:cNvPr id="3" name="Kép 2"/>
            <p:cNvPicPr>
              <a:picLocks noChangeAspect="1"/>
            </p:cNvPicPr>
            <p:nvPr/>
          </p:nvPicPr>
          <p:blipFill rotWithShape="1">
            <a:blip r:embed="rId3" cstate="print">
              <a:extLst>
                <a:ext uri="{28A0092B-C50C-407E-A947-70E740481C1C}">
                  <a14:useLocalDpi xmlns:a14="http://schemas.microsoft.com/office/drawing/2010/main" val="0"/>
                </a:ext>
              </a:extLst>
            </a:blip>
            <a:srcRect l="17336" t="32884" r="18777" b="16433"/>
            <a:stretch/>
          </p:blipFill>
          <p:spPr>
            <a:xfrm>
              <a:off x="2411760" y="822036"/>
              <a:ext cx="4424220" cy="2632334"/>
            </a:xfrm>
            <a:prstGeom prst="rect">
              <a:avLst/>
            </a:prstGeom>
          </p:spPr>
        </p:pic>
        <p:grpSp>
          <p:nvGrpSpPr>
            <p:cNvPr id="4" name="Csoportba foglalás 4"/>
            <p:cNvGrpSpPr/>
            <p:nvPr/>
          </p:nvGrpSpPr>
          <p:grpSpPr>
            <a:xfrm>
              <a:off x="2426467" y="3501008"/>
              <a:ext cx="4409513" cy="1732698"/>
              <a:chOff x="2426467" y="3573017"/>
              <a:chExt cx="4409513" cy="1732698"/>
            </a:xfrm>
          </p:grpSpPr>
          <p:pic>
            <p:nvPicPr>
              <p:cNvPr id="5" name="Kép 4"/>
              <p:cNvPicPr>
                <a:picLocks noChangeAspect="1"/>
              </p:cNvPicPr>
              <p:nvPr/>
            </p:nvPicPr>
            <p:blipFill rotWithShape="1">
              <a:blip r:embed="rId4" cstate="print">
                <a:extLst>
                  <a:ext uri="{28A0092B-C50C-407E-A947-70E740481C1C}">
                    <a14:useLocalDpi xmlns:a14="http://schemas.microsoft.com/office/drawing/2010/main" val="0"/>
                  </a:ext>
                </a:extLst>
              </a:blip>
              <a:srcRect l="12121" t="22214" r="37862" b="30305"/>
              <a:stretch/>
            </p:blipFill>
            <p:spPr>
              <a:xfrm>
                <a:off x="2426467" y="3573017"/>
                <a:ext cx="2433565" cy="1732698"/>
              </a:xfrm>
              <a:prstGeom prst="rect">
                <a:avLst/>
              </a:prstGeom>
            </p:spPr>
          </p:pic>
          <p:pic>
            <p:nvPicPr>
              <p:cNvPr id="6" name="Kép 3"/>
              <p:cNvPicPr>
                <a:picLocks noChangeAspect="1"/>
              </p:cNvPicPr>
              <p:nvPr/>
            </p:nvPicPr>
            <p:blipFill rotWithShape="1">
              <a:blip r:embed="rId5" cstate="print">
                <a:extLst>
                  <a:ext uri="{28A0092B-C50C-407E-A947-70E740481C1C}">
                    <a14:useLocalDpi xmlns:a14="http://schemas.microsoft.com/office/drawing/2010/main" val="0"/>
                  </a:ext>
                </a:extLst>
              </a:blip>
              <a:srcRect l="-1" t="14033" r="42124" b="16434"/>
              <a:stretch/>
            </p:blipFill>
            <p:spPr>
              <a:xfrm>
                <a:off x="4932040" y="3573018"/>
                <a:ext cx="1903940" cy="1715556"/>
              </a:xfrm>
              <a:prstGeom prst="rect">
                <a:avLst/>
              </a:prstGeom>
            </p:spPr>
          </p:pic>
        </p:grpSp>
      </p:grpSp>
    </p:spTree>
    <p:custDataLst>
      <p:tags r:id="rId1"/>
    </p:custData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Kép 16" descr="gc tri plaque.png"/>
          <p:cNvPicPr>
            <a:picLocks noChangeAspect="1"/>
          </p:cNvPicPr>
          <p:nvPr/>
        </p:nvPicPr>
        <p:blipFill>
          <a:blip r:embed="rId4" cstate="print"/>
          <a:stretch>
            <a:fillRect/>
          </a:stretch>
        </p:blipFill>
        <p:spPr>
          <a:xfrm>
            <a:off x="6948264" y="188640"/>
            <a:ext cx="2067593" cy="1008112"/>
          </a:xfrm>
          <a:prstGeom prst="rect">
            <a:avLst/>
          </a:prstGeom>
        </p:spPr>
      </p:pic>
      <p:sp>
        <p:nvSpPr>
          <p:cNvPr id="6" name="Szövegdoboz 5"/>
          <p:cNvSpPr txBox="1"/>
          <p:nvPr/>
        </p:nvSpPr>
        <p:spPr>
          <a:xfrm>
            <a:off x="899592" y="1998394"/>
            <a:ext cx="2232248"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fontAlgn="base">
              <a:spcBef>
                <a:spcPct val="0"/>
              </a:spcBef>
              <a:spcAft>
                <a:spcPct val="0"/>
              </a:spcAft>
              <a:buFont typeface="Arial" pitchFamily="34" charset="0"/>
              <a:buChar char="•"/>
            </a:pPr>
            <a:r>
              <a:rPr lang="hu-HU" dirty="0" smtClean="0">
                <a:solidFill>
                  <a:srgbClr val="9900CC"/>
                </a:solidFill>
                <a:latin typeface="Times New Roman" pitchFamily="18" charset="0"/>
                <a:cs typeface="Times New Roman" pitchFamily="18" charset="0"/>
              </a:rPr>
              <a:t> 48h régebbi</a:t>
            </a:r>
          </a:p>
          <a:p>
            <a:pPr fontAlgn="base">
              <a:spcBef>
                <a:spcPct val="0"/>
              </a:spcBef>
              <a:spcAft>
                <a:spcPct val="0"/>
              </a:spcAft>
              <a:buFont typeface="Arial" pitchFamily="34" charset="0"/>
              <a:buChar char="•"/>
            </a:pPr>
            <a:r>
              <a:rPr lang="hu-HU" dirty="0" smtClean="0">
                <a:solidFill>
                  <a:srgbClr val="9900CC"/>
                </a:solidFill>
                <a:latin typeface="Times New Roman" pitchFamily="18" charset="0"/>
                <a:cs typeface="Times New Roman" pitchFamily="18" charset="0"/>
              </a:rPr>
              <a:t> </a:t>
            </a:r>
            <a:r>
              <a:rPr lang="hu-HU" dirty="0" smtClean="0">
                <a:solidFill>
                  <a:srgbClr val="0070C0"/>
                </a:solidFill>
                <a:latin typeface="Times New Roman" pitchFamily="18" charset="0"/>
                <a:cs typeface="Times New Roman" pitchFamily="18" charset="0"/>
              </a:rPr>
              <a:t>kék</a:t>
            </a:r>
            <a:r>
              <a:rPr lang="hu-HU" dirty="0" smtClean="0">
                <a:solidFill>
                  <a:srgbClr val="9900CC"/>
                </a:solidFill>
                <a:latin typeface="Times New Roman" pitchFamily="18" charset="0"/>
                <a:cs typeface="Times New Roman" pitchFamily="18" charset="0"/>
              </a:rPr>
              <a:t>, lila</a:t>
            </a:r>
            <a:endParaRPr lang="de-DE" dirty="0">
              <a:solidFill>
                <a:srgbClr val="9900CC"/>
              </a:solidFill>
              <a:latin typeface="Times New Roman" pitchFamily="18" charset="0"/>
              <a:cs typeface="Times New Roman" pitchFamily="18" charset="0"/>
            </a:endParaRPr>
          </a:p>
        </p:txBody>
      </p:sp>
      <p:sp>
        <p:nvSpPr>
          <p:cNvPr id="9" name="Szövegdoboz 8"/>
          <p:cNvSpPr txBox="1"/>
          <p:nvPr/>
        </p:nvSpPr>
        <p:spPr>
          <a:xfrm>
            <a:off x="899592" y="2800036"/>
            <a:ext cx="3024336"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fontAlgn="base">
              <a:spcBef>
                <a:spcPct val="0"/>
              </a:spcBef>
              <a:spcAft>
                <a:spcPct val="0"/>
              </a:spcAft>
              <a:buFont typeface="Arial" pitchFamily="34" charset="0"/>
              <a:buChar char="•"/>
            </a:pPr>
            <a:r>
              <a:rPr lang="hu-HU" dirty="0" smtClean="0">
                <a:solidFill>
                  <a:srgbClr val="9900CC"/>
                </a:solidFill>
                <a:latin typeface="Times New Roman" pitchFamily="18" charset="0"/>
                <a:cs typeface="Times New Roman" pitchFamily="18" charset="0"/>
              </a:rPr>
              <a:t> </a:t>
            </a:r>
            <a:r>
              <a:rPr lang="hu-HU" dirty="0" smtClean="0">
                <a:solidFill>
                  <a:srgbClr val="00B0F0"/>
                </a:solidFill>
                <a:latin typeface="Times New Roman" pitchFamily="18" charset="0"/>
                <a:cs typeface="Times New Roman" pitchFamily="18" charset="0"/>
              </a:rPr>
              <a:t>érett, savas hatású </a:t>
            </a:r>
            <a:r>
              <a:rPr lang="hu-HU" dirty="0" err="1" smtClean="0">
                <a:solidFill>
                  <a:srgbClr val="00B0F0"/>
                </a:solidFill>
                <a:latin typeface="Times New Roman" pitchFamily="18" charset="0"/>
                <a:cs typeface="Times New Roman" pitchFamily="18" charset="0"/>
              </a:rPr>
              <a:t>plakk</a:t>
            </a:r>
            <a:r>
              <a:rPr lang="de-DE" dirty="0" smtClean="0">
                <a:solidFill>
                  <a:srgbClr val="00B0F0"/>
                </a:solidFill>
                <a:latin typeface="Times New Roman" pitchFamily="18" charset="0"/>
                <a:cs typeface="Times New Roman" pitchFamily="18" charset="0"/>
              </a:rPr>
              <a:t>,</a:t>
            </a:r>
          </a:p>
          <a:p>
            <a:pPr fontAlgn="base">
              <a:spcBef>
                <a:spcPct val="0"/>
              </a:spcBef>
              <a:spcAft>
                <a:spcPct val="0"/>
              </a:spcAft>
              <a:buFont typeface="Arial" pitchFamily="34" charset="0"/>
              <a:buChar char="•"/>
            </a:pPr>
            <a:r>
              <a:rPr lang="de-DE" dirty="0" smtClean="0">
                <a:solidFill>
                  <a:srgbClr val="00B0F0"/>
                </a:solidFill>
                <a:latin typeface="Times New Roman" pitchFamily="18" charset="0"/>
                <a:cs typeface="Times New Roman" pitchFamily="18" charset="0"/>
              </a:rPr>
              <a:t> ↑</a:t>
            </a:r>
            <a:r>
              <a:rPr lang="hu-HU" dirty="0" smtClean="0">
                <a:solidFill>
                  <a:srgbClr val="00B0F0"/>
                </a:solidFill>
                <a:latin typeface="Times New Roman" pitchFamily="18" charset="0"/>
                <a:cs typeface="Times New Roman" pitchFamily="18" charset="0"/>
              </a:rPr>
              <a:t>c</a:t>
            </a:r>
            <a:r>
              <a:rPr lang="de-DE" dirty="0" err="1" smtClean="0">
                <a:solidFill>
                  <a:srgbClr val="00B0F0"/>
                </a:solidFill>
                <a:latin typeface="Times New Roman" pitchFamily="18" charset="0"/>
                <a:cs typeface="Times New Roman" pitchFamily="18" charset="0"/>
              </a:rPr>
              <a:t>ariesrizik</a:t>
            </a:r>
            <a:r>
              <a:rPr lang="hu-HU" dirty="0" smtClean="0">
                <a:solidFill>
                  <a:srgbClr val="00B0F0"/>
                </a:solidFill>
                <a:latin typeface="Times New Roman" pitchFamily="18" charset="0"/>
                <a:cs typeface="Times New Roman" pitchFamily="18" charset="0"/>
              </a:rPr>
              <a:t>ó</a:t>
            </a:r>
            <a:endParaRPr lang="de-DE" dirty="0" smtClean="0">
              <a:solidFill>
                <a:srgbClr val="00B0F0"/>
              </a:solidFill>
              <a:latin typeface="Times New Roman" pitchFamily="18" charset="0"/>
              <a:cs typeface="Times New Roman" pitchFamily="18" charset="0"/>
            </a:endParaRPr>
          </a:p>
          <a:p>
            <a:pPr fontAlgn="base">
              <a:spcBef>
                <a:spcPct val="0"/>
              </a:spcBef>
              <a:spcAft>
                <a:spcPct val="0"/>
              </a:spcAft>
              <a:buFont typeface="Arial" pitchFamily="34" charset="0"/>
              <a:buChar char="•"/>
            </a:pPr>
            <a:r>
              <a:rPr lang="de-DE" dirty="0" smtClean="0">
                <a:solidFill>
                  <a:srgbClr val="00B0F0"/>
                </a:solidFill>
                <a:latin typeface="Times New Roman" pitchFamily="18" charset="0"/>
                <a:cs typeface="Times New Roman" pitchFamily="18" charset="0"/>
              </a:rPr>
              <a:t> </a:t>
            </a:r>
            <a:r>
              <a:rPr lang="hu-HU" dirty="0" smtClean="0">
                <a:solidFill>
                  <a:srgbClr val="00B0F0"/>
                </a:solidFill>
                <a:latin typeface="Times New Roman" pitchFamily="18" charset="0"/>
                <a:cs typeface="Times New Roman" pitchFamily="18" charset="0"/>
              </a:rPr>
              <a:t>világoskék</a:t>
            </a:r>
            <a:endParaRPr lang="de-DE" dirty="0">
              <a:solidFill>
                <a:srgbClr val="00B0F0"/>
              </a:solidFill>
              <a:latin typeface="Times New Roman" pitchFamily="18" charset="0"/>
              <a:cs typeface="Times New Roman" pitchFamily="18" charset="0"/>
            </a:endParaRPr>
          </a:p>
        </p:txBody>
      </p:sp>
      <p:sp>
        <p:nvSpPr>
          <p:cNvPr id="8" name="Szövegdoboz 7"/>
          <p:cNvSpPr txBox="1"/>
          <p:nvPr/>
        </p:nvSpPr>
        <p:spPr>
          <a:xfrm>
            <a:off x="899592" y="1196752"/>
            <a:ext cx="2016224"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fontAlgn="base">
              <a:spcBef>
                <a:spcPct val="0"/>
              </a:spcBef>
              <a:spcAft>
                <a:spcPct val="0"/>
              </a:spcAft>
              <a:buFont typeface="Arial" pitchFamily="34" charset="0"/>
              <a:buChar char="•"/>
            </a:pPr>
            <a:r>
              <a:rPr lang="hu-HU" dirty="0" smtClean="0">
                <a:solidFill>
                  <a:srgbClr val="FF33CC"/>
                </a:solidFill>
                <a:latin typeface="Times New Roman" pitchFamily="18" charset="0"/>
                <a:cs typeface="Times New Roman" pitchFamily="18" charset="0"/>
              </a:rPr>
              <a:t> friss </a:t>
            </a:r>
            <a:r>
              <a:rPr lang="hu-HU" dirty="0" err="1" smtClean="0">
                <a:solidFill>
                  <a:srgbClr val="FF33CC"/>
                </a:solidFill>
                <a:latin typeface="Times New Roman" pitchFamily="18" charset="0"/>
                <a:cs typeface="Times New Roman" pitchFamily="18" charset="0"/>
              </a:rPr>
              <a:t>plakk</a:t>
            </a:r>
            <a:r>
              <a:rPr lang="hu-HU" dirty="0" smtClean="0">
                <a:solidFill>
                  <a:srgbClr val="FF33CC"/>
                </a:solidFill>
                <a:latin typeface="Times New Roman" pitchFamily="18" charset="0"/>
                <a:cs typeface="Times New Roman" pitchFamily="18" charset="0"/>
              </a:rPr>
              <a:t>, </a:t>
            </a:r>
          </a:p>
          <a:p>
            <a:pPr fontAlgn="base">
              <a:spcBef>
                <a:spcPct val="0"/>
              </a:spcBef>
              <a:spcAft>
                <a:spcPct val="0"/>
              </a:spcAft>
              <a:buFont typeface="Arial" pitchFamily="34" charset="0"/>
              <a:buChar char="•"/>
            </a:pPr>
            <a:r>
              <a:rPr lang="hu-HU" dirty="0" smtClean="0">
                <a:solidFill>
                  <a:srgbClr val="FF33CC"/>
                </a:solidFill>
                <a:latin typeface="Times New Roman" pitchFamily="18" charset="0"/>
                <a:cs typeface="Times New Roman" pitchFamily="18" charset="0"/>
              </a:rPr>
              <a:t> pink, </a:t>
            </a:r>
            <a:r>
              <a:rPr lang="hu-HU" dirty="0" smtClean="0">
                <a:solidFill>
                  <a:srgbClr val="FF0000"/>
                </a:solidFill>
                <a:latin typeface="Times New Roman" pitchFamily="18" charset="0"/>
                <a:cs typeface="Times New Roman" pitchFamily="18" charset="0"/>
              </a:rPr>
              <a:t>piros</a:t>
            </a:r>
            <a:endParaRPr lang="de-DE" dirty="0">
              <a:solidFill>
                <a:srgbClr val="FF0000"/>
              </a:solidFill>
              <a:latin typeface="Times New Roman" pitchFamily="18" charset="0"/>
              <a:cs typeface="Times New Roman" pitchFamily="18" charset="0"/>
            </a:endParaRPr>
          </a:p>
        </p:txBody>
      </p:sp>
      <p:sp>
        <p:nvSpPr>
          <p:cNvPr id="12" name="Szövegdoboz 11"/>
          <p:cNvSpPr txBox="1"/>
          <p:nvPr/>
        </p:nvSpPr>
        <p:spPr>
          <a:xfrm>
            <a:off x="179512" y="6581001"/>
            <a:ext cx="3888432" cy="276999"/>
          </a:xfrm>
          <a:prstGeom prst="rect">
            <a:avLst/>
          </a:prstGeom>
          <a:noFill/>
        </p:spPr>
        <p:txBody>
          <a:bodyPr wrap="square" rtlCol="0">
            <a:spAutoFit/>
          </a:bodyPr>
          <a:lstStyle/>
          <a:p>
            <a:pPr fontAlgn="base">
              <a:spcBef>
                <a:spcPct val="0"/>
              </a:spcBef>
              <a:spcAft>
                <a:spcPct val="0"/>
              </a:spcAft>
            </a:pPr>
            <a:r>
              <a:rPr lang="hu-HU" sz="1200" i="1" dirty="0" smtClean="0">
                <a:solidFill>
                  <a:prstClr val="white"/>
                </a:solidFill>
                <a:latin typeface="Times New Roman" pitchFamily="18" charset="0"/>
                <a:cs typeface="Times New Roman" pitchFamily="18" charset="0"/>
              </a:rPr>
              <a:t>Quelle: GC und DH </a:t>
            </a:r>
            <a:r>
              <a:rPr lang="hu-HU" sz="1200" i="1" dirty="0" err="1" smtClean="0">
                <a:solidFill>
                  <a:prstClr val="white"/>
                </a:solidFill>
                <a:latin typeface="Times New Roman" pitchFamily="18" charset="0"/>
                <a:cs typeface="Times New Roman" pitchFamily="18" charset="0"/>
              </a:rPr>
              <a:t>lida</a:t>
            </a:r>
            <a:endParaRPr lang="de-DE" sz="1200" i="1" dirty="0">
              <a:solidFill>
                <a:prstClr val="white"/>
              </a:solidFill>
              <a:latin typeface="Times New Roman" pitchFamily="18" charset="0"/>
              <a:cs typeface="Times New Roman" pitchFamily="18" charset="0"/>
            </a:endParaRPr>
          </a:p>
        </p:txBody>
      </p:sp>
      <p:sp>
        <p:nvSpPr>
          <p:cNvPr id="13" name="Szövegdoboz 12"/>
          <p:cNvSpPr txBox="1"/>
          <p:nvPr/>
        </p:nvSpPr>
        <p:spPr>
          <a:xfrm>
            <a:off x="323528" y="3789040"/>
            <a:ext cx="7200800" cy="2308324"/>
          </a:xfrm>
          <a:prstGeom prst="rect">
            <a:avLst/>
          </a:prstGeom>
          <a:noFill/>
        </p:spPr>
        <p:txBody>
          <a:bodyPr wrap="square" rtlCol="0">
            <a:spAutoFit/>
          </a:bodyPr>
          <a:lstStyle/>
          <a:p>
            <a:pPr fontAlgn="base">
              <a:spcBef>
                <a:spcPct val="0"/>
              </a:spcBef>
              <a:spcAft>
                <a:spcPct val="0"/>
              </a:spcAft>
              <a:buFont typeface="Arial" pitchFamily="34" charset="0"/>
              <a:buChar char="•"/>
            </a:pPr>
            <a:r>
              <a:rPr lang="hu-HU" sz="2400" dirty="0" smtClean="0">
                <a:solidFill>
                  <a:srgbClr val="002060"/>
                </a:solidFill>
                <a:latin typeface="Times New Roman" pitchFamily="18" charset="0"/>
                <a:cs typeface="Times New Roman" pitchFamily="18" charset="0"/>
              </a:rPr>
              <a:t> </a:t>
            </a:r>
            <a:r>
              <a:rPr lang="hu-HU" sz="2400" dirty="0" smtClean="0">
                <a:solidFill>
                  <a:srgbClr val="002060"/>
                </a:solidFill>
                <a:cs typeface="Times New Roman" pitchFamily="18" charset="0"/>
              </a:rPr>
              <a:t>Alkalmazása: csak orvos vagy </a:t>
            </a:r>
            <a:r>
              <a:rPr lang="hu-HU" sz="2400" dirty="0" err="1" smtClean="0">
                <a:solidFill>
                  <a:srgbClr val="002060"/>
                </a:solidFill>
                <a:cs typeface="Times New Roman" pitchFamily="18" charset="0"/>
              </a:rPr>
              <a:t>dentálhigiénikus</a:t>
            </a:r>
            <a:r>
              <a:rPr lang="hu-HU" sz="2400" dirty="0" smtClean="0">
                <a:solidFill>
                  <a:srgbClr val="002060"/>
                </a:solidFill>
                <a:cs typeface="Times New Roman" pitchFamily="18" charset="0"/>
              </a:rPr>
              <a:t>!</a:t>
            </a:r>
          </a:p>
          <a:p>
            <a:pPr fontAlgn="base">
              <a:spcBef>
                <a:spcPct val="0"/>
              </a:spcBef>
              <a:spcAft>
                <a:spcPct val="0"/>
              </a:spcAft>
              <a:buFont typeface="Arial" pitchFamily="34" charset="0"/>
              <a:buChar char="•"/>
            </a:pPr>
            <a:r>
              <a:rPr lang="hu-HU" sz="2400" dirty="0" smtClean="0">
                <a:solidFill>
                  <a:srgbClr val="002060"/>
                </a:solidFill>
                <a:cs typeface="Times New Roman" pitchFamily="18" charset="0"/>
              </a:rPr>
              <a:t> nem szabad lenyelni!</a:t>
            </a:r>
          </a:p>
          <a:p>
            <a:pPr fontAlgn="base">
              <a:spcBef>
                <a:spcPct val="0"/>
              </a:spcBef>
              <a:spcAft>
                <a:spcPct val="0"/>
              </a:spcAft>
              <a:buFont typeface="Arial" pitchFamily="34" charset="0"/>
              <a:buChar char="•"/>
            </a:pPr>
            <a:r>
              <a:rPr lang="hu-HU" sz="2400" dirty="0" smtClean="0">
                <a:solidFill>
                  <a:srgbClr val="002060"/>
                </a:solidFill>
                <a:cs typeface="Times New Roman" pitchFamily="18" charset="0"/>
              </a:rPr>
              <a:t> óvatosan kell lemosni, folyamatos elszívás mellett!</a:t>
            </a:r>
          </a:p>
          <a:p>
            <a:pPr fontAlgn="base">
              <a:spcBef>
                <a:spcPct val="0"/>
              </a:spcBef>
              <a:spcAft>
                <a:spcPct val="0"/>
              </a:spcAft>
              <a:buFont typeface="Arial" pitchFamily="34" charset="0"/>
              <a:buChar char="•"/>
            </a:pPr>
            <a:r>
              <a:rPr lang="hu-HU" sz="2400" dirty="0" smtClean="0">
                <a:solidFill>
                  <a:srgbClr val="002060"/>
                </a:solidFill>
                <a:cs typeface="Times New Roman" pitchFamily="18" charset="0"/>
              </a:rPr>
              <a:t> színkód – </a:t>
            </a:r>
            <a:r>
              <a:rPr lang="hu-HU" sz="2400" dirty="0" err="1" smtClean="0">
                <a:solidFill>
                  <a:srgbClr val="002060"/>
                </a:solidFill>
                <a:cs typeface="Times New Roman" pitchFamily="18" charset="0"/>
              </a:rPr>
              <a:t>plakk</a:t>
            </a:r>
            <a:r>
              <a:rPr lang="hu-HU" sz="2400" dirty="0" smtClean="0">
                <a:solidFill>
                  <a:srgbClr val="002060"/>
                </a:solidFill>
                <a:cs typeface="Times New Roman" pitchFamily="18" charset="0"/>
              </a:rPr>
              <a:t> pH</a:t>
            </a:r>
          </a:p>
          <a:p>
            <a:pPr fontAlgn="base">
              <a:spcBef>
                <a:spcPct val="0"/>
              </a:spcBef>
              <a:spcAft>
                <a:spcPct val="0"/>
              </a:spcAft>
              <a:buFont typeface="Arial" pitchFamily="34" charset="0"/>
              <a:buChar char="•"/>
            </a:pPr>
            <a:r>
              <a:rPr lang="hu-HU" sz="2400" dirty="0" smtClean="0">
                <a:solidFill>
                  <a:srgbClr val="002060"/>
                </a:solidFill>
                <a:cs typeface="Times New Roman" pitchFamily="18" charset="0"/>
              </a:rPr>
              <a:t> </a:t>
            </a:r>
            <a:r>
              <a:rPr lang="hu-HU" sz="2400" dirty="0" err="1" smtClean="0">
                <a:solidFill>
                  <a:srgbClr val="002060"/>
                </a:solidFill>
                <a:cs typeface="Times New Roman" pitchFamily="18" charset="0"/>
              </a:rPr>
              <a:t>depurálás</a:t>
            </a:r>
            <a:endParaRPr lang="hu-HU" sz="2400" dirty="0" smtClean="0">
              <a:solidFill>
                <a:srgbClr val="002060"/>
              </a:solidFill>
              <a:cs typeface="Times New Roman" pitchFamily="18" charset="0"/>
            </a:endParaRPr>
          </a:p>
          <a:p>
            <a:pPr fontAlgn="base">
              <a:spcBef>
                <a:spcPct val="0"/>
              </a:spcBef>
              <a:spcAft>
                <a:spcPct val="0"/>
              </a:spcAft>
              <a:buFont typeface="Arial" pitchFamily="34" charset="0"/>
              <a:buChar char="•"/>
            </a:pPr>
            <a:r>
              <a:rPr lang="hu-HU" sz="2400" dirty="0" smtClean="0">
                <a:solidFill>
                  <a:srgbClr val="002060"/>
                </a:solidFill>
                <a:cs typeface="Times New Roman" pitchFamily="18" charset="0"/>
              </a:rPr>
              <a:t> </a:t>
            </a:r>
            <a:r>
              <a:rPr lang="hu-HU" sz="2400" b="1" dirty="0" smtClean="0">
                <a:solidFill>
                  <a:srgbClr val="FF0000"/>
                </a:solidFill>
                <a:cs typeface="Times New Roman" pitchFamily="18" charset="0"/>
              </a:rPr>
              <a:t>CAVE!</a:t>
            </a:r>
            <a:r>
              <a:rPr lang="hu-HU" sz="2400" dirty="0" smtClean="0">
                <a:solidFill>
                  <a:srgbClr val="002060"/>
                </a:solidFill>
                <a:cs typeface="Times New Roman" pitchFamily="18" charset="0"/>
              </a:rPr>
              <a:t> Allergia: tartósítószer! </a:t>
            </a:r>
            <a:endParaRPr lang="de-DE" sz="2400" dirty="0">
              <a:solidFill>
                <a:srgbClr val="002060"/>
              </a:solidFill>
              <a:cs typeface="Times New Roman" pitchFamily="18" charset="0"/>
            </a:endParaRPr>
          </a:p>
        </p:txBody>
      </p:sp>
      <p:sp>
        <p:nvSpPr>
          <p:cNvPr id="14" name="Rectangle 2"/>
          <p:cNvSpPr txBox="1">
            <a:spLocks/>
          </p:cNvSpPr>
          <p:nvPr/>
        </p:nvSpPr>
        <p:spPr bwMode="auto">
          <a:xfrm>
            <a:off x="251520" y="260648"/>
            <a:ext cx="8229600" cy="750912"/>
          </a:xfrm>
          <a:prstGeom prst="rect">
            <a:avLst/>
          </a:prstGeom>
          <a:ln w="9525"/>
        </p:spPr>
        <p:txBody>
          <a:bodyPr/>
          <a:lstStyle/>
          <a:p>
            <a:pPr algn="ctr" fontAlgn="base">
              <a:spcBef>
                <a:spcPct val="0"/>
              </a:spcBef>
              <a:spcAft>
                <a:spcPct val="0"/>
              </a:spcAft>
              <a:defRPr/>
            </a:pPr>
            <a:r>
              <a:rPr lang="hu-HU" sz="3800" b="1" kern="0" dirty="0" smtClean="0">
                <a:solidFill>
                  <a:srgbClr val="002060"/>
                </a:solidFill>
                <a:latin typeface="+mj-lt"/>
                <a:cs typeface="Times New Roman CE" pitchFamily="18" charset="0"/>
              </a:rPr>
              <a:t>GC </a:t>
            </a:r>
            <a:r>
              <a:rPr lang="hu-HU" sz="3800" b="1" kern="0" dirty="0" err="1" smtClean="0">
                <a:solidFill>
                  <a:srgbClr val="002060"/>
                </a:solidFill>
                <a:latin typeface="+mj-lt"/>
                <a:cs typeface="Times New Roman CE" pitchFamily="18" charset="0"/>
              </a:rPr>
              <a:t>Tri</a:t>
            </a:r>
            <a:r>
              <a:rPr lang="hu-HU" sz="3800" b="1" kern="0" dirty="0" smtClean="0">
                <a:solidFill>
                  <a:srgbClr val="002060"/>
                </a:solidFill>
                <a:latin typeface="+mj-lt"/>
                <a:cs typeface="Times New Roman CE" pitchFamily="18" charset="0"/>
              </a:rPr>
              <a:t> </a:t>
            </a:r>
            <a:r>
              <a:rPr lang="hu-HU" sz="3800" b="1" kern="0" dirty="0" err="1" smtClean="0">
                <a:solidFill>
                  <a:srgbClr val="002060"/>
                </a:solidFill>
                <a:latin typeface="+mj-lt"/>
                <a:cs typeface="Times New Roman CE" pitchFamily="18" charset="0"/>
              </a:rPr>
              <a:t>Plaque</a:t>
            </a:r>
            <a:r>
              <a:rPr lang="hu-HU" sz="3800" b="1" kern="0" dirty="0" smtClean="0">
                <a:solidFill>
                  <a:srgbClr val="002060"/>
                </a:solidFill>
                <a:latin typeface="+mj-lt"/>
                <a:cs typeface="Times New Roman CE" pitchFamily="18" charset="0"/>
              </a:rPr>
              <a:t> ID </a:t>
            </a:r>
            <a:r>
              <a:rPr lang="hu-HU" sz="3800" b="1" kern="0" dirty="0" err="1" smtClean="0">
                <a:solidFill>
                  <a:srgbClr val="002060"/>
                </a:solidFill>
                <a:latin typeface="+mj-lt"/>
                <a:cs typeface="Times New Roman CE" pitchFamily="18" charset="0"/>
              </a:rPr>
              <a:t>Gel</a:t>
            </a:r>
            <a:r>
              <a:rPr lang="hu-HU" sz="3400" b="1" kern="0" dirty="0" smtClean="0">
                <a:solidFill>
                  <a:srgbClr val="002060"/>
                </a:solidFill>
                <a:latin typeface="+mj-lt"/>
                <a:cs typeface="Times New Roman CE" pitchFamily="18" charset="0"/>
              </a:rPr>
              <a:t> </a:t>
            </a:r>
            <a:endParaRPr lang="hu-HU" sz="2500" b="1" kern="0" dirty="0" smtClean="0">
              <a:solidFill>
                <a:srgbClr val="002060"/>
              </a:solidFill>
              <a:latin typeface="+mj-lt"/>
              <a:cs typeface="Times New Roman CE" pitchFamily="18" charset="0"/>
            </a:endParaRPr>
          </a:p>
        </p:txBody>
      </p:sp>
    </p:spTree>
    <p:custDataLst>
      <p:tags r:id="rId1"/>
    </p:custDataLst>
    <p:extLst>
      <p:ext uri="{BB962C8B-B14F-4D97-AF65-F5344CB8AC3E}">
        <p14:creationId xmlns:p14="http://schemas.microsoft.com/office/powerpoint/2010/main" val="38774436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Csoportba foglalás 6"/>
          <p:cNvGrpSpPr/>
          <p:nvPr/>
        </p:nvGrpSpPr>
        <p:grpSpPr>
          <a:xfrm>
            <a:off x="471203" y="548680"/>
            <a:ext cx="8421276" cy="5328593"/>
            <a:chOff x="471203" y="548680"/>
            <a:chExt cx="8421276" cy="5328593"/>
          </a:xfrm>
        </p:grpSpPr>
        <p:pic>
          <p:nvPicPr>
            <p:cNvPr id="8" name="Kép 7"/>
            <p:cNvPicPr>
              <a:picLocks noChangeAspect="1"/>
            </p:cNvPicPr>
            <p:nvPr/>
          </p:nvPicPr>
          <p:blipFill rotWithShape="1">
            <a:blip r:embed="rId3" cstate="print">
              <a:extLst>
                <a:ext uri="{28A0092B-C50C-407E-A947-70E740481C1C}">
                  <a14:useLocalDpi xmlns:a14="http://schemas.microsoft.com/office/drawing/2010/main" val="0"/>
                </a:ext>
              </a:extLst>
            </a:blip>
            <a:srcRect l="10387" t="19190" r="9721" b="26392"/>
            <a:stretch/>
          </p:blipFill>
          <p:spPr>
            <a:xfrm>
              <a:off x="1828800" y="548680"/>
              <a:ext cx="5532582" cy="2826327"/>
            </a:xfrm>
            <a:prstGeom prst="rect">
              <a:avLst/>
            </a:prstGeom>
          </p:spPr>
        </p:pic>
        <p:pic>
          <p:nvPicPr>
            <p:cNvPr id="9" name="Kép 8"/>
            <p:cNvPicPr>
              <a:picLocks noChangeAspect="1"/>
            </p:cNvPicPr>
            <p:nvPr/>
          </p:nvPicPr>
          <p:blipFill rotWithShape="1">
            <a:blip r:embed="rId4" cstate="print">
              <a:extLst>
                <a:ext uri="{28A0092B-C50C-407E-A947-70E740481C1C}">
                  <a14:useLocalDpi xmlns:a14="http://schemas.microsoft.com/office/drawing/2010/main" val="0"/>
                </a:ext>
              </a:extLst>
            </a:blip>
            <a:srcRect l="10387" t="14566" r="19284" b="32438"/>
            <a:stretch/>
          </p:blipFill>
          <p:spPr>
            <a:xfrm>
              <a:off x="471203" y="3391133"/>
              <a:ext cx="4399134" cy="2486140"/>
            </a:xfrm>
            <a:prstGeom prst="rect">
              <a:avLst/>
            </a:prstGeom>
          </p:spPr>
        </p:pic>
        <p:pic>
          <p:nvPicPr>
            <p:cNvPr id="10" name="Kép 9"/>
            <p:cNvPicPr>
              <a:picLocks noChangeAspect="1"/>
            </p:cNvPicPr>
            <p:nvPr/>
          </p:nvPicPr>
          <p:blipFill rotWithShape="1">
            <a:blip r:embed="rId5" cstate="print">
              <a:extLst>
                <a:ext uri="{28A0092B-C50C-407E-A947-70E740481C1C}">
                  <a14:useLocalDpi xmlns:a14="http://schemas.microsoft.com/office/drawing/2010/main" val="0"/>
                </a:ext>
              </a:extLst>
            </a:blip>
            <a:srcRect l="14521" t="14923" r="9722" b="22801"/>
            <a:stretch/>
          </p:blipFill>
          <p:spPr>
            <a:xfrm>
              <a:off x="4860032" y="3391133"/>
              <a:ext cx="4032447" cy="2486140"/>
            </a:xfrm>
            <a:prstGeom prst="rect">
              <a:avLst/>
            </a:prstGeom>
          </p:spPr>
        </p:pic>
      </p:grpSp>
    </p:spTree>
    <p:custDataLst>
      <p:tags r:id="rId1"/>
    </p:custData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p:txBody>
          <a:bodyPr>
            <a:normAutofit fontScale="90000"/>
          </a:bodyPr>
          <a:lstStyle/>
          <a:p>
            <a:r>
              <a:rPr lang="hu-HU" sz="4000" dirty="0" smtClean="0">
                <a:solidFill>
                  <a:srgbClr val="002060"/>
                </a:solidFill>
              </a:rPr>
              <a:t>Korai gyermekkori </a:t>
            </a:r>
            <a:r>
              <a:rPr lang="hu-HU" sz="4000" dirty="0" err="1" smtClean="0">
                <a:solidFill>
                  <a:srgbClr val="002060"/>
                </a:solidFill>
              </a:rPr>
              <a:t>caries</a:t>
            </a:r>
            <a:r>
              <a:rPr lang="hu-HU" sz="4000" dirty="0" smtClean="0">
                <a:solidFill>
                  <a:srgbClr val="002060"/>
                </a:solidFill>
              </a:rPr>
              <a:t> – ECC</a:t>
            </a:r>
            <a:br>
              <a:rPr lang="hu-HU" sz="4000" dirty="0" smtClean="0">
                <a:solidFill>
                  <a:srgbClr val="002060"/>
                </a:solidFill>
              </a:rPr>
            </a:br>
            <a:r>
              <a:rPr lang="hu-HU" sz="4000" i="1" dirty="0" err="1" smtClean="0">
                <a:solidFill>
                  <a:srgbClr val="002060"/>
                </a:solidFill>
              </a:rPr>
              <a:t>Caries</a:t>
            </a:r>
            <a:r>
              <a:rPr lang="hu-HU" sz="4000" i="1" dirty="0" smtClean="0">
                <a:solidFill>
                  <a:srgbClr val="002060"/>
                </a:solidFill>
              </a:rPr>
              <a:t> </a:t>
            </a:r>
            <a:r>
              <a:rPr lang="hu-HU" sz="4000" i="1" dirty="0" err="1" smtClean="0">
                <a:solidFill>
                  <a:srgbClr val="002060"/>
                </a:solidFill>
              </a:rPr>
              <a:t>circularis</a:t>
            </a:r>
            <a:endParaRPr lang="de-DE" sz="4000" i="1" dirty="0">
              <a:solidFill>
                <a:srgbClr val="002060"/>
              </a:solidFill>
            </a:endParaRPr>
          </a:p>
        </p:txBody>
      </p:sp>
      <p:pic>
        <p:nvPicPr>
          <p:cNvPr id="9218" name="Picture 2" descr="E:\2011-10-26 szájfotók\szájfotók 117.JPG"/>
          <p:cNvPicPr>
            <a:picLocks noGrp="1" noChangeAspect="1" noChangeArrowheads="1"/>
          </p:cNvPicPr>
          <p:nvPr>
            <p:ph idx="1"/>
          </p:nvPr>
        </p:nvPicPr>
        <p:blipFill>
          <a:blip r:embed="rId2" cstate="print"/>
          <a:srcRect l="3801" t="16467" r="6951" b="18959"/>
          <a:stretch>
            <a:fillRect/>
          </a:stretch>
        </p:blipFill>
        <p:spPr bwMode="auto">
          <a:xfrm>
            <a:off x="2843808" y="1340768"/>
            <a:ext cx="6157562" cy="2970118"/>
          </a:xfrm>
          <a:prstGeom prst="rect">
            <a:avLst/>
          </a:prstGeom>
          <a:noFill/>
        </p:spPr>
      </p:pic>
      <p:pic>
        <p:nvPicPr>
          <p:cNvPr id="4" name="Picture 2"/>
          <p:cNvPicPr>
            <a:picLocks noChangeAspect="1" noChangeArrowheads="1"/>
          </p:cNvPicPr>
          <p:nvPr/>
        </p:nvPicPr>
        <p:blipFill>
          <a:blip r:embed="rId3" cstate="print"/>
          <a:srcRect l="28738" t="27492" r="7476" b="23403"/>
          <a:stretch>
            <a:fillRect/>
          </a:stretch>
        </p:blipFill>
        <p:spPr bwMode="auto">
          <a:xfrm>
            <a:off x="251520" y="3717032"/>
            <a:ext cx="5362742" cy="3096344"/>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DSCN4423"/>
          <p:cNvPicPr>
            <a:picLocks noChangeAspect="1" noChangeArrowheads="1"/>
          </p:cNvPicPr>
          <p:nvPr/>
        </p:nvPicPr>
        <p:blipFill>
          <a:blip r:embed="rId4" cstate="print">
            <a:extLst>
              <a:ext uri="{28A0092B-C50C-407E-A947-70E740481C1C}">
                <a14:useLocalDpi xmlns:a14="http://schemas.microsoft.com/office/drawing/2010/main" val="0"/>
              </a:ext>
            </a:extLst>
          </a:blip>
          <a:srcRect t="16718" r="34412" b="30592"/>
          <a:stretch>
            <a:fillRect/>
          </a:stretch>
        </p:blipFill>
        <p:spPr bwMode="auto">
          <a:xfrm>
            <a:off x="677863" y="1052513"/>
            <a:ext cx="4541837"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6" descr="DSCN4424"/>
          <p:cNvPicPr>
            <a:picLocks noChangeAspect="1" noChangeArrowheads="1"/>
          </p:cNvPicPr>
          <p:nvPr/>
        </p:nvPicPr>
        <p:blipFill>
          <a:blip r:embed="rId5" cstate="print">
            <a:extLst>
              <a:ext uri="{28A0092B-C50C-407E-A947-70E740481C1C}">
                <a14:useLocalDpi xmlns:a14="http://schemas.microsoft.com/office/drawing/2010/main" val="0"/>
              </a:ext>
            </a:extLst>
          </a:blip>
          <a:srcRect l="52086" t="18123" r="8414" b="34750"/>
          <a:stretch>
            <a:fillRect/>
          </a:stretch>
        </p:blipFill>
        <p:spPr bwMode="auto">
          <a:xfrm>
            <a:off x="5651500" y="1196975"/>
            <a:ext cx="273526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7" descr="DSCN4427"/>
          <p:cNvPicPr>
            <a:picLocks noChangeAspect="1" noChangeArrowheads="1"/>
          </p:cNvPicPr>
          <p:nvPr/>
        </p:nvPicPr>
        <p:blipFill>
          <a:blip r:embed="rId6" cstate="print">
            <a:extLst>
              <a:ext uri="{28A0092B-C50C-407E-A947-70E740481C1C}">
                <a14:useLocalDpi xmlns:a14="http://schemas.microsoft.com/office/drawing/2010/main" val="0"/>
              </a:ext>
            </a:extLst>
          </a:blip>
          <a:srcRect l="3210" t="33374" r="4242" b="18123"/>
          <a:stretch>
            <a:fillRect/>
          </a:stretch>
        </p:blipFill>
        <p:spPr bwMode="auto">
          <a:xfrm>
            <a:off x="1331913" y="3933825"/>
            <a:ext cx="6408737"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lipszis feliratnak 4"/>
          <p:cNvSpPr/>
          <p:nvPr/>
        </p:nvSpPr>
        <p:spPr>
          <a:xfrm>
            <a:off x="6804025" y="5876925"/>
            <a:ext cx="2087563" cy="792163"/>
          </a:xfrm>
          <a:prstGeom prst="wedgeEllipseCallout">
            <a:avLst>
              <a:gd name="adj1" fmla="val -99093"/>
              <a:gd name="adj2" fmla="val -28380"/>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r>
              <a:rPr lang="hu-HU" b="1" dirty="0">
                <a:solidFill>
                  <a:srgbClr val="4C376B"/>
                </a:solidFill>
                <a:latin typeface="Times New Roman" pitchFamily="18" charset="0"/>
                <a:cs typeface="Times New Roman" pitchFamily="18" charset="0"/>
              </a:rPr>
              <a:t>10 éves ♀</a:t>
            </a:r>
            <a:endParaRPr lang="de-DE" b="1" dirty="0">
              <a:solidFill>
                <a:srgbClr val="4C376B"/>
              </a:solidFill>
              <a:latin typeface="Times New Roman" pitchFamily="18" charset="0"/>
              <a:cs typeface="Times New Roman"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checkerboard(across)">
                                      <p:cBhvr>
                                        <p:cTn id="7" dur="500"/>
                                        <p:tgtEl>
                                          <p:spTgt spid="440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44034"/>
                                        </p:tgtEl>
                                        <p:attrNameLst>
                                          <p:attrName>style.visibility</p:attrName>
                                        </p:attrNameLst>
                                      </p:cBhvr>
                                      <p:to>
                                        <p:strVal val="visible"/>
                                      </p:to>
                                    </p:set>
                                    <p:anim calcmode="lin" valueType="num">
                                      <p:cBhvr additive="base">
                                        <p:cTn id="18" dur="500" fill="hold"/>
                                        <p:tgtEl>
                                          <p:spTgt spid="44034"/>
                                        </p:tgtEl>
                                        <p:attrNameLst>
                                          <p:attrName>ppt_x</p:attrName>
                                        </p:attrNameLst>
                                      </p:cBhvr>
                                      <p:tavLst>
                                        <p:tav tm="0">
                                          <p:val>
                                            <p:strVal val="0-#ppt_w/2"/>
                                          </p:val>
                                        </p:tav>
                                        <p:tav tm="100000">
                                          <p:val>
                                            <p:strVal val="#ppt_x"/>
                                          </p:val>
                                        </p:tav>
                                      </p:tavLst>
                                    </p:anim>
                                    <p:anim calcmode="lin" valueType="num">
                                      <p:cBhvr additive="base">
                                        <p:cTn id="19" dur="500" fill="hold"/>
                                        <p:tgtEl>
                                          <p:spTgt spid="4403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nodeType="clickEffect">
                                  <p:stCondLst>
                                    <p:cond delay="0"/>
                                  </p:stCondLst>
                                  <p:childTnLst>
                                    <p:set>
                                      <p:cBhvr>
                                        <p:cTn id="23" dur="1" fill="hold">
                                          <p:stCondLst>
                                            <p:cond delay="0"/>
                                          </p:stCondLst>
                                        </p:cTn>
                                        <p:tgtEl>
                                          <p:spTgt spid="44035"/>
                                        </p:tgtEl>
                                        <p:attrNameLst>
                                          <p:attrName>style.visibility</p:attrName>
                                        </p:attrNameLst>
                                      </p:cBhvr>
                                      <p:to>
                                        <p:strVal val="visible"/>
                                      </p:to>
                                    </p:set>
                                    <p:anim calcmode="lin" valueType="num">
                                      <p:cBhvr additive="base">
                                        <p:cTn id="24" dur="500" fill="hold"/>
                                        <p:tgtEl>
                                          <p:spTgt spid="44035"/>
                                        </p:tgtEl>
                                        <p:attrNameLst>
                                          <p:attrName>ppt_x</p:attrName>
                                        </p:attrNameLst>
                                      </p:cBhvr>
                                      <p:tavLst>
                                        <p:tav tm="0">
                                          <p:val>
                                            <p:strVal val="1+#ppt_w/2"/>
                                          </p:val>
                                        </p:tav>
                                        <p:tav tm="100000">
                                          <p:val>
                                            <p:strVal val="#ppt_x"/>
                                          </p:val>
                                        </p:tav>
                                      </p:tavLst>
                                    </p:anim>
                                    <p:anim calcmode="lin" valueType="num">
                                      <p:cBhvr additive="base">
                                        <p:cTn id="25" dur="500" fill="hold"/>
                                        <p:tgtEl>
                                          <p:spTgt spid="440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descr="DSCN4429"/>
          <p:cNvPicPr>
            <a:picLocks noChangeAspect="1" noChangeArrowheads="1"/>
          </p:cNvPicPr>
          <p:nvPr/>
        </p:nvPicPr>
        <p:blipFill>
          <a:blip r:embed="rId3" cstate="print">
            <a:extLst>
              <a:ext uri="{28A0092B-C50C-407E-A947-70E740481C1C}">
                <a14:useLocalDpi xmlns:a14="http://schemas.microsoft.com/office/drawing/2010/main" val="0"/>
              </a:ext>
            </a:extLst>
          </a:blip>
          <a:srcRect t="7030" r="13594" b="40282"/>
          <a:stretch>
            <a:fillRect/>
          </a:stretch>
        </p:blipFill>
        <p:spPr bwMode="auto">
          <a:xfrm>
            <a:off x="611188" y="549275"/>
            <a:ext cx="5983287"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7" descr="DSCN4430"/>
          <p:cNvPicPr>
            <a:picLocks noChangeAspect="1" noChangeArrowheads="1"/>
          </p:cNvPicPr>
          <p:nvPr/>
        </p:nvPicPr>
        <p:blipFill>
          <a:blip r:embed="rId4" cstate="print">
            <a:extLst>
              <a:ext uri="{28A0092B-C50C-407E-A947-70E740481C1C}">
                <a14:useLocalDpi xmlns:a14="http://schemas.microsoft.com/office/drawing/2010/main" val="0"/>
              </a:ext>
            </a:extLst>
          </a:blip>
          <a:srcRect t="22279" b="23656"/>
          <a:stretch>
            <a:fillRect/>
          </a:stretch>
        </p:blipFill>
        <p:spPr bwMode="auto">
          <a:xfrm>
            <a:off x="1692275" y="3500438"/>
            <a:ext cx="6924675"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2" name="Rectangle 2"/>
          <p:cNvSpPr>
            <a:spLocks noGrp="1"/>
          </p:cNvSpPr>
          <p:nvPr>
            <p:ph type="title"/>
          </p:nvPr>
        </p:nvSpPr>
        <p:spPr bwMode="auto">
          <a:xfrm>
            <a:off x="1331913" y="246063"/>
            <a:ext cx="6048375" cy="1311275"/>
          </a:xfrm>
          <a:ln w="9525"/>
        </p:spPr>
        <p:txBody>
          <a:bodyPr/>
          <a:lstStyle/>
          <a:p>
            <a:pPr algn="ctr">
              <a:defRPr/>
            </a:pPr>
            <a:r>
              <a:rPr lang="hu-HU" sz="3800" b="1" dirty="0" smtClean="0">
                <a:ln>
                  <a:noFill/>
                </a:ln>
                <a:solidFill>
                  <a:srgbClr val="002060"/>
                </a:solidFill>
                <a:effectLst>
                  <a:outerShdw blurRad="38100" dist="38100" dir="2700000" algn="tl">
                    <a:srgbClr val="FFFFFF"/>
                  </a:outerShdw>
                </a:effectLst>
              </a:rPr>
              <a:t>HELYES FOGMOSÁSI TECHNIKA</a:t>
            </a:r>
          </a:p>
        </p:txBody>
      </p:sp>
      <p:pic>
        <p:nvPicPr>
          <p:cNvPr id="179204" name="Picture 4" descr="fogkrém fogkefén"/>
          <p:cNvPicPr>
            <a:picLocks noChangeAspect="1" noChangeArrowheads="1"/>
          </p:cNvPicPr>
          <p:nvPr/>
        </p:nvPicPr>
        <p:blipFill>
          <a:blip r:embed="rId4" cstate="print"/>
          <a:srcRect/>
          <a:stretch>
            <a:fillRect/>
          </a:stretch>
        </p:blipFill>
        <p:spPr bwMode="auto">
          <a:xfrm>
            <a:off x="7164388" y="260350"/>
            <a:ext cx="1008062" cy="1008063"/>
          </a:xfrm>
          <a:prstGeom prst="rect">
            <a:avLst/>
          </a:prstGeom>
          <a:noFill/>
          <a:ln w="9525">
            <a:noFill/>
            <a:miter lim="800000"/>
            <a:headEnd/>
            <a:tailEnd/>
          </a:ln>
        </p:spPr>
      </p:pic>
      <p:sp>
        <p:nvSpPr>
          <p:cNvPr id="179206" name="Text Box 6"/>
          <p:cNvSpPr txBox="1">
            <a:spLocks noChangeArrowheads="1"/>
          </p:cNvSpPr>
          <p:nvPr/>
        </p:nvSpPr>
        <p:spPr bwMode="auto">
          <a:xfrm>
            <a:off x="1258888" y="3502025"/>
            <a:ext cx="5472112" cy="457200"/>
          </a:xfrm>
          <a:prstGeom prst="rect">
            <a:avLst/>
          </a:prstGeom>
          <a:noFill/>
          <a:ln w="9525">
            <a:noFill/>
            <a:miter lim="800000"/>
            <a:headEnd/>
            <a:tailEnd/>
          </a:ln>
          <a:effectLst/>
        </p:spPr>
        <p:txBody>
          <a:bodyPr>
            <a:spAutoFit/>
          </a:bodyPr>
          <a:lstStyle/>
          <a:p>
            <a:pPr eaLnBrk="0" fontAlgn="base" hangingPunct="0">
              <a:spcBef>
                <a:spcPct val="50000"/>
              </a:spcBef>
              <a:spcAft>
                <a:spcPct val="0"/>
              </a:spcAft>
              <a:defRPr/>
            </a:pPr>
            <a:endParaRPr lang="hu-HU" sz="2400" b="1" i="1">
              <a:solidFill>
                <a:srgbClr val="FFFF00"/>
              </a:solidFill>
              <a:effectLst>
                <a:outerShdw blurRad="38100" dist="38100" dir="2700000" algn="tl">
                  <a:srgbClr val="FFFFFF"/>
                </a:outerShdw>
              </a:effectLst>
              <a:latin typeface="Times New Roman" pitchFamily="18" charset="0"/>
            </a:endParaRPr>
          </a:p>
        </p:txBody>
      </p:sp>
      <p:pic>
        <p:nvPicPr>
          <p:cNvPr id="47115" name="Picture 13" descr="fogkefék"/>
          <p:cNvPicPr>
            <a:picLocks noChangeAspect="1" noChangeArrowheads="1"/>
          </p:cNvPicPr>
          <p:nvPr/>
        </p:nvPicPr>
        <p:blipFill>
          <a:blip r:embed="rId5" cstate="print"/>
          <a:srcRect l="6299" r="3149"/>
          <a:stretch>
            <a:fillRect/>
          </a:stretch>
        </p:blipFill>
        <p:spPr bwMode="auto">
          <a:xfrm>
            <a:off x="107950" y="188913"/>
            <a:ext cx="1074738" cy="1187450"/>
          </a:xfrm>
          <a:prstGeom prst="rect">
            <a:avLst/>
          </a:prstGeom>
          <a:noFill/>
          <a:ln w="9525">
            <a:noFill/>
            <a:miter lim="800000"/>
            <a:headEnd/>
            <a:tailEnd/>
          </a:ln>
        </p:spPr>
      </p:pic>
      <p:sp>
        <p:nvSpPr>
          <p:cNvPr id="18" name="Szövegdoboz 17"/>
          <p:cNvSpPr txBox="1"/>
          <p:nvPr/>
        </p:nvSpPr>
        <p:spPr>
          <a:xfrm>
            <a:off x="971600" y="2481897"/>
            <a:ext cx="4752528" cy="1477328"/>
          </a:xfrm>
          <a:prstGeom prst="rect">
            <a:avLst/>
          </a:prstGeom>
          <a:noFill/>
        </p:spPr>
        <p:txBody>
          <a:bodyPr wrap="square" rtlCol="0">
            <a:spAutoFit/>
          </a:bodyPr>
          <a:lstStyle/>
          <a:p>
            <a:pPr>
              <a:buFont typeface="Arial" pitchFamily="34" charset="0"/>
              <a:buChar char="•"/>
            </a:pPr>
            <a:r>
              <a:rPr lang="hu-HU" dirty="0" smtClean="0">
                <a:solidFill>
                  <a:srgbClr val="002060"/>
                </a:solidFill>
              </a:rPr>
              <a:t> Technika; KAI – a gyermek életkora!</a:t>
            </a:r>
          </a:p>
          <a:p>
            <a:pPr>
              <a:buFont typeface="Arial" pitchFamily="34" charset="0"/>
              <a:buChar char="•"/>
            </a:pPr>
            <a:r>
              <a:rPr lang="hu-HU" dirty="0" smtClean="0">
                <a:solidFill>
                  <a:srgbClr val="002060"/>
                </a:solidFill>
              </a:rPr>
              <a:t> Fogkrém típusa, mennyisége;</a:t>
            </a:r>
          </a:p>
          <a:p>
            <a:pPr>
              <a:buFont typeface="Arial" pitchFamily="34" charset="0"/>
              <a:buChar char="•"/>
            </a:pPr>
            <a:r>
              <a:rPr lang="hu-HU" dirty="0" smtClean="0">
                <a:solidFill>
                  <a:srgbClr val="002060"/>
                </a:solidFill>
              </a:rPr>
              <a:t> Szülői ellenőrzés;</a:t>
            </a:r>
          </a:p>
          <a:p>
            <a:pPr>
              <a:buFont typeface="Arial" pitchFamily="34" charset="0"/>
              <a:buChar char="•"/>
            </a:pPr>
            <a:r>
              <a:rPr lang="hu-HU" dirty="0" smtClean="0">
                <a:solidFill>
                  <a:srgbClr val="002060"/>
                </a:solidFill>
              </a:rPr>
              <a:t> Motiválás;</a:t>
            </a:r>
          </a:p>
          <a:p>
            <a:pPr>
              <a:buFont typeface="Arial" pitchFamily="34" charset="0"/>
              <a:buChar char="•"/>
            </a:pPr>
            <a:r>
              <a:rPr lang="hu-HU" dirty="0" smtClean="0">
                <a:solidFill>
                  <a:srgbClr val="002060"/>
                </a:solidFill>
              </a:rPr>
              <a:t> Rendszeres fogászati szűrés, ellenőrzés.</a:t>
            </a:r>
            <a:endParaRPr lang="de-DE" dirty="0">
              <a:solidFill>
                <a:srgbClr val="002060"/>
              </a:solidFill>
            </a:endParaRPr>
          </a:p>
        </p:txBody>
      </p:sp>
    </p:spTree>
    <p:custDataLst>
      <p:tags r:id="rId1"/>
    </p:custData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79202"/>
                                        </p:tgtEl>
                                        <p:attrNameLst>
                                          <p:attrName>style.visibility</p:attrName>
                                        </p:attrNameLst>
                                      </p:cBhvr>
                                      <p:to>
                                        <p:strVal val="visible"/>
                                      </p:to>
                                    </p:set>
                                    <p:animEffect transition="in" filter="slide(fromTop)">
                                      <p:cBhvr>
                                        <p:cTn id="7" dur="500"/>
                                        <p:tgtEl>
                                          <p:spTgt spid="179202"/>
                                        </p:tgtEl>
                                      </p:cBhvr>
                                    </p:animEffect>
                                  </p:childTnLst>
                                </p:cTn>
                              </p:par>
                              <p:par>
                                <p:cTn id="8" presetID="2" presetClass="entr" presetSubtype="9" fill="hold" nodeType="withEffect">
                                  <p:stCondLst>
                                    <p:cond delay="0"/>
                                  </p:stCondLst>
                                  <p:childTnLst>
                                    <p:set>
                                      <p:cBhvr>
                                        <p:cTn id="9" dur="1" fill="hold">
                                          <p:stCondLst>
                                            <p:cond delay="0"/>
                                          </p:stCondLst>
                                        </p:cTn>
                                        <p:tgtEl>
                                          <p:spTgt spid="47115"/>
                                        </p:tgtEl>
                                        <p:attrNameLst>
                                          <p:attrName>style.visibility</p:attrName>
                                        </p:attrNameLst>
                                      </p:cBhvr>
                                      <p:to>
                                        <p:strVal val="visible"/>
                                      </p:to>
                                    </p:set>
                                    <p:anim calcmode="lin" valueType="num">
                                      <p:cBhvr additive="base">
                                        <p:cTn id="10" dur="500" fill="hold"/>
                                        <p:tgtEl>
                                          <p:spTgt spid="47115"/>
                                        </p:tgtEl>
                                        <p:attrNameLst>
                                          <p:attrName>ppt_x</p:attrName>
                                        </p:attrNameLst>
                                      </p:cBhvr>
                                      <p:tavLst>
                                        <p:tav tm="0">
                                          <p:val>
                                            <p:strVal val="0-#ppt_w/2"/>
                                          </p:val>
                                        </p:tav>
                                        <p:tav tm="100000">
                                          <p:val>
                                            <p:strVal val="#ppt_x"/>
                                          </p:val>
                                        </p:tav>
                                      </p:tavLst>
                                    </p:anim>
                                    <p:anim calcmode="lin" valueType="num">
                                      <p:cBhvr additive="base">
                                        <p:cTn id="11" dur="500" fill="hold"/>
                                        <p:tgtEl>
                                          <p:spTgt spid="47115"/>
                                        </p:tgtEl>
                                        <p:attrNameLst>
                                          <p:attrName>ppt_y</p:attrName>
                                        </p:attrNameLst>
                                      </p:cBhvr>
                                      <p:tavLst>
                                        <p:tav tm="0">
                                          <p:val>
                                            <p:strVal val="0-#ppt_h/2"/>
                                          </p:val>
                                        </p:tav>
                                        <p:tav tm="100000">
                                          <p:val>
                                            <p:strVal val="#ppt_y"/>
                                          </p:val>
                                        </p:tav>
                                      </p:tavLst>
                                    </p:anim>
                                  </p:childTnLst>
                                </p:cTn>
                              </p:par>
                              <p:par>
                                <p:cTn id="12" presetID="16" presetClass="entr" presetSubtype="26" fill="hold" nodeType="withEffect">
                                  <p:stCondLst>
                                    <p:cond delay="0"/>
                                  </p:stCondLst>
                                  <p:childTnLst>
                                    <p:set>
                                      <p:cBhvr>
                                        <p:cTn id="13" dur="1" fill="hold">
                                          <p:stCondLst>
                                            <p:cond delay="0"/>
                                          </p:stCondLst>
                                        </p:cTn>
                                        <p:tgtEl>
                                          <p:spTgt spid="179204"/>
                                        </p:tgtEl>
                                        <p:attrNameLst>
                                          <p:attrName>style.visibility</p:attrName>
                                        </p:attrNameLst>
                                      </p:cBhvr>
                                      <p:to>
                                        <p:strVal val="visible"/>
                                      </p:to>
                                    </p:set>
                                    <p:animEffect transition="in" filter="barn(inHorizontal)">
                                      <p:cBhvr>
                                        <p:cTn id="14" dur="500"/>
                                        <p:tgtEl>
                                          <p:spTgt spid="179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2"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solidFill>
            <a:schemeClr val="accent5">
              <a:lumMod val="20000"/>
              <a:lumOff val="80000"/>
            </a:schemeClr>
          </a:solidFill>
        </p:spPr>
        <p:txBody>
          <a:bodyPr>
            <a:normAutofit fontScale="90000"/>
          </a:bodyPr>
          <a:lstStyle/>
          <a:p>
            <a:pPr algn="ctr"/>
            <a:r>
              <a:rPr lang="hu-HU" sz="3600" b="1" dirty="0" smtClean="0">
                <a:solidFill>
                  <a:schemeClr val="accent5">
                    <a:lumMod val="50000"/>
                  </a:schemeClr>
                </a:solidFill>
                <a:latin typeface="Times New Roman" pitchFamily="18" charset="0"/>
                <a:cs typeface="Times New Roman" pitchFamily="18" charset="0"/>
              </a:rPr>
              <a:t>FOGKRÉMEK FLUORIDTARTALMA </a:t>
            </a:r>
            <a:br>
              <a:rPr lang="hu-HU" sz="3600" b="1" dirty="0" smtClean="0">
                <a:solidFill>
                  <a:schemeClr val="accent5">
                    <a:lumMod val="50000"/>
                  </a:schemeClr>
                </a:solidFill>
                <a:latin typeface="Times New Roman" pitchFamily="18" charset="0"/>
                <a:cs typeface="Times New Roman" pitchFamily="18" charset="0"/>
              </a:rPr>
            </a:br>
            <a:r>
              <a:rPr lang="hu-HU" sz="3600" b="1" dirty="0" smtClean="0">
                <a:solidFill>
                  <a:schemeClr val="accent5">
                    <a:lumMod val="50000"/>
                  </a:schemeClr>
                </a:solidFill>
                <a:latin typeface="Times New Roman" pitchFamily="18" charset="0"/>
                <a:cs typeface="Times New Roman" pitchFamily="18" charset="0"/>
              </a:rPr>
              <a:t>ÉS ALKALMAZÁSA ÉLETKOR SZERINT</a:t>
            </a:r>
            <a:endParaRPr lang="en-GB" sz="3600" b="1" dirty="0">
              <a:solidFill>
                <a:schemeClr val="accent5">
                  <a:lumMod val="50000"/>
                </a:schemeClr>
              </a:solidFill>
              <a:latin typeface="Times New Roman" pitchFamily="18" charset="0"/>
              <a:cs typeface="Times New Roman" pitchFamily="18" charset="0"/>
            </a:endParaRPr>
          </a:p>
        </p:txBody>
      </p:sp>
      <p:pic>
        <p:nvPicPr>
          <p:cNvPr id="425986" name="Diagram 1"/>
          <p:cNvPicPr>
            <a:picLocks noChangeArrowheads="1"/>
          </p:cNvPicPr>
          <p:nvPr/>
        </p:nvPicPr>
        <p:blipFill>
          <a:blip r:embed="rId3" cstate="print"/>
          <a:srcRect/>
          <a:stretch>
            <a:fillRect/>
          </a:stretch>
        </p:blipFill>
        <p:spPr bwMode="auto">
          <a:xfrm>
            <a:off x="606623" y="1896318"/>
            <a:ext cx="7997825" cy="4845050"/>
          </a:xfrm>
          <a:prstGeom prst="rect">
            <a:avLst/>
          </a:prstGeom>
          <a:noFill/>
          <a:ln w="9525">
            <a:noFill/>
            <a:miter lim="800000"/>
            <a:headEnd/>
            <a:tailEnd/>
          </a:ln>
        </p:spPr>
      </p:pic>
    </p:spTree>
    <p:custDataLst>
      <p:tags r:id="rId1"/>
    </p:custData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425986"/>
                                        </p:tgtEl>
                                        <p:attrNameLst>
                                          <p:attrName>style.visibility</p:attrName>
                                        </p:attrNameLst>
                                      </p:cBhvr>
                                      <p:to>
                                        <p:strVal val="visible"/>
                                      </p:to>
                                    </p:set>
                                    <p:animEffect transition="in" filter="checkerboard(across)">
                                      <p:cBhvr>
                                        <p:cTn id="13" dur="500"/>
                                        <p:tgtEl>
                                          <p:spTgt spid="425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rtalom helye 4"/>
          <p:cNvGraphicFramePr>
            <a:graphicFrameLocks noGrp="1"/>
          </p:cNvGraphicFramePr>
          <p:nvPr>
            <p:ph idx="1"/>
          </p:nvPr>
        </p:nvGraphicFramePr>
        <p:xfrm>
          <a:off x="590872" y="1929816"/>
          <a:ext cx="8229600" cy="3947456"/>
        </p:xfrm>
        <a:graphic>
          <a:graphicData uri="http://schemas.openxmlformats.org/drawingml/2006/table">
            <a:tbl>
              <a:tblPr firstRow="1" bandRow="1">
                <a:tableStyleId>{5C22544A-7EE6-4342-B048-85BDC9FD1C3A}</a:tableStyleId>
              </a:tblPr>
              <a:tblGrid>
                <a:gridCol w="2026568">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752872">
                <a:tc>
                  <a:txBody>
                    <a:bodyPr/>
                    <a:lstStyle/>
                    <a:p>
                      <a:pPr algn="ctr"/>
                      <a:r>
                        <a:rPr lang="hu-HU" dirty="0" smtClean="0"/>
                        <a:t>ÉLETKOR</a:t>
                      </a:r>
                      <a:endParaRPr lang="de-DE" dirty="0"/>
                    </a:p>
                  </a:txBody>
                  <a:tcPr anchor="ctr"/>
                </a:tc>
                <a:tc>
                  <a:txBody>
                    <a:bodyPr/>
                    <a:lstStyle/>
                    <a:p>
                      <a:pPr algn="ctr"/>
                      <a:r>
                        <a:rPr lang="hu-HU" dirty="0" smtClean="0"/>
                        <a:t>KONCENTRÁCIÓ</a:t>
                      </a:r>
                    </a:p>
                    <a:p>
                      <a:pPr algn="ctr"/>
                      <a:r>
                        <a:rPr lang="hu-HU" dirty="0" smtClean="0"/>
                        <a:t>PPM</a:t>
                      </a:r>
                      <a:endParaRPr lang="de-DE" dirty="0"/>
                    </a:p>
                  </a:txBody>
                  <a:tcPr anchor="ctr"/>
                </a:tc>
                <a:tc>
                  <a:txBody>
                    <a:bodyPr/>
                    <a:lstStyle/>
                    <a:p>
                      <a:pPr algn="ctr"/>
                      <a:r>
                        <a:rPr lang="hu-HU" dirty="0" smtClean="0"/>
                        <a:t>ALKALMAZÁS GYAKORISÁGA</a:t>
                      </a:r>
                      <a:endParaRPr lang="de-DE" dirty="0"/>
                    </a:p>
                  </a:txBody>
                  <a:tcPr anchor="ctr"/>
                </a:tc>
                <a:tc>
                  <a:txBody>
                    <a:bodyPr/>
                    <a:lstStyle/>
                    <a:p>
                      <a:pPr algn="ctr"/>
                      <a:r>
                        <a:rPr lang="hu-HU" dirty="0" smtClean="0"/>
                        <a:t>MENNYISÉG</a:t>
                      </a:r>
                      <a:endParaRPr lang="de-DE" dirty="0"/>
                    </a:p>
                  </a:txBody>
                  <a:tcPr anchor="ctr"/>
                </a:tc>
                <a:extLst>
                  <a:ext uri="{0D108BD9-81ED-4DB2-BD59-A6C34878D82A}">
                    <a16:rowId xmlns:a16="http://schemas.microsoft.com/office/drawing/2014/main" val="10000"/>
                  </a:ext>
                </a:extLst>
              </a:tr>
              <a:tr h="798646">
                <a:tc rowSpan="3">
                  <a:txBody>
                    <a:bodyPr/>
                    <a:lstStyle/>
                    <a:p>
                      <a:pPr algn="ctr"/>
                      <a:r>
                        <a:rPr lang="hu-HU" dirty="0" smtClean="0"/>
                        <a:t>Az első tejfog áttörésétől</a:t>
                      </a:r>
                      <a:r>
                        <a:rPr lang="hu-HU" baseline="0" dirty="0" smtClean="0"/>
                        <a:t> a 2. életév betöltéséig</a:t>
                      </a:r>
                      <a:endParaRPr lang="de-DE" dirty="0"/>
                    </a:p>
                  </a:txBody>
                  <a:tcPr anchor="ctr"/>
                </a:tc>
                <a:tc>
                  <a:txBody>
                    <a:bodyPr/>
                    <a:lstStyle/>
                    <a:p>
                      <a:pPr algn="ctr"/>
                      <a:r>
                        <a:rPr lang="hu-HU" dirty="0" smtClean="0"/>
                        <a:t>500 </a:t>
                      </a:r>
                      <a:r>
                        <a:rPr lang="hu-HU" dirty="0" err="1" smtClean="0"/>
                        <a:t>ppm</a:t>
                      </a:r>
                      <a:endParaRPr lang="de-DE" dirty="0"/>
                    </a:p>
                  </a:txBody>
                  <a:tcPr anchor="ctr"/>
                </a:tc>
                <a:tc>
                  <a:txBody>
                    <a:bodyPr/>
                    <a:lstStyle/>
                    <a:p>
                      <a:pPr algn="ctr"/>
                      <a:r>
                        <a:rPr lang="hu-HU" dirty="0" smtClean="0"/>
                        <a:t>naponta 2x</a:t>
                      </a:r>
                      <a:endParaRPr lang="de-DE" dirty="0"/>
                    </a:p>
                  </a:txBody>
                  <a:tcPr anchor="ctr"/>
                </a:tc>
                <a:tc>
                  <a:txBody>
                    <a:bodyPr/>
                    <a:lstStyle/>
                    <a:p>
                      <a:pPr algn="ctr"/>
                      <a:r>
                        <a:rPr lang="hu-HU" dirty="0" smtClean="0"/>
                        <a:t>borsó</a:t>
                      </a:r>
                      <a:endParaRPr lang="de-DE" dirty="0"/>
                    </a:p>
                  </a:txBody>
                  <a:tcPr anchor="ctr"/>
                </a:tc>
                <a:extLst>
                  <a:ext uri="{0D108BD9-81ED-4DB2-BD59-A6C34878D82A}">
                    <a16:rowId xmlns:a16="http://schemas.microsoft.com/office/drawing/2014/main" val="10001"/>
                  </a:ext>
                </a:extLst>
              </a:tr>
              <a:tr h="798646">
                <a:tc vMerge="1">
                  <a:txBody>
                    <a:bodyPr/>
                    <a:lstStyle/>
                    <a:p>
                      <a:pPr algn="ctr"/>
                      <a:endParaRPr lang="de-DE" dirty="0"/>
                    </a:p>
                  </a:txBody>
                  <a:tcPr anchor="ctr"/>
                </a:tc>
                <a:tc gridSpan="3">
                  <a:txBody>
                    <a:bodyPr/>
                    <a:lstStyle/>
                    <a:p>
                      <a:pPr algn="ctr"/>
                      <a:r>
                        <a:rPr lang="hu-HU" i="1" dirty="0" smtClean="0"/>
                        <a:t>Alternatíva</a:t>
                      </a:r>
                      <a:endParaRPr lang="de-DE" i="1" dirty="0"/>
                    </a:p>
                  </a:txBody>
                  <a:tcPr anchor="ctr"/>
                </a:tc>
                <a:tc hMerge="1">
                  <a:txBody>
                    <a:bodyPr/>
                    <a:lstStyle/>
                    <a:p>
                      <a:pPr algn="ctr"/>
                      <a:endParaRPr lang="de-DE" dirty="0"/>
                    </a:p>
                  </a:txBody>
                  <a:tcPr anchor="ctr"/>
                </a:tc>
                <a:tc hMerge="1">
                  <a:txBody>
                    <a:bodyPr/>
                    <a:lstStyle/>
                    <a:p>
                      <a:endParaRPr lang="de-DE" dirty="0"/>
                    </a:p>
                  </a:txBody>
                  <a:tcPr/>
                </a:tc>
                <a:extLst>
                  <a:ext uri="{0D108BD9-81ED-4DB2-BD59-A6C34878D82A}">
                    <a16:rowId xmlns:a16="http://schemas.microsoft.com/office/drawing/2014/main" val="10002"/>
                  </a:ext>
                </a:extLst>
              </a:tr>
              <a:tr h="798646">
                <a:tc vMerge="1">
                  <a:txBody>
                    <a:bodyPr/>
                    <a:lstStyle/>
                    <a:p>
                      <a:pPr algn="ctr"/>
                      <a:endParaRPr lang="de-DE" dirty="0"/>
                    </a:p>
                  </a:txBody>
                  <a:tcPr anchor="ctr"/>
                </a:tc>
                <a:tc>
                  <a:txBody>
                    <a:bodyPr/>
                    <a:lstStyle/>
                    <a:p>
                      <a:pPr algn="ctr"/>
                      <a:r>
                        <a:rPr lang="hu-HU" dirty="0" smtClean="0"/>
                        <a:t>1000 </a:t>
                      </a:r>
                      <a:r>
                        <a:rPr lang="hu-HU" dirty="0" err="1" smtClean="0"/>
                        <a:t>ppm</a:t>
                      </a:r>
                      <a:endParaRPr lang="de-DE"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hu-HU" kern="1200" dirty="0" smtClean="0">
                          <a:solidFill>
                            <a:schemeClr val="dk1"/>
                          </a:solidFill>
                          <a:latin typeface="+mn-lt"/>
                          <a:ea typeface="+mn-ea"/>
                          <a:cs typeface="+mn-cs"/>
                        </a:rPr>
                        <a:t>naponta 2x</a:t>
                      </a:r>
                      <a:endParaRPr kumimoji="0" lang="de-DE" kern="1200" dirty="0" smtClean="0">
                        <a:solidFill>
                          <a:schemeClr val="dk1"/>
                        </a:solidFill>
                        <a:latin typeface="+mn-lt"/>
                        <a:ea typeface="+mn-ea"/>
                        <a:cs typeface="+mn-cs"/>
                      </a:endParaRPr>
                    </a:p>
                  </a:txBody>
                  <a:tcPr anchor="ctr"/>
                </a:tc>
                <a:tc>
                  <a:txBody>
                    <a:bodyPr/>
                    <a:lstStyle/>
                    <a:p>
                      <a:pPr algn="ctr"/>
                      <a:r>
                        <a:rPr lang="hu-HU" dirty="0" smtClean="0"/>
                        <a:t>rizs</a:t>
                      </a:r>
                      <a:endParaRPr lang="de-DE" dirty="0"/>
                    </a:p>
                  </a:txBody>
                  <a:tcPr anchor="ctr"/>
                </a:tc>
                <a:extLst>
                  <a:ext uri="{0D108BD9-81ED-4DB2-BD59-A6C34878D82A}">
                    <a16:rowId xmlns:a16="http://schemas.microsoft.com/office/drawing/2014/main" val="10003"/>
                  </a:ext>
                </a:extLst>
              </a:tr>
              <a:tr h="798646">
                <a:tc>
                  <a:txBody>
                    <a:bodyPr/>
                    <a:lstStyle/>
                    <a:p>
                      <a:pPr algn="ctr"/>
                      <a:r>
                        <a:rPr lang="hu-HU" dirty="0" smtClean="0"/>
                        <a:t>A 2. és 6. életév között</a:t>
                      </a:r>
                      <a:endParaRPr lang="de-DE" dirty="0"/>
                    </a:p>
                  </a:txBody>
                  <a:tcPr anchor="ctr"/>
                </a:tc>
                <a:tc>
                  <a:txBody>
                    <a:bodyPr/>
                    <a:lstStyle/>
                    <a:p>
                      <a:pPr algn="ctr"/>
                      <a:r>
                        <a:rPr lang="hu-HU" dirty="0" smtClean="0"/>
                        <a:t>1000 </a:t>
                      </a:r>
                      <a:r>
                        <a:rPr lang="hu-HU" dirty="0" err="1" smtClean="0"/>
                        <a:t>ppm</a:t>
                      </a:r>
                      <a:endParaRPr lang="de-DE"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hu-HU" kern="1200" dirty="0" smtClean="0">
                          <a:solidFill>
                            <a:schemeClr val="dk1"/>
                          </a:solidFill>
                          <a:latin typeface="+mn-lt"/>
                          <a:ea typeface="+mn-ea"/>
                          <a:cs typeface="+mn-cs"/>
                        </a:rPr>
                        <a:t>naponta 2x</a:t>
                      </a:r>
                      <a:endParaRPr kumimoji="0" lang="de-DE" kern="1200" dirty="0" smtClean="0">
                        <a:solidFill>
                          <a:schemeClr val="dk1"/>
                        </a:solidFill>
                        <a:latin typeface="+mn-lt"/>
                        <a:ea typeface="+mn-ea"/>
                        <a:cs typeface="+mn-cs"/>
                      </a:endParaRPr>
                    </a:p>
                  </a:txBody>
                  <a:tcPr anchor="ctr"/>
                </a:tc>
                <a:tc>
                  <a:txBody>
                    <a:bodyPr/>
                    <a:lstStyle/>
                    <a:p>
                      <a:pPr algn="ctr"/>
                      <a:r>
                        <a:rPr lang="hu-HU" dirty="0" smtClean="0"/>
                        <a:t>borsó</a:t>
                      </a:r>
                      <a:endParaRPr lang="de-DE" dirty="0"/>
                    </a:p>
                  </a:txBody>
                  <a:tcPr anchor="ctr"/>
                </a:tc>
                <a:extLst>
                  <a:ext uri="{0D108BD9-81ED-4DB2-BD59-A6C34878D82A}">
                    <a16:rowId xmlns:a16="http://schemas.microsoft.com/office/drawing/2014/main" val="10004"/>
                  </a:ext>
                </a:extLst>
              </a:tr>
            </a:tbl>
          </a:graphicData>
        </a:graphic>
      </p:graphicFrame>
      <p:sp>
        <p:nvSpPr>
          <p:cNvPr id="4" name="Cím 1"/>
          <p:cNvSpPr txBox="1">
            <a:spLocks/>
          </p:cNvSpPr>
          <p:nvPr/>
        </p:nvSpPr>
        <p:spPr>
          <a:xfrm>
            <a:off x="590872" y="337592"/>
            <a:ext cx="8229600" cy="1219200"/>
          </a:xfrm>
          <a:prstGeom prst="rect">
            <a:avLst/>
          </a:prstGeom>
          <a:solidFill>
            <a:schemeClr val="accent5">
              <a:lumMod val="20000"/>
              <a:lumOff val="80000"/>
            </a:schemeClr>
          </a:solidFill>
          <a:ln w="6350" cap="rnd">
            <a:noFill/>
          </a:ln>
        </p:spPr>
        <p:txBody>
          <a:bodyPr vert="horz" wrap="square" lIns="91440" tIns="45720" rIns="91440" bIns="45720" numCol="1" rtlCol="0" anchor="b" anchorCtr="0" compatLnSpc="1">
            <a:prstTxWarp prst="textNoShape">
              <a:avLst/>
            </a:prstTxWarp>
            <a:normAutofit fontScale="82500" lnSpcReduction="20000"/>
          </a:bodyPr>
          <a:lstStyle/>
          <a:p>
            <a:pPr algn="ctr" eaLnBrk="0" fontAlgn="base" hangingPunct="0">
              <a:spcBef>
                <a:spcPct val="0"/>
              </a:spcBef>
              <a:spcAft>
                <a:spcPct val="0"/>
              </a:spcAft>
              <a:defRPr/>
            </a:pPr>
            <a:r>
              <a:rPr lang="hu-HU" sz="3600" b="1" spc="-100" dirty="0" smtClean="0">
                <a:ln w="3200">
                  <a:solidFill>
                    <a:srgbClr val="444D26">
                      <a:shade val="75000"/>
                      <a:alpha val="25000"/>
                    </a:srgbClr>
                  </a:solidFill>
                  <a:prstDash val="solid"/>
                  <a:round/>
                </a:ln>
                <a:solidFill>
                  <a:srgbClr val="9C85C0">
                    <a:lumMod val="50000"/>
                  </a:srgbClr>
                </a:solidFill>
                <a:effectLst>
                  <a:innerShdw blurRad="50800" dist="25400" dir="13500000">
                    <a:prstClr val="black">
                      <a:alpha val="70000"/>
                    </a:prstClr>
                  </a:innerShdw>
                </a:effectLst>
                <a:latin typeface="Times New Roman" pitchFamily="18" charset="0"/>
                <a:cs typeface="Times New Roman" pitchFamily="18" charset="0"/>
              </a:rPr>
              <a:t>GYERMEKFOGKRÉMEK FLUORIDTARTALMA </a:t>
            </a:r>
            <a:br>
              <a:rPr lang="hu-HU" sz="3600" b="1" spc="-100" dirty="0" smtClean="0">
                <a:ln w="3200">
                  <a:solidFill>
                    <a:srgbClr val="444D26">
                      <a:shade val="75000"/>
                      <a:alpha val="25000"/>
                    </a:srgbClr>
                  </a:solidFill>
                  <a:prstDash val="solid"/>
                  <a:round/>
                </a:ln>
                <a:solidFill>
                  <a:srgbClr val="9C85C0">
                    <a:lumMod val="50000"/>
                  </a:srgbClr>
                </a:solidFill>
                <a:effectLst>
                  <a:innerShdw blurRad="50800" dist="25400" dir="13500000">
                    <a:prstClr val="black">
                      <a:alpha val="70000"/>
                    </a:prstClr>
                  </a:innerShdw>
                </a:effectLst>
                <a:latin typeface="Times New Roman" pitchFamily="18" charset="0"/>
                <a:cs typeface="Times New Roman" pitchFamily="18" charset="0"/>
              </a:rPr>
            </a:br>
            <a:r>
              <a:rPr lang="hu-HU" sz="3600" b="1" spc="-100" dirty="0" smtClean="0">
                <a:ln w="3200">
                  <a:solidFill>
                    <a:srgbClr val="444D26">
                      <a:shade val="75000"/>
                      <a:alpha val="25000"/>
                    </a:srgbClr>
                  </a:solidFill>
                  <a:prstDash val="solid"/>
                  <a:round/>
                </a:ln>
                <a:solidFill>
                  <a:srgbClr val="9C85C0">
                    <a:lumMod val="50000"/>
                  </a:srgbClr>
                </a:solidFill>
                <a:effectLst>
                  <a:innerShdw blurRad="50800" dist="25400" dir="13500000">
                    <a:prstClr val="black">
                      <a:alpha val="70000"/>
                    </a:prstClr>
                  </a:innerShdw>
                </a:effectLst>
                <a:latin typeface="Times New Roman" pitchFamily="18" charset="0"/>
                <a:cs typeface="Times New Roman" pitchFamily="18" charset="0"/>
              </a:rPr>
              <a:t>ÉS ALKALMAZÁSA ÉLETKOR SZERINT</a:t>
            </a:r>
            <a:endParaRPr lang="en-GB" sz="3600" b="1" spc="-100" dirty="0">
              <a:ln w="3200">
                <a:solidFill>
                  <a:srgbClr val="444D26">
                    <a:shade val="75000"/>
                    <a:alpha val="25000"/>
                  </a:srgbClr>
                </a:solidFill>
                <a:prstDash val="solid"/>
                <a:round/>
              </a:ln>
              <a:solidFill>
                <a:srgbClr val="9C85C0">
                  <a:lumMod val="50000"/>
                </a:srgbClr>
              </a:solidFill>
              <a:effectLst>
                <a:innerShdw blurRad="50800" dist="25400" dir="13500000">
                  <a:prstClr val="black">
                    <a:alpha val="70000"/>
                  </a:prstClr>
                </a:innerShdw>
              </a:effectLst>
              <a:latin typeface="Times New Roman" pitchFamily="18" charset="0"/>
              <a:cs typeface="Times New Roman" pitchFamily="18" charset="0"/>
            </a:endParaRPr>
          </a:p>
        </p:txBody>
      </p:sp>
      <p:sp>
        <p:nvSpPr>
          <p:cNvPr id="6" name="Szövegdoboz 5"/>
          <p:cNvSpPr txBox="1"/>
          <p:nvPr/>
        </p:nvSpPr>
        <p:spPr>
          <a:xfrm>
            <a:off x="107504" y="6156012"/>
            <a:ext cx="8892480" cy="369332"/>
          </a:xfrm>
          <a:prstGeom prst="rect">
            <a:avLst/>
          </a:prstGeom>
          <a:noFill/>
        </p:spPr>
        <p:txBody>
          <a:bodyPr wrap="square" rtlCol="0">
            <a:spAutoFit/>
          </a:bodyPr>
          <a:lstStyle/>
          <a:p>
            <a:r>
              <a:rPr lang="hu-HU" i="1" dirty="0" smtClean="0">
                <a:solidFill>
                  <a:srgbClr val="002060"/>
                </a:solidFill>
              </a:rPr>
              <a:t>Forrás: </a:t>
            </a:r>
            <a:r>
              <a:rPr lang="hu-HU" i="1" dirty="0" smtClean="0">
                <a:solidFill>
                  <a:srgbClr val="002060"/>
                </a:solidFill>
                <a:hlinkClick r:id="rId2"/>
              </a:rPr>
              <a:t>https://www.dzw.de/neue-fluorid-empfehlungen-fuer-kinderzahnpasten</a:t>
            </a:r>
            <a:r>
              <a:rPr lang="hu-HU" i="1" dirty="0" smtClean="0">
                <a:solidFill>
                  <a:srgbClr val="002060"/>
                </a:solidFill>
              </a:rPr>
              <a:t>; 2018.06. </a:t>
            </a:r>
            <a:endParaRPr lang="de-DE" i="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par>
                                <p:cTn id="14" presetID="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5" name="Text Box 40"/>
          <p:cNvSpPr txBox="1">
            <a:spLocks noChangeArrowheads="1"/>
          </p:cNvSpPr>
          <p:nvPr/>
        </p:nvSpPr>
        <p:spPr bwMode="auto">
          <a:xfrm>
            <a:off x="323528" y="188640"/>
            <a:ext cx="8496944" cy="1200329"/>
          </a:xfrm>
          <a:prstGeom prst="rect">
            <a:avLst/>
          </a:prstGeom>
          <a:noFill/>
          <a:ln w="9525">
            <a:noFill/>
            <a:miter lim="800000"/>
            <a:headEnd/>
            <a:tailEnd/>
          </a:ln>
        </p:spPr>
        <p:txBody>
          <a:bodyPr wrap="square">
            <a:spAutoFit/>
          </a:bodyPr>
          <a:lstStyle/>
          <a:p>
            <a:pPr algn="ctr">
              <a:defRPr/>
            </a:pPr>
            <a:r>
              <a:rPr lang="hu-HU" sz="3600" b="1" dirty="0" smtClean="0">
                <a:solidFill>
                  <a:schemeClr val="accent5">
                    <a:lumMod val="50000"/>
                  </a:schemeClr>
                </a:solidFill>
                <a:latin typeface="+mj-lt"/>
              </a:rPr>
              <a:t>CARIESINFILTRÁCIÓ - ICON</a:t>
            </a:r>
            <a:r>
              <a:rPr lang="hu-HU" sz="3600" b="1" dirty="0" smtClean="0">
                <a:solidFill>
                  <a:schemeClr val="accent5">
                    <a:lumMod val="50000"/>
                  </a:schemeClr>
                </a:solidFill>
                <a:latin typeface="Times New Roman"/>
                <a:cs typeface="Times New Roman"/>
              </a:rPr>
              <a:t>® (DMG)</a:t>
            </a:r>
            <a:r>
              <a:rPr lang="hu-HU" sz="3600" b="1" dirty="0" smtClean="0">
                <a:solidFill>
                  <a:schemeClr val="accent5">
                    <a:lumMod val="50000"/>
                  </a:schemeClr>
                </a:solidFill>
                <a:latin typeface="+mj-lt"/>
              </a:rPr>
              <a:t> </a:t>
            </a:r>
          </a:p>
          <a:p>
            <a:pPr algn="ctr">
              <a:defRPr/>
            </a:pPr>
            <a:r>
              <a:rPr lang="hu-HU" sz="3600" b="1" dirty="0" smtClean="0">
                <a:solidFill>
                  <a:schemeClr val="accent5">
                    <a:lumMod val="50000"/>
                  </a:schemeClr>
                </a:solidFill>
                <a:latin typeface="+mj-lt"/>
              </a:rPr>
              <a:t> INDIKÁCIÓ </a:t>
            </a:r>
            <a:endParaRPr lang="hu-HU" sz="3600" b="1" dirty="0">
              <a:solidFill>
                <a:schemeClr val="accent5">
                  <a:lumMod val="50000"/>
                </a:schemeClr>
              </a:solidFill>
              <a:latin typeface="+mj-lt"/>
            </a:endParaRPr>
          </a:p>
        </p:txBody>
      </p:sp>
      <p:sp>
        <p:nvSpPr>
          <p:cNvPr id="23" name="Szövegdoboz 22"/>
          <p:cNvSpPr txBox="1"/>
          <p:nvPr/>
        </p:nvSpPr>
        <p:spPr>
          <a:xfrm>
            <a:off x="395536" y="1340768"/>
            <a:ext cx="8424936" cy="5262979"/>
          </a:xfrm>
          <a:prstGeom prst="rect">
            <a:avLst/>
          </a:prstGeom>
          <a:noFill/>
        </p:spPr>
        <p:txBody>
          <a:bodyPr wrap="square" rtlCol="0">
            <a:spAutoFit/>
          </a:bodyPr>
          <a:lstStyle/>
          <a:p>
            <a:pPr>
              <a:buFont typeface="Arial" pitchFamily="34" charset="0"/>
              <a:buChar char="•"/>
            </a:pPr>
            <a:r>
              <a:rPr lang="hu-HU" sz="2400" dirty="0" smtClean="0">
                <a:solidFill>
                  <a:srgbClr val="002060"/>
                </a:solidFill>
              </a:rPr>
              <a:t> A zománc-dentin határig, ill. a </a:t>
            </a:r>
            <a:r>
              <a:rPr lang="hu-HU" sz="2400" dirty="0" err="1" smtClean="0">
                <a:solidFill>
                  <a:srgbClr val="002060"/>
                </a:solidFill>
              </a:rPr>
              <a:t>dentinréteg</a:t>
            </a:r>
            <a:r>
              <a:rPr lang="hu-HU" sz="2400" dirty="0" smtClean="0">
                <a:solidFill>
                  <a:srgbClr val="002060"/>
                </a:solidFill>
              </a:rPr>
              <a:t> külső egyharmadába terjedő kezdetleges szuvasodás;</a:t>
            </a:r>
          </a:p>
          <a:p>
            <a:pPr>
              <a:buFont typeface="Arial" pitchFamily="34" charset="0"/>
              <a:buChar char="•"/>
            </a:pPr>
            <a:r>
              <a:rPr lang="hu-HU" sz="2400" dirty="0" smtClean="0">
                <a:solidFill>
                  <a:srgbClr val="002060"/>
                </a:solidFill>
              </a:rPr>
              <a:t> </a:t>
            </a:r>
            <a:r>
              <a:rPr lang="hu-HU" sz="2400" i="1" dirty="0" err="1" smtClean="0">
                <a:solidFill>
                  <a:srgbClr val="002060"/>
                </a:solidFill>
              </a:rPr>
              <a:t>Tejmolárisok</a:t>
            </a:r>
            <a:r>
              <a:rPr lang="hu-HU" sz="2400" i="1" dirty="0" smtClean="0">
                <a:solidFill>
                  <a:srgbClr val="002060"/>
                </a:solidFill>
              </a:rPr>
              <a:t>: </a:t>
            </a:r>
            <a:r>
              <a:rPr lang="hu-HU" sz="2400" i="1" dirty="0" err="1" smtClean="0">
                <a:solidFill>
                  <a:srgbClr val="002060"/>
                </a:solidFill>
              </a:rPr>
              <a:t>klinikalag</a:t>
            </a:r>
            <a:r>
              <a:rPr lang="hu-HU" sz="2400" i="1" dirty="0" smtClean="0">
                <a:solidFill>
                  <a:srgbClr val="002060"/>
                </a:solidFill>
              </a:rPr>
              <a:t> nem észlelhető </a:t>
            </a:r>
            <a:r>
              <a:rPr lang="hu-HU" sz="2400" i="1" dirty="0" err="1" smtClean="0">
                <a:solidFill>
                  <a:srgbClr val="002060"/>
                </a:solidFill>
              </a:rPr>
              <a:t>approximalis</a:t>
            </a:r>
            <a:r>
              <a:rPr lang="hu-HU" sz="2400" i="1" dirty="0" smtClean="0">
                <a:solidFill>
                  <a:srgbClr val="002060"/>
                </a:solidFill>
              </a:rPr>
              <a:t> </a:t>
            </a:r>
            <a:r>
              <a:rPr lang="hu-HU" sz="2400" i="1" dirty="0" err="1" smtClean="0">
                <a:solidFill>
                  <a:srgbClr val="002060"/>
                </a:solidFill>
              </a:rPr>
              <a:t>caries</a:t>
            </a:r>
            <a:r>
              <a:rPr lang="hu-HU" sz="2400" i="1" dirty="0" smtClean="0">
                <a:solidFill>
                  <a:srgbClr val="002060"/>
                </a:solidFill>
              </a:rPr>
              <a:t> </a:t>
            </a:r>
            <a:r>
              <a:rPr lang="hu-HU" sz="2400" i="1" dirty="0" err="1" smtClean="0">
                <a:solidFill>
                  <a:srgbClr val="002060"/>
                </a:solidFill>
              </a:rPr>
              <a:t>incipiens</a:t>
            </a:r>
            <a:endParaRPr lang="hu-HU" sz="2400" i="1" dirty="0" smtClean="0">
              <a:solidFill>
                <a:srgbClr val="002060"/>
              </a:solidFill>
            </a:endParaRPr>
          </a:p>
          <a:p>
            <a:pPr>
              <a:buFont typeface="Arial" pitchFamily="34" charset="0"/>
              <a:buChar char="•"/>
            </a:pPr>
            <a:r>
              <a:rPr lang="hu-HU" sz="2400" dirty="0" smtClean="0">
                <a:solidFill>
                  <a:srgbClr val="002060"/>
                </a:solidFill>
              </a:rPr>
              <a:t> Fúrás és egészséges kemény fogszövet-veszteség nélkül; </a:t>
            </a:r>
          </a:p>
          <a:p>
            <a:pPr>
              <a:buFont typeface="Arial" pitchFamily="34" charset="0"/>
              <a:buChar char="•"/>
            </a:pPr>
            <a:r>
              <a:rPr lang="hu-HU" sz="2400" dirty="0" smtClean="0">
                <a:solidFill>
                  <a:srgbClr val="002060"/>
                </a:solidFill>
              </a:rPr>
              <a:t> A </a:t>
            </a:r>
            <a:r>
              <a:rPr lang="hu-HU" sz="2400" i="1" dirty="0" err="1" smtClean="0">
                <a:solidFill>
                  <a:srgbClr val="002060"/>
                </a:solidFill>
              </a:rPr>
              <a:t>kappiláris</a:t>
            </a:r>
            <a:r>
              <a:rPr lang="hu-HU" sz="2400" i="1" dirty="0" smtClean="0">
                <a:solidFill>
                  <a:srgbClr val="002060"/>
                </a:solidFill>
              </a:rPr>
              <a:t> effektus </a:t>
            </a:r>
            <a:r>
              <a:rPr lang="hu-HU" sz="2400" dirty="0" smtClean="0">
                <a:solidFill>
                  <a:srgbClr val="002060"/>
                </a:solidFill>
              </a:rPr>
              <a:t>elv segítségével folyékony </a:t>
            </a:r>
            <a:r>
              <a:rPr lang="hu-HU" sz="2400" dirty="0" err="1" smtClean="0">
                <a:solidFill>
                  <a:srgbClr val="002060"/>
                </a:solidFill>
              </a:rPr>
              <a:t>fényrekötő</a:t>
            </a:r>
            <a:r>
              <a:rPr lang="hu-HU" sz="2400" dirty="0" smtClean="0">
                <a:solidFill>
                  <a:srgbClr val="002060"/>
                </a:solidFill>
              </a:rPr>
              <a:t> műgyantát juttatnak a szuvas rétegekbe, hermetikusan elzárva a folyamatot; </a:t>
            </a:r>
          </a:p>
          <a:p>
            <a:pPr>
              <a:buFont typeface="Arial" pitchFamily="34" charset="0"/>
              <a:buChar char="•"/>
            </a:pPr>
            <a:r>
              <a:rPr lang="hu-HU" sz="2400" dirty="0" smtClean="0">
                <a:solidFill>
                  <a:srgbClr val="002060"/>
                </a:solidFill>
              </a:rPr>
              <a:t> Jó esztétikai eredményt lehet elérni a fehér foltok (</a:t>
            </a:r>
            <a:r>
              <a:rPr lang="hu-HU" sz="2400" i="1" dirty="0" err="1" smtClean="0">
                <a:solidFill>
                  <a:srgbClr val="002060"/>
                </a:solidFill>
              </a:rPr>
              <a:t>white</a:t>
            </a:r>
            <a:r>
              <a:rPr lang="hu-HU" sz="2400" i="1" dirty="0" smtClean="0">
                <a:solidFill>
                  <a:srgbClr val="002060"/>
                </a:solidFill>
              </a:rPr>
              <a:t> spot </a:t>
            </a:r>
            <a:r>
              <a:rPr lang="hu-HU" sz="2400" i="1" dirty="0" err="1" smtClean="0">
                <a:solidFill>
                  <a:srgbClr val="002060"/>
                </a:solidFill>
              </a:rPr>
              <a:t>laesio</a:t>
            </a:r>
            <a:r>
              <a:rPr lang="hu-HU" sz="2400" dirty="0" smtClean="0">
                <a:solidFill>
                  <a:srgbClr val="002060"/>
                </a:solidFill>
              </a:rPr>
              <a:t>) kezelésénél is;</a:t>
            </a:r>
          </a:p>
          <a:p>
            <a:r>
              <a:rPr lang="hu-HU" sz="2400" b="1" dirty="0" smtClean="0">
                <a:solidFill>
                  <a:srgbClr val="FF0000"/>
                </a:solidFill>
              </a:rPr>
              <a:t>CAVE! </a:t>
            </a:r>
          </a:p>
          <a:p>
            <a:pPr lvl="1">
              <a:buFont typeface="Wingdings" pitchFamily="2" charset="2"/>
              <a:buChar char="§"/>
            </a:pPr>
            <a:r>
              <a:rPr lang="hu-HU" sz="2400" dirty="0" smtClean="0">
                <a:solidFill>
                  <a:srgbClr val="002060"/>
                </a:solidFill>
              </a:rPr>
              <a:t> Nem hatékony súlyosabb elszíneződéseknél: </a:t>
            </a:r>
            <a:r>
              <a:rPr lang="hu-HU" sz="2400" dirty="0" err="1" smtClean="0">
                <a:solidFill>
                  <a:srgbClr val="002060"/>
                </a:solidFill>
              </a:rPr>
              <a:t>tetracyclin</a:t>
            </a:r>
            <a:r>
              <a:rPr lang="hu-HU" sz="2400" dirty="0" smtClean="0">
                <a:solidFill>
                  <a:srgbClr val="002060"/>
                </a:solidFill>
              </a:rPr>
              <a:t>, </a:t>
            </a:r>
            <a:r>
              <a:rPr lang="hu-HU" sz="2400" dirty="0" err="1" smtClean="0">
                <a:solidFill>
                  <a:srgbClr val="002060"/>
                </a:solidFill>
              </a:rPr>
              <a:t>fluorózis</a:t>
            </a:r>
            <a:r>
              <a:rPr lang="hu-HU" sz="2400" dirty="0" smtClean="0">
                <a:solidFill>
                  <a:srgbClr val="002060"/>
                </a:solidFill>
              </a:rPr>
              <a:t>;</a:t>
            </a:r>
          </a:p>
          <a:p>
            <a:pPr lvl="1">
              <a:buFont typeface="Wingdings" pitchFamily="2" charset="2"/>
              <a:buChar char="§"/>
            </a:pPr>
            <a:r>
              <a:rPr lang="hu-HU" sz="2400" dirty="0" smtClean="0">
                <a:solidFill>
                  <a:srgbClr val="002060"/>
                </a:solidFill>
              </a:rPr>
              <a:t> </a:t>
            </a:r>
            <a:r>
              <a:rPr lang="hu-HU" sz="2400" b="1" u="sng" dirty="0" smtClean="0">
                <a:solidFill>
                  <a:srgbClr val="002060"/>
                </a:solidFill>
              </a:rPr>
              <a:t>Nem</a:t>
            </a:r>
            <a:r>
              <a:rPr lang="hu-HU" sz="2400" dirty="0" smtClean="0">
                <a:solidFill>
                  <a:srgbClr val="002060"/>
                </a:solidFill>
              </a:rPr>
              <a:t> ad röntgenárnyékot </a:t>
            </a:r>
            <a:r>
              <a:rPr lang="hu-HU" sz="2400" dirty="0" smtClean="0">
                <a:solidFill>
                  <a:srgbClr val="002060"/>
                </a:solidFill>
                <a:latin typeface="Times New Roman"/>
                <a:cs typeface="Times New Roman"/>
              </a:rPr>
              <a:t>→</a:t>
            </a:r>
            <a:r>
              <a:rPr lang="hu-HU" sz="2400" dirty="0" smtClean="0">
                <a:solidFill>
                  <a:srgbClr val="002060"/>
                </a:solidFill>
              </a:rPr>
              <a:t> dokumentáció.</a:t>
            </a:r>
            <a:endParaRPr lang="de-DE" sz="2400" dirty="0">
              <a:solidFill>
                <a:srgbClr val="002060"/>
              </a:solidFill>
            </a:endParaRPr>
          </a:p>
        </p:txBody>
      </p:sp>
      <p:pic>
        <p:nvPicPr>
          <p:cNvPr id="28" name="Kép 27" descr="DSC01765.JPG"/>
          <p:cNvPicPr>
            <a:picLocks noChangeAspect="1"/>
          </p:cNvPicPr>
          <p:nvPr/>
        </p:nvPicPr>
        <p:blipFill>
          <a:blip r:embed="rId4" cstate="print"/>
          <a:srcRect l="16262" r="23568"/>
          <a:stretch>
            <a:fillRect/>
          </a:stretch>
        </p:blipFill>
        <p:spPr>
          <a:xfrm>
            <a:off x="7884368" y="908720"/>
            <a:ext cx="982075" cy="1224136"/>
          </a:xfrm>
          <a:prstGeom prst="roundRect">
            <a:avLst/>
          </a:prstGeom>
        </p:spPr>
      </p:pic>
      <p:grpSp>
        <p:nvGrpSpPr>
          <p:cNvPr id="29" name="Csoportba foglalás 13"/>
          <p:cNvGrpSpPr/>
          <p:nvPr/>
        </p:nvGrpSpPr>
        <p:grpSpPr>
          <a:xfrm>
            <a:off x="7020272" y="4725144"/>
            <a:ext cx="1800200" cy="720080"/>
            <a:chOff x="5868144" y="5157192"/>
            <a:chExt cx="2952328" cy="1440160"/>
          </a:xfrm>
        </p:grpSpPr>
        <p:pic>
          <p:nvPicPr>
            <p:cNvPr id="30" name="Grafik 6" descr="Zahn_Icon_approx_0811.png"/>
            <p:cNvPicPr>
              <a:picLocks noChangeAspect="1"/>
            </p:cNvPicPr>
            <p:nvPr/>
          </p:nvPicPr>
          <p:blipFill>
            <a:blip r:embed="rId5" cstate="print"/>
            <a:srcRect/>
            <a:stretch>
              <a:fillRect/>
            </a:stretch>
          </p:blipFill>
          <p:spPr bwMode="auto">
            <a:xfrm>
              <a:off x="5868144" y="5157192"/>
              <a:ext cx="1439863" cy="1439863"/>
            </a:xfrm>
            <a:prstGeom prst="rect">
              <a:avLst/>
            </a:prstGeom>
            <a:noFill/>
            <a:ln w="9525">
              <a:noFill/>
              <a:miter lim="800000"/>
              <a:headEnd/>
              <a:tailEnd/>
            </a:ln>
          </p:spPr>
        </p:pic>
        <p:pic>
          <p:nvPicPr>
            <p:cNvPr id="31" name="Grafik 10" descr="Zahn_Icon_vesti_0811.png"/>
            <p:cNvPicPr>
              <a:picLocks noChangeAspect="1"/>
            </p:cNvPicPr>
            <p:nvPr/>
          </p:nvPicPr>
          <p:blipFill>
            <a:blip r:embed="rId6" cstate="print"/>
            <a:srcRect/>
            <a:stretch>
              <a:fillRect/>
            </a:stretch>
          </p:blipFill>
          <p:spPr bwMode="auto">
            <a:xfrm>
              <a:off x="7380609" y="5157490"/>
              <a:ext cx="1439863" cy="1439862"/>
            </a:xfrm>
            <a:prstGeom prst="rect">
              <a:avLst/>
            </a:prstGeom>
            <a:noFill/>
            <a:ln w="9525">
              <a:noFill/>
              <a:miter lim="800000"/>
              <a:headEnd/>
              <a:tailEnd/>
            </a:ln>
          </p:spPr>
        </p:pic>
      </p:grpSp>
      <p:pic>
        <p:nvPicPr>
          <p:cNvPr id="32" name="Picture 30" descr="Rx"/>
          <p:cNvPicPr>
            <a:picLocks noChangeAspect="1" noChangeArrowheads="1"/>
          </p:cNvPicPr>
          <p:nvPr/>
        </p:nvPicPr>
        <p:blipFill>
          <a:blip r:embed="rId7" cstate="print"/>
          <a:srcRect/>
          <a:stretch>
            <a:fillRect/>
          </a:stretch>
        </p:blipFill>
        <p:spPr bwMode="auto">
          <a:xfrm>
            <a:off x="7236296" y="5805264"/>
            <a:ext cx="747241" cy="936104"/>
          </a:xfrm>
          <a:prstGeom prst="rect">
            <a:avLst/>
          </a:prstGeom>
          <a:noFill/>
          <a:ln w="9525">
            <a:noFill/>
            <a:miter lim="800000"/>
            <a:headEnd/>
            <a:tailEnd/>
          </a:ln>
        </p:spPr>
      </p:pic>
      <p:grpSp>
        <p:nvGrpSpPr>
          <p:cNvPr id="38" name="Csoportba foglalás 37"/>
          <p:cNvGrpSpPr/>
          <p:nvPr/>
        </p:nvGrpSpPr>
        <p:grpSpPr>
          <a:xfrm>
            <a:off x="7236296" y="5805264"/>
            <a:ext cx="720080" cy="864096"/>
            <a:chOff x="7236296" y="5805264"/>
            <a:chExt cx="720080" cy="864096"/>
          </a:xfrm>
        </p:grpSpPr>
        <p:cxnSp>
          <p:nvCxnSpPr>
            <p:cNvPr id="35" name="Egyenes összekötő 34"/>
            <p:cNvCxnSpPr/>
            <p:nvPr/>
          </p:nvCxnSpPr>
          <p:spPr>
            <a:xfrm>
              <a:off x="7236296" y="5805264"/>
              <a:ext cx="720080" cy="8640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Egyenes összekötő 36"/>
            <p:cNvCxnSpPr/>
            <p:nvPr/>
          </p:nvCxnSpPr>
          <p:spPr>
            <a:xfrm flipH="1">
              <a:off x="7308304" y="5805264"/>
              <a:ext cx="648072" cy="7920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040727715"/>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515"/>
                                        </p:tgtEl>
                                        <p:attrNameLst>
                                          <p:attrName>style.visibility</p:attrName>
                                        </p:attrNameLst>
                                      </p:cBhvr>
                                      <p:to>
                                        <p:strVal val="visible"/>
                                      </p:to>
                                    </p:set>
                                    <p:animEffect transition="in" filter="checkerboard(across)">
                                      <p:cBhvr>
                                        <p:cTn id="7" dur="500"/>
                                        <p:tgtEl>
                                          <p:spTgt spid="20515"/>
                                        </p:tgtEl>
                                      </p:cBhvr>
                                    </p:animEffect>
                                  </p:childTnLst>
                                </p:cTn>
                              </p:par>
                              <p:par>
                                <p:cTn id="8" presetID="6" presetClass="entr" presetSubtype="16"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anim calcmode="lin" valueType="num">
                                      <p:cBhvr additive="base">
                                        <p:cTn id="15" dur="5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3">
                                            <p:txEl>
                                              <p:pRg st="1" end="1"/>
                                            </p:txEl>
                                          </p:spTgt>
                                        </p:tgtEl>
                                        <p:attrNameLst>
                                          <p:attrName>style.visibility</p:attrName>
                                        </p:attrNameLst>
                                      </p:cBhvr>
                                      <p:to>
                                        <p:strVal val="visible"/>
                                      </p:to>
                                    </p:set>
                                    <p:anim calcmode="lin" valueType="num">
                                      <p:cBhvr additive="base">
                                        <p:cTn id="21" dur="500" fill="hold"/>
                                        <p:tgtEl>
                                          <p:spTgt spid="23">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3">
                                            <p:txEl>
                                              <p:pRg st="2" end="2"/>
                                            </p:txEl>
                                          </p:spTgt>
                                        </p:tgtEl>
                                        <p:attrNameLst>
                                          <p:attrName>style.visibility</p:attrName>
                                        </p:attrNameLst>
                                      </p:cBhvr>
                                      <p:to>
                                        <p:strVal val="visible"/>
                                      </p:to>
                                    </p:set>
                                    <p:anim calcmode="lin" valueType="num">
                                      <p:cBhvr additive="base">
                                        <p:cTn id="27" dur="500" fill="hold"/>
                                        <p:tgtEl>
                                          <p:spTgt spid="23">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23">
                                            <p:txEl>
                                              <p:pRg st="3" end="3"/>
                                            </p:txEl>
                                          </p:spTgt>
                                        </p:tgtEl>
                                        <p:attrNameLst>
                                          <p:attrName>style.visibility</p:attrName>
                                        </p:attrNameLst>
                                      </p:cBhvr>
                                      <p:to>
                                        <p:strVal val="visible"/>
                                      </p:to>
                                    </p:set>
                                    <p:anim calcmode="lin" valueType="num">
                                      <p:cBhvr additive="base">
                                        <p:cTn id="33" dur="500" fill="hold"/>
                                        <p:tgtEl>
                                          <p:spTgt spid="23">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 calcmode="lin" valueType="num">
                                      <p:cBhvr additive="base">
                                        <p:cTn id="39" dur="500" fill="hold"/>
                                        <p:tgtEl>
                                          <p:spTgt spid="23">
                                            <p:txEl>
                                              <p:pRg st="4" end="4"/>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3">
                                            <p:txEl>
                                              <p:pRg st="4" end="4"/>
                                            </p:txEl>
                                          </p:spTgt>
                                        </p:tgtEl>
                                        <p:attrNameLst>
                                          <p:attrName>ppt_y</p:attrName>
                                        </p:attrNameLst>
                                      </p:cBhvr>
                                      <p:tavLst>
                                        <p:tav tm="0">
                                          <p:val>
                                            <p:strVal val="#ppt_y"/>
                                          </p:val>
                                        </p:tav>
                                        <p:tav tm="100000">
                                          <p:val>
                                            <p:strVal val="#ppt_y"/>
                                          </p:val>
                                        </p:tav>
                                      </p:tavLst>
                                    </p:anim>
                                  </p:childTnLst>
                                </p:cTn>
                              </p:par>
                              <p:par>
                                <p:cTn id="41" presetID="16" presetClass="entr" presetSubtype="37"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outVertical)">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23">
                                            <p:txEl>
                                              <p:pRg st="5" end="5"/>
                                            </p:txEl>
                                          </p:spTgt>
                                        </p:tgtEl>
                                        <p:attrNameLst>
                                          <p:attrName>style.visibility</p:attrName>
                                        </p:attrNameLst>
                                      </p:cBhvr>
                                      <p:to>
                                        <p:strVal val="visible"/>
                                      </p:to>
                                    </p:set>
                                    <p:anim calcmode="lin" valueType="num">
                                      <p:cBhvr additive="base">
                                        <p:cTn id="48" dur="500" fill="hold"/>
                                        <p:tgtEl>
                                          <p:spTgt spid="23">
                                            <p:txEl>
                                              <p:pRg st="5" end="5"/>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23">
                                            <p:txEl>
                                              <p:pRg st="5" end="5"/>
                                            </p:txEl>
                                          </p:spTgt>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23">
                                            <p:txEl>
                                              <p:pRg st="6" end="6"/>
                                            </p:txEl>
                                          </p:spTgt>
                                        </p:tgtEl>
                                        <p:attrNameLst>
                                          <p:attrName>style.visibility</p:attrName>
                                        </p:attrNameLst>
                                      </p:cBhvr>
                                      <p:to>
                                        <p:strVal val="visible"/>
                                      </p:to>
                                    </p:set>
                                    <p:anim calcmode="lin" valueType="num">
                                      <p:cBhvr additive="base">
                                        <p:cTn id="52" dur="500" fill="hold"/>
                                        <p:tgtEl>
                                          <p:spTgt spid="23">
                                            <p:txEl>
                                              <p:pRg st="6" end="6"/>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23">
                                            <p:txEl>
                                              <p:pRg st="6" end="6"/>
                                            </p:txEl>
                                          </p:spTgt>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23">
                                            <p:txEl>
                                              <p:pRg st="7" end="7"/>
                                            </p:txEl>
                                          </p:spTgt>
                                        </p:tgtEl>
                                        <p:attrNameLst>
                                          <p:attrName>style.visibility</p:attrName>
                                        </p:attrNameLst>
                                      </p:cBhvr>
                                      <p:to>
                                        <p:strVal val="visible"/>
                                      </p:to>
                                    </p:set>
                                    <p:anim calcmode="lin" valueType="num">
                                      <p:cBhvr additive="base">
                                        <p:cTn id="56" dur="500" fill="hold"/>
                                        <p:tgtEl>
                                          <p:spTgt spid="23">
                                            <p:txEl>
                                              <p:pRg st="7" end="7"/>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23">
                                            <p:txEl>
                                              <p:pRg st="7" end="7"/>
                                            </p:txEl>
                                          </p:spTgt>
                                        </p:tgtEl>
                                        <p:attrNameLst>
                                          <p:attrName>ppt_y</p:attrName>
                                        </p:attrNameLst>
                                      </p:cBhvr>
                                      <p:tavLst>
                                        <p:tav tm="0">
                                          <p:val>
                                            <p:strVal val="#ppt_y"/>
                                          </p:val>
                                        </p:tav>
                                        <p:tav tm="100000">
                                          <p:val>
                                            <p:strVal val="#ppt_y"/>
                                          </p:val>
                                        </p:tav>
                                      </p:tavLst>
                                    </p:anim>
                                  </p:childTnLst>
                                </p:cTn>
                              </p:par>
                              <p:par>
                                <p:cTn id="58" presetID="8" presetClass="entr" presetSubtype="16"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diamond(in)">
                                      <p:cBhvr>
                                        <p:cTn id="60" dur="1000"/>
                                        <p:tgtEl>
                                          <p:spTgt spid="32"/>
                                        </p:tgtEl>
                                      </p:cBhvr>
                                    </p:animEffect>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5" grpId="0"/>
      <p:bldP spid="2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2"/>
          <p:cNvPicPr>
            <a:picLocks noChangeAspect="1"/>
          </p:cNvPicPr>
          <p:nvPr/>
        </p:nvPicPr>
        <p:blipFill>
          <a:blip r:embed="rId3" cstate="print">
            <a:lum contrast="20000"/>
            <a:extLst>
              <a:ext uri="{28A0092B-C50C-407E-A947-70E740481C1C}">
                <a14:useLocalDpi xmlns:a14="http://schemas.microsoft.com/office/drawing/2010/main" val="0"/>
              </a:ext>
            </a:extLst>
          </a:blip>
          <a:srcRect l="8171" t="13995" r="17012" b="35559"/>
          <a:stretch>
            <a:fillRect/>
          </a:stretch>
        </p:blipFill>
        <p:spPr bwMode="auto">
          <a:xfrm>
            <a:off x="395536" y="908720"/>
            <a:ext cx="6480720" cy="2924944"/>
          </a:xfrm>
          <a:prstGeom prst="rect">
            <a:avLst/>
          </a:prstGeom>
        </p:spPr>
      </p:pic>
      <p:sp>
        <p:nvSpPr>
          <p:cNvPr id="31" name="Szabadkézi sokszög 30"/>
          <p:cNvSpPr/>
          <p:nvPr/>
        </p:nvSpPr>
        <p:spPr>
          <a:xfrm>
            <a:off x="2631112" y="1799303"/>
            <a:ext cx="1638430" cy="1194620"/>
          </a:xfrm>
          <a:custGeom>
            <a:avLst/>
            <a:gdLst>
              <a:gd name="connsiteX0" fmla="*/ 466049 w 1638430"/>
              <a:gd name="connsiteY0" fmla="*/ 383458 h 1194620"/>
              <a:gd name="connsiteX1" fmla="*/ 421804 w 1638430"/>
              <a:gd name="connsiteY1" fmla="*/ 442452 h 1194620"/>
              <a:gd name="connsiteX2" fmla="*/ 8849 w 1638430"/>
              <a:gd name="connsiteY2" fmla="*/ 1061884 h 1194620"/>
              <a:gd name="connsiteX3" fmla="*/ 23598 w 1638430"/>
              <a:gd name="connsiteY3" fmla="*/ 1017639 h 1194620"/>
              <a:gd name="connsiteX4" fmla="*/ 230075 w 1638430"/>
              <a:gd name="connsiteY4" fmla="*/ 825910 h 1194620"/>
              <a:gd name="connsiteX5" fmla="*/ 362811 w 1638430"/>
              <a:gd name="connsiteY5" fmla="*/ 737420 h 1194620"/>
              <a:gd name="connsiteX6" fmla="*/ 525043 w 1638430"/>
              <a:gd name="connsiteY6" fmla="*/ 604684 h 1194620"/>
              <a:gd name="connsiteX7" fmla="*/ 407056 w 1638430"/>
              <a:gd name="connsiteY7" fmla="*/ 855407 h 1194620"/>
              <a:gd name="connsiteX8" fmla="*/ 377559 w 1638430"/>
              <a:gd name="connsiteY8" fmla="*/ 899652 h 1194620"/>
              <a:gd name="connsiteX9" fmla="*/ 333314 w 1638430"/>
              <a:gd name="connsiteY9" fmla="*/ 943897 h 1194620"/>
              <a:gd name="connsiteX10" fmla="*/ 421804 w 1638430"/>
              <a:gd name="connsiteY10" fmla="*/ 781665 h 1194620"/>
              <a:gd name="connsiteX11" fmla="*/ 554540 w 1638430"/>
              <a:gd name="connsiteY11" fmla="*/ 604684 h 1194620"/>
              <a:gd name="connsiteX12" fmla="*/ 525043 w 1638430"/>
              <a:gd name="connsiteY12" fmla="*/ 766916 h 1194620"/>
              <a:gd name="connsiteX13" fmla="*/ 480798 w 1638430"/>
              <a:gd name="connsiteY13" fmla="*/ 825910 h 1194620"/>
              <a:gd name="connsiteX14" fmla="*/ 539791 w 1638430"/>
              <a:gd name="connsiteY14" fmla="*/ 796413 h 1194620"/>
              <a:gd name="connsiteX15" fmla="*/ 716772 w 1638430"/>
              <a:gd name="connsiteY15" fmla="*/ 575187 h 1194620"/>
              <a:gd name="connsiteX16" fmla="*/ 775765 w 1638430"/>
              <a:gd name="connsiteY16" fmla="*/ 530942 h 1194620"/>
              <a:gd name="connsiteX17" fmla="*/ 598785 w 1638430"/>
              <a:gd name="connsiteY17" fmla="*/ 796413 h 1194620"/>
              <a:gd name="connsiteX18" fmla="*/ 539791 w 1638430"/>
              <a:gd name="connsiteY18" fmla="*/ 884903 h 1194620"/>
              <a:gd name="connsiteX19" fmla="*/ 480798 w 1638430"/>
              <a:gd name="connsiteY19" fmla="*/ 958645 h 1194620"/>
              <a:gd name="connsiteX20" fmla="*/ 761017 w 1638430"/>
              <a:gd name="connsiteY20" fmla="*/ 648929 h 1194620"/>
              <a:gd name="connsiteX21" fmla="*/ 849507 w 1638430"/>
              <a:gd name="connsiteY21" fmla="*/ 530942 h 1194620"/>
              <a:gd name="connsiteX22" fmla="*/ 805262 w 1638430"/>
              <a:gd name="connsiteY22" fmla="*/ 752168 h 1194620"/>
              <a:gd name="connsiteX23" fmla="*/ 775765 w 1638430"/>
              <a:gd name="connsiteY23" fmla="*/ 811162 h 1194620"/>
              <a:gd name="connsiteX24" fmla="*/ 1129727 w 1638430"/>
              <a:gd name="connsiteY24" fmla="*/ 486697 h 1194620"/>
              <a:gd name="connsiteX25" fmla="*/ 1114978 w 1638430"/>
              <a:gd name="connsiteY25" fmla="*/ 545691 h 1194620"/>
              <a:gd name="connsiteX26" fmla="*/ 820011 w 1638430"/>
              <a:gd name="connsiteY26" fmla="*/ 914400 h 1194620"/>
              <a:gd name="connsiteX27" fmla="*/ 834759 w 1638430"/>
              <a:gd name="connsiteY27" fmla="*/ 825910 h 1194620"/>
              <a:gd name="connsiteX28" fmla="*/ 893753 w 1638430"/>
              <a:gd name="connsiteY28" fmla="*/ 811162 h 1194620"/>
              <a:gd name="connsiteX29" fmla="*/ 893753 w 1638430"/>
              <a:gd name="connsiteY29" fmla="*/ 899652 h 1194620"/>
              <a:gd name="connsiteX30" fmla="*/ 1011740 w 1638430"/>
              <a:gd name="connsiteY30" fmla="*/ 811162 h 1194620"/>
              <a:gd name="connsiteX31" fmla="*/ 1055985 w 1638430"/>
              <a:gd name="connsiteY31" fmla="*/ 796413 h 1194620"/>
              <a:gd name="connsiteX32" fmla="*/ 1041236 w 1638430"/>
              <a:gd name="connsiteY32" fmla="*/ 899652 h 1194620"/>
              <a:gd name="connsiteX33" fmla="*/ 1129727 w 1638430"/>
              <a:gd name="connsiteY33" fmla="*/ 870155 h 1194620"/>
              <a:gd name="connsiteX34" fmla="*/ 1291959 w 1638430"/>
              <a:gd name="connsiteY34" fmla="*/ 781665 h 1194620"/>
              <a:gd name="connsiteX35" fmla="*/ 1232965 w 1638430"/>
              <a:gd name="connsiteY35" fmla="*/ 899652 h 1194620"/>
              <a:gd name="connsiteX36" fmla="*/ 1203469 w 1638430"/>
              <a:gd name="connsiteY36" fmla="*/ 943897 h 1194620"/>
              <a:gd name="connsiteX37" fmla="*/ 1291959 w 1638430"/>
              <a:gd name="connsiteY37" fmla="*/ 914400 h 1194620"/>
              <a:gd name="connsiteX38" fmla="*/ 1262462 w 1638430"/>
              <a:gd name="connsiteY38" fmla="*/ 973394 h 1194620"/>
              <a:gd name="connsiteX39" fmla="*/ 1306707 w 1638430"/>
              <a:gd name="connsiteY39" fmla="*/ 1002891 h 1194620"/>
              <a:gd name="connsiteX40" fmla="*/ 1350953 w 1638430"/>
              <a:gd name="connsiteY40" fmla="*/ 929149 h 1194620"/>
              <a:gd name="connsiteX41" fmla="*/ 1439443 w 1638430"/>
              <a:gd name="connsiteY41" fmla="*/ 811162 h 1194620"/>
              <a:gd name="connsiteX42" fmla="*/ 1498436 w 1638430"/>
              <a:gd name="connsiteY42" fmla="*/ 663678 h 1194620"/>
              <a:gd name="connsiteX43" fmla="*/ 1380449 w 1638430"/>
              <a:gd name="connsiteY43" fmla="*/ 693174 h 1194620"/>
              <a:gd name="connsiteX44" fmla="*/ 1085482 w 1638430"/>
              <a:gd name="connsiteY44" fmla="*/ 825910 h 1194620"/>
              <a:gd name="connsiteX45" fmla="*/ 1100230 w 1638430"/>
              <a:gd name="connsiteY45" fmla="*/ 737420 h 1194620"/>
              <a:gd name="connsiteX46" fmla="*/ 1011740 w 1638430"/>
              <a:gd name="connsiteY46" fmla="*/ 766916 h 1194620"/>
              <a:gd name="connsiteX47" fmla="*/ 849507 w 1638430"/>
              <a:gd name="connsiteY47" fmla="*/ 766916 h 1194620"/>
              <a:gd name="connsiteX48" fmla="*/ 820011 w 1638430"/>
              <a:gd name="connsiteY48" fmla="*/ 722671 h 1194620"/>
              <a:gd name="connsiteX49" fmla="*/ 879004 w 1638430"/>
              <a:gd name="connsiteY49" fmla="*/ 604684 h 1194620"/>
              <a:gd name="connsiteX50" fmla="*/ 893753 w 1638430"/>
              <a:gd name="connsiteY50" fmla="*/ 486697 h 1194620"/>
              <a:gd name="connsiteX51" fmla="*/ 879004 w 1638430"/>
              <a:gd name="connsiteY51" fmla="*/ 294968 h 1194620"/>
              <a:gd name="connsiteX52" fmla="*/ 672527 w 1638430"/>
              <a:gd name="connsiteY52" fmla="*/ 516194 h 1194620"/>
              <a:gd name="connsiteX53" fmla="*/ 702023 w 1638430"/>
              <a:gd name="connsiteY53" fmla="*/ 368710 h 1194620"/>
              <a:gd name="connsiteX54" fmla="*/ 716772 w 1638430"/>
              <a:gd name="connsiteY54" fmla="*/ 324465 h 1194620"/>
              <a:gd name="connsiteX55" fmla="*/ 613533 w 1638430"/>
              <a:gd name="connsiteY55" fmla="*/ 412955 h 1194620"/>
              <a:gd name="connsiteX56" fmla="*/ 569288 w 1638430"/>
              <a:gd name="connsiteY56" fmla="*/ 442452 h 1194620"/>
              <a:gd name="connsiteX57" fmla="*/ 554540 w 1638430"/>
              <a:gd name="connsiteY57" fmla="*/ 265471 h 1194620"/>
              <a:gd name="connsiteX58" fmla="*/ 495546 w 1638430"/>
              <a:gd name="connsiteY58" fmla="*/ 294968 h 1194620"/>
              <a:gd name="connsiteX59" fmla="*/ 451301 w 1638430"/>
              <a:gd name="connsiteY59" fmla="*/ 265471 h 1194620"/>
              <a:gd name="connsiteX60" fmla="*/ 392307 w 1638430"/>
              <a:gd name="connsiteY60" fmla="*/ 324465 h 1194620"/>
              <a:gd name="connsiteX61" fmla="*/ 348062 w 1638430"/>
              <a:gd name="connsiteY61" fmla="*/ 353962 h 1194620"/>
              <a:gd name="connsiteX62" fmla="*/ 215327 w 1638430"/>
              <a:gd name="connsiteY62" fmla="*/ 560439 h 1194620"/>
              <a:gd name="connsiteX63" fmla="*/ 171082 w 1638430"/>
              <a:gd name="connsiteY63" fmla="*/ 648929 h 1194620"/>
              <a:gd name="connsiteX64" fmla="*/ 156333 w 1638430"/>
              <a:gd name="connsiteY64" fmla="*/ 589936 h 1194620"/>
              <a:gd name="connsiteX65" fmla="*/ 185830 w 1638430"/>
              <a:gd name="connsiteY65" fmla="*/ 545691 h 1194620"/>
              <a:gd name="connsiteX66" fmla="*/ 230075 w 1638430"/>
              <a:gd name="connsiteY66" fmla="*/ 471949 h 1194620"/>
              <a:gd name="connsiteX67" fmla="*/ 303817 w 1638430"/>
              <a:gd name="connsiteY67" fmla="*/ 339213 h 1194620"/>
              <a:gd name="connsiteX68" fmla="*/ 362811 w 1638430"/>
              <a:gd name="connsiteY68" fmla="*/ 294968 h 1194620"/>
              <a:gd name="connsiteX69" fmla="*/ 392307 w 1638430"/>
              <a:gd name="connsiteY69" fmla="*/ 250723 h 1194620"/>
              <a:gd name="connsiteX70" fmla="*/ 421804 w 1638430"/>
              <a:gd name="connsiteY70" fmla="*/ 162232 h 1194620"/>
              <a:gd name="connsiteX71" fmla="*/ 480798 w 1638430"/>
              <a:gd name="connsiteY71" fmla="*/ 132736 h 1194620"/>
              <a:gd name="connsiteX72" fmla="*/ 539791 w 1638430"/>
              <a:gd name="connsiteY72" fmla="*/ 73742 h 1194620"/>
              <a:gd name="connsiteX73" fmla="*/ 643030 w 1638430"/>
              <a:gd name="connsiteY73" fmla="*/ 0 h 1194620"/>
              <a:gd name="connsiteX74" fmla="*/ 598785 w 1638430"/>
              <a:gd name="connsiteY74" fmla="*/ 280220 h 1194620"/>
              <a:gd name="connsiteX75" fmla="*/ 554540 w 1638430"/>
              <a:gd name="connsiteY75" fmla="*/ 353962 h 1194620"/>
              <a:gd name="connsiteX76" fmla="*/ 598785 w 1638430"/>
              <a:gd name="connsiteY76" fmla="*/ 324465 h 1194620"/>
              <a:gd name="connsiteX77" fmla="*/ 643030 w 1638430"/>
              <a:gd name="connsiteY77" fmla="*/ 265471 h 1194620"/>
              <a:gd name="connsiteX78" fmla="*/ 761017 w 1638430"/>
              <a:gd name="connsiteY78" fmla="*/ 162232 h 1194620"/>
              <a:gd name="connsiteX79" fmla="*/ 820011 w 1638430"/>
              <a:gd name="connsiteY79" fmla="*/ 103239 h 1194620"/>
              <a:gd name="connsiteX80" fmla="*/ 849507 w 1638430"/>
              <a:gd name="connsiteY80" fmla="*/ 191729 h 1194620"/>
              <a:gd name="connsiteX81" fmla="*/ 805262 w 1638430"/>
              <a:gd name="connsiteY81" fmla="*/ 250723 h 1194620"/>
              <a:gd name="connsiteX82" fmla="*/ 879004 w 1638430"/>
              <a:gd name="connsiteY82" fmla="*/ 206478 h 1194620"/>
              <a:gd name="connsiteX83" fmla="*/ 1011740 w 1638430"/>
              <a:gd name="connsiteY83" fmla="*/ 117987 h 1194620"/>
              <a:gd name="connsiteX84" fmla="*/ 1041236 w 1638430"/>
              <a:gd name="connsiteY84" fmla="*/ 162232 h 1194620"/>
              <a:gd name="connsiteX85" fmla="*/ 996991 w 1638430"/>
              <a:gd name="connsiteY85" fmla="*/ 235974 h 1194620"/>
              <a:gd name="connsiteX86" fmla="*/ 967494 w 1638430"/>
              <a:gd name="connsiteY86" fmla="*/ 353962 h 1194620"/>
              <a:gd name="connsiteX87" fmla="*/ 1026488 w 1638430"/>
              <a:gd name="connsiteY87" fmla="*/ 383458 h 1194620"/>
              <a:gd name="connsiteX88" fmla="*/ 1085482 w 1638430"/>
              <a:gd name="connsiteY88" fmla="*/ 412955 h 1194620"/>
              <a:gd name="connsiteX89" fmla="*/ 967494 w 1638430"/>
              <a:gd name="connsiteY89" fmla="*/ 575187 h 1194620"/>
              <a:gd name="connsiteX90" fmla="*/ 1011740 w 1638430"/>
              <a:gd name="connsiteY90" fmla="*/ 604684 h 1194620"/>
              <a:gd name="connsiteX91" fmla="*/ 1350953 w 1638430"/>
              <a:gd name="connsiteY91" fmla="*/ 368710 h 1194620"/>
              <a:gd name="connsiteX92" fmla="*/ 1291959 w 1638430"/>
              <a:gd name="connsiteY92" fmla="*/ 442452 h 1194620"/>
              <a:gd name="connsiteX93" fmla="*/ 1247714 w 1638430"/>
              <a:gd name="connsiteY93" fmla="*/ 471949 h 1194620"/>
              <a:gd name="connsiteX94" fmla="*/ 1188720 w 1638430"/>
              <a:gd name="connsiteY94" fmla="*/ 516194 h 1194620"/>
              <a:gd name="connsiteX95" fmla="*/ 1144475 w 1638430"/>
              <a:gd name="connsiteY95" fmla="*/ 575187 h 1194620"/>
              <a:gd name="connsiteX96" fmla="*/ 1188720 w 1638430"/>
              <a:gd name="connsiteY96" fmla="*/ 589936 h 1194620"/>
              <a:gd name="connsiteX97" fmla="*/ 1277211 w 1638430"/>
              <a:gd name="connsiteY97" fmla="*/ 604684 h 1194620"/>
              <a:gd name="connsiteX98" fmla="*/ 1247714 w 1638430"/>
              <a:gd name="connsiteY98" fmla="*/ 648929 h 1194620"/>
              <a:gd name="connsiteX99" fmla="*/ 1070733 w 1638430"/>
              <a:gd name="connsiteY99" fmla="*/ 943897 h 1194620"/>
              <a:gd name="connsiteX100" fmla="*/ 996991 w 1638430"/>
              <a:gd name="connsiteY100" fmla="*/ 958645 h 1194620"/>
              <a:gd name="connsiteX101" fmla="*/ 775765 w 1638430"/>
              <a:gd name="connsiteY101" fmla="*/ 1076632 h 1194620"/>
              <a:gd name="connsiteX102" fmla="*/ 687275 w 1638430"/>
              <a:gd name="connsiteY102" fmla="*/ 1135626 h 1194620"/>
              <a:gd name="connsiteX103" fmla="*/ 628282 w 1638430"/>
              <a:gd name="connsiteY103" fmla="*/ 1106129 h 1194620"/>
              <a:gd name="connsiteX104" fmla="*/ 539791 w 1638430"/>
              <a:gd name="connsiteY104" fmla="*/ 1194620 h 1194620"/>
              <a:gd name="connsiteX105" fmla="*/ 598785 w 1638430"/>
              <a:gd name="connsiteY105" fmla="*/ 914400 h 1194620"/>
              <a:gd name="connsiteX106" fmla="*/ 613533 w 1638430"/>
              <a:gd name="connsiteY106" fmla="*/ 840658 h 1194620"/>
              <a:gd name="connsiteX107" fmla="*/ 525043 w 1638430"/>
              <a:gd name="connsiteY107" fmla="*/ 884903 h 1194620"/>
              <a:gd name="connsiteX108" fmla="*/ 436553 w 1638430"/>
              <a:gd name="connsiteY108" fmla="*/ 914400 h 1194620"/>
              <a:gd name="connsiteX109" fmla="*/ 348062 w 1638430"/>
              <a:gd name="connsiteY109" fmla="*/ 988142 h 1194620"/>
              <a:gd name="connsiteX110" fmla="*/ 215327 w 1638430"/>
              <a:gd name="connsiteY110" fmla="*/ 1106129 h 1194620"/>
              <a:gd name="connsiteX111" fmla="*/ 289069 w 1638430"/>
              <a:gd name="connsiteY111" fmla="*/ 973394 h 1194620"/>
              <a:gd name="connsiteX112" fmla="*/ 318565 w 1638430"/>
              <a:gd name="connsiteY112" fmla="*/ 929149 h 1194620"/>
              <a:gd name="connsiteX113" fmla="*/ 303817 w 1638430"/>
              <a:gd name="connsiteY113" fmla="*/ 811162 h 1194620"/>
              <a:gd name="connsiteX114" fmla="*/ 215327 w 1638430"/>
              <a:gd name="connsiteY114" fmla="*/ 870155 h 1194620"/>
              <a:gd name="connsiteX115" fmla="*/ 303817 w 1638430"/>
              <a:gd name="connsiteY115" fmla="*/ 619432 h 1194620"/>
              <a:gd name="connsiteX116" fmla="*/ 377559 w 1638430"/>
              <a:gd name="connsiteY116" fmla="*/ 486697 h 1194620"/>
              <a:gd name="connsiteX117" fmla="*/ 436553 w 1638430"/>
              <a:gd name="connsiteY117" fmla="*/ 412955 h 1194620"/>
              <a:gd name="connsiteX118" fmla="*/ 466049 w 1638430"/>
              <a:gd name="connsiteY118" fmla="*/ 516194 h 1194620"/>
              <a:gd name="connsiteX119" fmla="*/ 775765 w 1638430"/>
              <a:gd name="connsiteY119" fmla="*/ 353962 h 1194620"/>
              <a:gd name="connsiteX120" fmla="*/ 864256 w 1638430"/>
              <a:gd name="connsiteY120" fmla="*/ 294968 h 1194620"/>
              <a:gd name="connsiteX121" fmla="*/ 746269 w 1638430"/>
              <a:gd name="connsiteY121" fmla="*/ 589936 h 1194620"/>
              <a:gd name="connsiteX122" fmla="*/ 643030 w 1638430"/>
              <a:gd name="connsiteY122" fmla="*/ 766916 h 1194620"/>
              <a:gd name="connsiteX123" fmla="*/ 628282 w 1638430"/>
              <a:gd name="connsiteY123" fmla="*/ 825910 h 1194620"/>
              <a:gd name="connsiteX124" fmla="*/ 746269 w 1638430"/>
              <a:gd name="connsiteY124" fmla="*/ 619432 h 1194620"/>
              <a:gd name="connsiteX125" fmla="*/ 716772 w 1638430"/>
              <a:gd name="connsiteY125" fmla="*/ 737420 h 1194620"/>
              <a:gd name="connsiteX126" fmla="*/ 775765 w 1638430"/>
              <a:gd name="connsiteY126" fmla="*/ 707923 h 1194620"/>
              <a:gd name="connsiteX127" fmla="*/ 908501 w 1638430"/>
              <a:gd name="connsiteY127" fmla="*/ 604684 h 1194620"/>
              <a:gd name="connsiteX128" fmla="*/ 879004 w 1638430"/>
              <a:gd name="connsiteY128" fmla="*/ 752168 h 1194620"/>
              <a:gd name="connsiteX129" fmla="*/ 849507 w 1638430"/>
              <a:gd name="connsiteY129" fmla="*/ 811162 h 1194620"/>
              <a:gd name="connsiteX130" fmla="*/ 982243 w 1638430"/>
              <a:gd name="connsiteY130" fmla="*/ 766916 h 1194620"/>
              <a:gd name="connsiteX131" fmla="*/ 1041236 w 1638430"/>
              <a:gd name="connsiteY131" fmla="*/ 752168 h 1194620"/>
              <a:gd name="connsiteX132" fmla="*/ 1026488 w 1638430"/>
              <a:gd name="connsiteY132" fmla="*/ 884903 h 1194620"/>
              <a:gd name="connsiteX133" fmla="*/ 996991 w 1638430"/>
              <a:gd name="connsiteY133" fmla="*/ 958645 h 1194620"/>
              <a:gd name="connsiteX134" fmla="*/ 1100230 w 1638430"/>
              <a:gd name="connsiteY134" fmla="*/ 884903 h 1194620"/>
              <a:gd name="connsiteX135" fmla="*/ 1232965 w 1638430"/>
              <a:gd name="connsiteY135" fmla="*/ 811162 h 1194620"/>
              <a:gd name="connsiteX136" fmla="*/ 1114978 w 1638430"/>
              <a:gd name="connsiteY136" fmla="*/ 1002891 h 1194620"/>
              <a:gd name="connsiteX137" fmla="*/ 1114978 w 1638430"/>
              <a:gd name="connsiteY137" fmla="*/ 1002891 h 1194620"/>
              <a:gd name="connsiteX138" fmla="*/ 1159223 w 1638430"/>
              <a:gd name="connsiteY138" fmla="*/ 973394 h 1194620"/>
              <a:gd name="connsiteX139" fmla="*/ 1188720 w 1638430"/>
              <a:gd name="connsiteY139" fmla="*/ 1017639 h 1194620"/>
              <a:gd name="connsiteX140" fmla="*/ 1321456 w 1638430"/>
              <a:gd name="connsiteY140" fmla="*/ 943897 h 1194620"/>
              <a:gd name="connsiteX141" fmla="*/ 1395198 w 1638430"/>
              <a:gd name="connsiteY141" fmla="*/ 914400 h 1194620"/>
              <a:gd name="connsiteX142" fmla="*/ 1616423 w 1638430"/>
              <a:gd name="connsiteY142" fmla="*/ 914400 h 1194620"/>
              <a:gd name="connsiteX143" fmla="*/ 1601675 w 1638430"/>
              <a:gd name="connsiteY143" fmla="*/ 840658 h 1194620"/>
              <a:gd name="connsiteX144" fmla="*/ 1542682 w 1638430"/>
              <a:gd name="connsiteY144" fmla="*/ 825910 h 1194620"/>
              <a:gd name="connsiteX145" fmla="*/ 1468940 w 1638430"/>
              <a:gd name="connsiteY145" fmla="*/ 811162 h 1194620"/>
              <a:gd name="connsiteX146" fmla="*/ 1336204 w 1638430"/>
              <a:gd name="connsiteY146" fmla="*/ 648929 h 1194620"/>
              <a:gd name="connsiteX147" fmla="*/ 1262462 w 1638430"/>
              <a:gd name="connsiteY147" fmla="*/ 575187 h 1194620"/>
              <a:gd name="connsiteX148" fmla="*/ 1232965 w 1638430"/>
              <a:gd name="connsiteY148" fmla="*/ 398207 h 1194620"/>
              <a:gd name="connsiteX149" fmla="*/ 1203469 w 1638430"/>
              <a:gd name="connsiteY149" fmla="*/ 294968 h 1194620"/>
              <a:gd name="connsiteX150" fmla="*/ 1114978 w 1638430"/>
              <a:gd name="connsiteY150" fmla="*/ 471949 h 1194620"/>
              <a:gd name="connsiteX151" fmla="*/ 1026488 w 1638430"/>
              <a:gd name="connsiteY151" fmla="*/ 604684 h 1194620"/>
              <a:gd name="connsiteX152" fmla="*/ 1055985 w 1638430"/>
              <a:gd name="connsiteY152" fmla="*/ 560439 h 1194620"/>
              <a:gd name="connsiteX153" fmla="*/ 1100230 w 1638430"/>
              <a:gd name="connsiteY153" fmla="*/ 634181 h 1194620"/>
              <a:gd name="connsiteX154" fmla="*/ 1055985 w 1638430"/>
              <a:gd name="connsiteY154" fmla="*/ 811162 h 1194620"/>
              <a:gd name="connsiteX155" fmla="*/ 1041236 w 1638430"/>
              <a:gd name="connsiteY155" fmla="*/ 855407 h 1194620"/>
              <a:gd name="connsiteX156" fmla="*/ 996991 w 1638430"/>
              <a:gd name="connsiteY156" fmla="*/ 870155 h 1194620"/>
              <a:gd name="connsiteX157" fmla="*/ 952746 w 1638430"/>
              <a:gd name="connsiteY157" fmla="*/ 914400 h 1194620"/>
              <a:gd name="connsiteX158" fmla="*/ 790514 w 1638430"/>
              <a:gd name="connsiteY158" fmla="*/ 958645 h 1194620"/>
              <a:gd name="connsiteX159" fmla="*/ 702023 w 1638430"/>
              <a:gd name="connsiteY159" fmla="*/ 943897 h 1194620"/>
              <a:gd name="connsiteX160" fmla="*/ 746269 w 1638430"/>
              <a:gd name="connsiteY160" fmla="*/ 914400 h 1194620"/>
              <a:gd name="connsiteX161" fmla="*/ 790514 w 1638430"/>
              <a:gd name="connsiteY161" fmla="*/ 1002891 h 1194620"/>
              <a:gd name="connsiteX162" fmla="*/ 864256 w 1638430"/>
              <a:gd name="connsiteY162" fmla="*/ 1017639 h 1194620"/>
              <a:gd name="connsiteX163" fmla="*/ 982243 w 1638430"/>
              <a:gd name="connsiteY163" fmla="*/ 1032387 h 1194620"/>
              <a:gd name="connsiteX164" fmla="*/ 1041236 w 1638430"/>
              <a:gd name="connsiteY164" fmla="*/ 1047136 h 1194620"/>
              <a:gd name="connsiteX165" fmla="*/ 1232965 w 1638430"/>
              <a:gd name="connsiteY165" fmla="*/ 1106129 h 1194620"/>
              <a:gd name="connsiteX166" fmla="*/ 333314 w 1638430"/>
              <a:gd name="connsiteY166" fmla="*/ 1091381 h 1194620"/>
              <a:gd name="connsiteX167" fmla="*/ 289069 w 1638430"/>
              <a:gd name="connsiteY167" fmla="*/ 1002891 h 1194620"/>
              <a:gd name="connsiteX168" fmla="*/ 97340 w 1638430"/>
              <a:gd name="connsiteY168" fmla="*/ 988142 h 1194620"/>
              <a:gd name="connsiteX169" fmla="*/ 67843 w 1638430"/>
              <a:gd name="connsiteY169" fmla="*/ 929149 h 1194620"/>
              <a:gd name="connsiteX170" fmla="*/ 185830 w 1638430"/>
              <a:gd name="connsiteY170" fmla="*/ 722671 h 1194620"/>
              <a:gd name="connsiteX171" fmla="*/ 274320 w 1638430"/>
              <a:gd name="connsiteY171" fmla="*/ 634181 h 1194620"/>
              <a:gd name="connsiteX172" fmla="*/ 318565 w 1638430"/>
              <a:gd name="connsiteY172" fmla="*/ 604684 h 1194620"/>
              <a:gd name="connsiteX173" fmla="*/ 451301 w 1638430"/>
              <a:gd name="connsiteY173" fmla="*/ 457200 h 1194620"/>
              <a:gd name="connsiteX174" fmla="*/ 466049 w 1638430"/>
              <a:gd name="connsiteY174" fmla="*/ 457200 h 1194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638430" h="1194620">
                <a:moveTo>
                  <a:pt x="466049" y="383458"/>
                </a:moveTo>
                <a:cubicBezTo>
                  <a:pt x="451301" y="403123"/>
                  <a:pt x="435541" y="422068"/>
                  <a:pt x="421804" y="442452"/>
                </a:cubicBezTo>
                <a:cubicBezTo>
                  <a:pt x="283122" y="648239"/>
                  <a:pt x="150101" y="857853"/>
                  <a:pt x="8849" y="1061884"/>
                </a:cubicBezTo>
                <a:cubicBezTo>
                  <a:pt x="0" y="1074666"/>
                  <a:pt x="13646" y="1029582"/>
                  <a:pt x="23598" y="1017639"/>
                </a:cubicBezTo>
                <a:cubicBezTo>
                  <a:pt x="71768" y="959835"/>
                  <a:pt x="161212" y="875097"/>
                  <a:pt x="230075" y="825910"/>
                </a:cubicBezTo>
                <a:cubicBezTo>
                  <a:pt x="273346" y="795002"/>
                  <a:pt x="320570" y="769722"/>
                  <a:pt x="362811" y="737420"/>
                </a:cubicBezTo>
                <a:cubicBezTo>
                  <a:pt x="641900" y="524000"/>
                  <a:pt x="387198" y="696582"/>
                  <a:pt x="525043" y="604684"/>
                </a:cubicBezTo>
                <a:cubicBezTo>
                  <a:pt x="485714" y="688258"/>
                  <a:pt x="448363" y="772793"/>
                  <a:pt x="407056" y="855407"/>
                </a:cubicBezTo>
                <a:cubicBezTo>
                  <a:pt x="399129" y="871261"/>
                  <a:pt x="388907" y="886035"/>
                  <a:pt x="377559" y="899652"/>
                </a:cubicBezTo>
                <a:cubicBezTo>
                  <a:pt x="364206" y="915675"/>
                  <a:pt x="325991" y="963426"/>
                  <a:pt x="333314" y="943897"/>
                </a:cubicBezTo>
                <a:cubicBezTo>
                  <a:pt x="354943" y="886220"/>
                  <a:pt x="387020" y="832503"/>
                  <a:pt x="421804" y="781665"/>
                </a:cubicBezTo>
                <a:cubicBezTo>
                  <a:pt x="609190" y="507793"/>
                  <a:pt x="472362" y="769041"/>
                  <a:pt x="554540" y="604684"/>
                </a:cubicBezTo>
                <a:cubicBezTo>
                  <a:pt x="544708" y="658761"/>
                  <a:pt x="542424" y="714773"/>
                  <a:pt x="525043" y="766916"/>
                </a:cubicBezTo>
                <a:cubicBezTo>
                  <a:pt x="517270" y="790235"/>
                  <a:pt x="469805" y="803924"/>
                  <a:pt x="480798" y="825910"/>
                </a:cubicBezTo>
                <a:cubicBezTo>
                  <a:pt x="490630" y="845575"/>
                  <a:pt x="520127" y="806245"/>
                  <a:pt x="539791" y="796413"/>
                </a:cubicBezTo>
                <a:cubicBezTo>
                  <a:pt x="610431" y="690453"/>
                  <a:pt x="610619" y="681340"/>
                  <a:pt x="716772" y="575187"/>
                </a:cubicBezTo>
                <a:cubicBezTo>
                  <a:pt x="734153" y="557806"/>
                  <a:pt x="756101" y="545690"/>
                  <a:pt x="775765" y="530942"/>
                </a:cubicBezTo>
                <a:cubicBezTo>
                  <a:pt x="653146" y="751656"/>
                  <a:pt x="757079" y="580558"/>
                  <a:pt x="598785" y="796413"/>
                </a:cubicBezTo>
                <a:cubicBezTo>
                  <a:pt x="577821" y="825001"/>
                  <a:pt x="560642" y="856233"/>
                  <a:pt x="539791" y="884903"/>
                </a:cubicBezTo>
                <a:cubicBezTo>
                  <a:pt x="521276" y="910361"/>
                  <a:pt x="464602" y="985638"/>
                  <a:pt x="480798" y="958645"/>
                </a:cubicBezTo>
                <a:cubicBezTo>
                  <a:pt x="609529" y="744095"/>
                  <a:pt x="567007" y="853717"/>
                  <a:pt x="761017" y="648929"/>
                </a:cubicBezTo>
                <a:cubicBezTo>
                  <a:pt x="794827" y="613240"/>
                  <a:pt x="820010" y="570271"/>
                  <a:pt x="849507" y="530942"/>
                </a:cubicBezTo>
                <a:cubicBezTo>
                  <a:pt x="871768" y="664502"/>
                  <a:pt x="877127" y="596461"/>
                  <a:pt x="805262" y="752168"/>
                </a:cubicBezTo>
                <a:cubicBezTo>
                  <a:pt x="796049" y="772130"/>
                  <a:pt x="756774" y="822240"/>
                  <a:pt x="775765" y="811162"/>
                </a:cubicBezTo>
                <a:cubicBezTo>
                  <a:pt x="936320" y="717505"/>
                  <a:pt x="1009690" y="618737"/>
                  <a:pt x="1129727" y="486697"/>
                </a:cubicBezTo>
                <a:cubicBezTo>
                  <a:pt x="1124811" y="506362"/>
                  <a:pt x="1126867" y="529274"/>
                  <a:pt x="1114978" y="545691"/>
                </a:cubicBezTo>
                <a:cubicBezTo>
                  <a:pt x="1022666" y="673170"/>
                  <a:pt x="820011" y="914400"/>
                  <a:pt x="820011" y="914400"/>
                </a:cubicBezTo>
                <a:cubicBezTo>
                  <a:pt x="824927" y="884903"/>
                  <a:pt x="817378" y="850243"/>
                  <a:pt x="834759" y="825910"/>
                </a:cubicBezTo>
                <a:cubicBezTo>
                  <a:pt x="846541" y="809416"/>
                  <a:pt x="893753" y="790892"/>
                  <a:pt x="893753" y="811162"/>
                </a:cubicBezTo>
                <a:cubicBezTo>
                  <a:pt x="893753" y="914737"/>
                  <a:pt x="760994" y="932841"/>
                  <a:pt x="893753" y="899652"/>
                </a:cubicBezTo>
                <a:cubicBezTo>
                  <a:pt x="933082" y="870155"/>
                  <a:pt x="970265" y="837556"/>
                  <a:pt x="1011740" y="811162"/>
                </a:cubicBezTo>
                <a:cubicBezTo>
                  <a:pt x="1024856" y="802816"/>
                  <a:pt x="1051069" y="781665"/>
                  <a:pt x="1055985" y="796413"/>
                </a:cubicBezTo>
                <a:cubicBezTo>
                  <a:pt x="1066978" y="829392"/>
                  <a:pt x="1016655" y="875071"/>
                  <a:pt x="1041236" y="899652"/>
                </a:cubicBezTo>
                <a:cubicBezTo>
                  <a:pt x="1063222" y="921638"/>
                  <a:pt x="1101594" y="883394"/>
                  <a:pt x="1129727" y="870155"/>
                </a:cubicBezTo>
                <a:cubicBezTo>
                  <a:pt x="1185463" y="843926"/>
                  <a:pt x="1237882" y="811162"/>
                  <a:pt x="1291959" y="781665"/>
                </a:cubicBezTo>
                <a:cubicBezTo>
                  <a:pt x="1272294" y="820994"/>
                  <a:pt x="1254021" y="861050"/>
                  <a:pt x="1232965" y="899652"/>
                </a:cubicBezTo>
                <a:cubicBezTo>
                  <a:pt x="1224477" y="915213"/>
                  <a:pt x="1186273" y="939598"/>
                  <a:pt x="1203469" y="943897"/>
                </a:cubicBezTo>
                <a:cubicBezTo>
                  <a:pt x="1233633" y="951438"/>
                  <a:pt x="1262462" y="924232"/>
                  <a:pt x="1291959" y="914400"/>
                </a:cubicBezTo>
                <a:cubicBezTo>
                  <a:pt x="1282127" y="934065"/>
                  <a:pt x="1258848" y="951707"/>
                  <a:pt x="1262462" y="973394"/>
                </a:cubicBezTo>
                <a:cubicBezTo>
                  <a:pt x="1265376" y="990878"/>
                  <a:pt x="1306707" y="1002891"/>
                  <a:pt x="1306707" y="1002891"/>
                </a:cubicBezTo>
                <a:cubicBezTo>
                  <a:pt x="1321456" y="978310"/>
                  <a:pt x="1334636" y="952718"/>
                  <a:pt x="1350953" y="929149"/>
                </a:cubicBezTo>
                <a:cubicBezTo>
                  <a:pt x="1378936" y="888729"/>
                  <a:pt x="1415568" y="854137"/>
                  <a:pt x="1439443" y="811162"/>
                </a:cubicBezTo>
                <a:cubicBezTo>
                  <a:pt x="1465157" y="764877"/>
                  <a:pt x="1522115" y="711036"/>
                  <a:pt x="1498436" y="663678"/>
                </a:cubicBezTo>
                <a:cubicBezTo>
                  <a:pt x="1480306" y="627419"/>
                  <a:pt x="1419279" y="681525"/>
                  <a:pt x="1380449" y="693174"/>
                </a:cubicBezTo>
                <a:cubicBezTo>
                  <a:pt x="1182138" y="752667"/>
                  <a:pt x="1239296" y="729776"/>
                  <a:pt x="1085482" y="825910"/>
                </a:cubicBezTo>
                <a:cubicBezTo>
                  <a:pt x="1090398" y="796413"/>
                  <a:pt x="1123581" y="756101"/>
                  <a:pt x="1100230" y="737420"/>
                </a:cubicBezTo>
                <a:cubicBezTo>
                  <a:pt x="1075951" y="717997"/>
                  <a:pt x="1011740" y="766916"/>
                  <a:pt x="1011740" y="766916"/>
                </a:cubicBezTo>
                <a:cubicBezTo>
                  <a:pt x="975841" y="659225"/>
                  <a:pt x="1028120" y="766916"/>
                  <a:pt x="849507" y="766916"/>
                </a:cubicBezTo>
                <a:cubicBezTo>
                  <a:pt x="831782" y="766916"/>
                  <a:pt x="829843" y="737419"/>
                  <a:pt x="820011" y="722671"/>
                </a:cubicBezTo>
                <a:cubicBezTo>
                  <a:pt x="848561" y="679845"/>
                  <a:pt x="866270" y="659864"/>
                  <a:pt x="879004" y="604684"/>
                </a:cubicBezTo>
                <a:cubicBezTo>
                  <a:pt x="887916" y="566064"/>
                  <a:pt x="888837" y="526026"/>
                  <a:pt x="893753" y="486697"/>
                </a:cubicBezTo>
                <a:cubicBezTo>
                  <a:pt x="888837" y="422787"/>
                  <a:pt x="938518" y="318774"/>
                  <a:pt x="879004" y="294968"/>
                </a:cubicBezTo>
                <a:cubicBezTo>
                  <a:pt x="859018" y="286973"/>
                  <a:pt x="700479" y="482651"/>
                  <a:pt x="672527" y="516194"/>
                </a:cubicBezTo>
                <a:cubicBezTo>
                  <a:pt x="682359" y="467033"/>
                  <a:pt x="690750" y="417561"/>
                  <a:pt x="702023" y="368710"/>
                </a:cubicBezTo>
                <a:cubicBezTo>
                  <a:pt x="705519" y="353562"/>
                  <a:pt x="730677" y="317513"/>
                  <a:pt x="716772" y="324465"/>
                </a:cubicBezTo>
                <a:cubicBezTo>
                  <a:pt x="676233" y="344735"/>
                  <a:pt x="648925" y="384641"/>
                  <a:pt x="613533" y="412955"/>
                </a:cubicBezTo>
                <a:cubicBezTo>
                  <a:pt x="599692" y="424028"/>
                  <a:pt x="584036" y="432620"/>
                  <a:pt x="569288" y="442452"/>
                </a:cubicBezTo>
                <a:cubicBezTo>
                  <a:pt x="576035" y="401967"/>
                  <a:pt x="607126" y="300528"/>
                  <a:pt x="554540" y="265471"/>
                </a:cubicBezTo>
                <a:cubicBezTo>
                  <a:pt x="536247" y="253275"/>
                  <a:pt x="515211" y="285136"/>
                  <a:pt x="495546" y="294968"/>
                </a:cubicBezTo>
                <a:cubicBezTo>
                  <a:pt x="480798" y="285136"/>
                  <a:pt x="468344" y="260601"/>
                  <a:pt x="451301" y="265471"/>
                </a:cubicBezTo>
                <a:cubicBezTo>
                  <a:pt x="424561" y="273111"/>
                  <a:pt x="413422" y="306366"/>
                  <a:pt x="392307" y="324465"/>
                </a:cubicBezTo>
                <a:cubicBezTo>
                  <a:pt x="378849" y="336001"/>
                  <a:pt x="362810" y="344130"/>
                  <a:pt x="348062" y="353962"/>
                </a:cubicBezTo>
                <a:cubicBezTo>
                  <a:pt x="329356" y="382022"/>
                  <a:pt x="221496" y="541934"/>
                  <a:pt x="215327" y="560439"/>
                </a:cubicBezTo>
                <a:cubicBezTo>
                  <a:pt x="194973" y="621499"/>
                  <a:pt x="209201" y="591749"/>
                  <a:pt x="171082" y="648929"/>
                </a:cubicBezTo>
                <a:cubicBezTo>
                  <a:pt x="166166" y="629265"/>
                  <a:pt x="153467" y="610002"/>
                  <a:pt x="156333" y="589936"/>
                </a:cubicBezTo>
                <a:cubicBezTo>
                  <a:pt x="158840" y="572389"/>
                  <a:pt x="176436" y="560722"/>
                  <a:pt x="185830" y="545691"/>
                </a:cubicBezTo>
                <a:cubicBezTo>
                  <a:pt x="201023" y="521383"/>
                  <a:pt x="217255" y="497588"/>
                  <a:pt x="230075" y="471949"/>
                </a:cubicBezTo>
                <a:cubicBezTo>
                  <a:pt x="272993" y="386111"/>
                  <a:pt x="197525" y="458791"/>
                  <a:pt x="303817" y="339213"/>
                </a:cubicBezTo>
                <a:cubicBezTo>
                  <a:pt x="320148" y="320841"/>
                  <a:pt x="343146" y="309716"/>
                  <a:pt x="362811" y="294968"/>
                </a:cubicBezTo>
                <a:cubicBezTo>
                  <a:pt x="372643" y="280220"/>
                  <a:pt x="385108" y="266920"/>
                  <a:pt x="392307" y="250723"/>
                </a:cubicBezTo>
                <a:cubicBezTo>
                  <a:pt x="404935" y="222310"/>
                  <a:pt x="393994" y="176137"/>
                  <a:pt x="421804" y="162232"/>
                </a:cubicBezTo>
                <a:lnTo>
                  <a:pt x="480798" y="132736"/>
                </a:lnTo>
                <a:cubicBezTo>
                  <a:pt x="500462" y="113071"/>
                  <a:pt x="518862" y="92055"/>
                  <a:pt x="539791" y="73742"/>
                </a:cubicBezTo>
                <a:cubicBezTo>
                  <a:pt x="569056" y="48135"/>
                  <a:pt x="609996" y="22023"/>
                  <a:pt x="643030" y="0"/>
                </a:cubicBezTo>
                <a:cubicBezTo>
                  <a:pt x="664201" y="148201"/>
                  <a:pt x="673012" y="99952"/>
                  <a:pt x="598785" y="280220"/>
                </a:cubicBezTo>
                <a:cubicBezTo>
                  <a:pt x="587871" y="306727"/>
                  <a:pt x="554540" y="325296"/>
                  <a:pt x="554540" y="353962"/>
                </a:cubicBezTo>
                <a:cubicBezTo>
                  <a:pt x="554540" y="371687"/>
                  <a:pt x="586251" y="336999"/>
                  <a:pt x="598785" y="324465"/>
                </a:cubicBezTo>
                <a:cubicBezTo>
                  <a:pt x="616166" y="307084"/>
                  <a:pt x="625649" y="282852"/>
                  <a:pt x="643030" y="265471"/>
                </a:cubicBezTo>
                <a:cubicBezTo>
                  <a:pt x="679983" y="228518"/>
                  <a:pt x="722494" y="197545"/>
                  <a:pt x="761017" y="162232"/>
                </a:cubicBezTo>
                <a:cubicBezTo>
                  <a:pt x="781517" y="143440"/>
                  <a:pt x="800346" y="122903"/>
                  <a:pt x="820011" y="103239"/>
                </a:cubicBezTo>
                <a:cubicBezTo>
                  <a:pt x="829843" y="132736"/>
                  <a:pt x="852601" y="160791"/>
                  <a:pt x="849507" y="191729"/>
                </a:cubicBezTo>
                <a:cubicBezTo>
                  <a:pt x="847061" y="216188"/>
                  <a:pt x="783276" y="239730"/>
                  <a:pt x="805262" y="250723"/>
                </a:cubicBezTo>
                <a:cubicBezTo>
                  <a:pt x="830901" y="263543"/>
                  <a:pt x="855821" y="223338"/>
                  <a:pt x="879004" y="206478"/>
                </a:cubicBezTo>
                <a:cubicBezTo>
                  <a:pt x="1006478" y="113769"/>
                  <a:pt x="920119" y="148528"/>
                  <a:pt x="1011740" y="117987"/>
                </a:cubicBezTo>
                <a:cubicBezTo>
                  <a:pt x="1021572" y="132735"/>
                  <a:pt x="1043435" y="144644"/>
                  <a:pt x="1041236" y="162232"/>
                </a:cubicBezTo>
                <a:cubicBezTo>
                  <a:pt x="1037680" y="190676"/>
                  <a:pt x="1009811" y="210335"/>
                  <a:pt x="996991" y="235974"/>
                </a:cubicBezTo>
                <a:cubicBezTo>
                  <a:pt x="981876" y="266205"/>
                  <a:pt x="973103" y="325920"/>
                  <a:pt x="967494" y="353962"/>
                </a:cubicBezTo>
                <a:cubicBezTo>
                  <a:pt x="987159" y="363794"/>
                  <a:pt x="1004502" y="383458"/>
                  <a:pt x="1026488" y="383458"/>
                </a:cubicBezTo>
                <a:cubicBezTo>
                  <a:pt x="1097784" y="383458"/>
                  <a:pt x="1054786" y="290179"/>
                  <a:pt x="1085482" y="412955"/>
                </a:cubicBezTo>
                <a:cubicBezTo>
                  <a:pt x="1069717" y="432661"/>
                  <a:pt x="970325" y="552534"/>
                  <a:pt x="967494" y="575187"/>
                </a:cubicBezTo>
                <a:cubicBezTo>
                  <a:pt x="965295" y="592776"/>
                  <a:pt x="996991" y="594852"/>
                  <a:pt x="1011740" y="604684"/>
                </a:cubicBezTo>
                <a:cubicBezTo>
                  <a:pt x="1124811" y="526026"/>
                  <a:pt x="1436998" y="261154"/>
                  <a:pt x="1350953" y="368710"/>
                </a:cubicBezTo>
                <a:cubicBezTo>
                  <a:pt x="1331288" y="393291"/>
                  <a:pt x="1314218" y="420193"/>
                  <a:pt x="1291959" y="442452"/>
                </a:cubicBezTo>
                <a:cubicBezTo>
                  <a:pt x="1279425" y="454986"/>
                  <a:pt x="1262138" y="461646"/>
                  <a:pt x="1247714" y="471949"/>
                </a:cubicBezTo>
                <a:cubicBezTo>
                  <a:pt x="1227712" y="486236"/>
                  <a:pt x="1206101" y="498813"/>
                  <a:pt x="1188720" y="516194"/>
                </a:cubicBezTo>
                <a:cubicBezTo>
                  <a:pt x="1171339" y="533575"/>
                  <a:pt x="1159223" y="555523"/>
                  <a:pt x="1144475" y="575187"/>
                </a:cubicBezTo>
                <a:cubicBezTo>
                  <a:pt x="1159223" y="580103"/>
                  <a:pt x="1173544" y="586564"/>
                  <a:pt x="1188720" y="589936"/>
                </a:cubicBezTo>
                <a:cubicBezTo>
                  <a:pt x="1217912" y="596423"/>
                  <a:pt x="1256066" y="583539"/>
                  <a:pt x="1277211" y="604684"/>
                </a:cubicBezTo>
                <a:cubicBezTo>
                  <a:pt x="1289745" y="617218"/>
                  <a:pt x="1256508" y="633539"/>
                  <a:pt x="1247714" y="648929"/>
                </a:cubicBezTo>
                <a:cubicBezTo>
                  <a:pt x="1246805" y="650520"/>
                  <a:pt x="1095805" y="938883"/>
                  <a:pt x="1070733" y="943897"/>
                </a:cubicBezTo>
                <a:lnTo>
                  <a:pt x="996991" y="958645"/>
                </a:lnTo>
                <a:cubicBezTo>
                  <a:pt x="871956" y="1042003"/>
                  <a:pt x="1065017" y="915936"/>
                  <a:pt x="775765" y="1076632"/>
                </a:cubicBezTo>
                <a:cubicBezTo>
                  <a:pt x="744776" y="1093848"/>
                  <a:pt x="716772" y="1115961"/>
                  <a:pt x="687275" y="1135626"/>
                </a:cubicBezTo>
                <a:cubicBezTo>
                  <a:pt x="667611" y="1125794"/>
                  <a:pt x="650098" y="1103402"/>
                  <a:pt x="628282" y="1106129"/>
                </a:cubicBezTo>
                <a:cubicBezTo>
                  <a:pt x="588368" y="1111118"/>
                  <a:pt x="558938" y="1165899"/>
                  <a:pt x="539791" y="1194620"/>
                </a:cubicBezTo>
                <a:cubicBezTo>
                  <a:pt x="498301" y="1070146"/>
                  <a:pt x="524024" y="1176066"/>
                  <a:pt x="598785" y="914400"/>
                </a:cubicBezTo>
                <a:cubicBezTo>
                  <a:pt x="605672" y="890297"/>
                  <a:pt x="636808" y="849968"/>
                  <a:pt x="613533" y="840658"/>
                </a:cubicBezTo>
                <a:cubicBezTo>
                  <a:pt x="582913" y="828410"/>
                  <a:pt x="555484" y="872219"/>
                  <a:pt x="525043" y="884903"/>
                </a:cubicBezTo>
                <a:cubicBezTo>
                  <a:pt x="496342" y="896862"/>
                  <a:pt x="436553" y="914400"/>
                  <a:pt x="436553" y="914400"/>
                </a:cubicBezTo>
                <a:cubicBezTo>
                  <a:pt x="407056" y="938981"/>
                  <a:pt x="376366" y="962197"/>
                  <a:pt x="348062" y="988142"/>
                </a:cubicBezTo>
                <a:cubicBezTo>
                  <a:pt x="213361" y="1111618"/>
                  <a:pt x="308591" y="1043953"/>
                  <a:pt x="215327" y="1106129"/>
                </a:cubicBezTo>
                <a:cubicBezTo>
                  <a:pt x="239908" y="1061884"/>
                  <a:pt x="263566" y="1017114"/>
                  <a:pt x="289069" y="973394"/>
                </a:cubicBezTo>
                <a:cubicBezTo>
                  <a:pt x="298000" y="958083"/>
                  <a:pt x="316960" y="946801"/>
                  <a:pt x="318565" y="929149"/>
                </a:cubicBezTo>
                <a:cubicBezTo>
                  <a:pt x="322153" y="889677"/>
                  <a:pt x="308733" y="850491"/>
                  <a:pt x="303817" y="811162"/>
                </a:cubicBezTo>
                <a:cubicBezTo>
                  <a:pt x="274320" y="830826"/>
                  <a:pt x="208375" y="904917"/>
                  <a:pt x="215327" y="870155"/>
                </a:cubicBezTo>
                <a:cubicBezTo>
                  <a:pt x="239225" y="750661"/>
                  <a:pt x="229059" y="776423"/>
                  <a:pt x="303817" y="619432"/>
                </a:cubicBezTo>
                <a:cubicBezTo>
                  <a:pt x="325578" y="573734"/>
                  <a:pt x="354924" y="531968"/>
                  <a:pt x="377559" y="486697"/>
                </a:cubicBezTo>
                <a:cubicBezTo>
                  <a:pt x="413178" y="415459"/>
                  <a:pt x="361966" y="462679"/>
                  <a:pt x="436553" y="412955"/>
                </a:cubicBezTo>
                <a:cubicBezTo>
                  <a:pt x="446385" y="447368"/>
                  <a:pt x="440742" y="490887"/>
                  <a:pt x="466049" y="516194"/>
                </a:cubicBezTo>
                <a:cubicBezTo>
                  <a:pt x="588634" y="638780"/>
                  <a:pt x="729287" y="393469"/>
                  <a:pt x="775765" y="353962"/>
                </a:cubicBezTo>
                <a:cubicBezTo>
                  <a:pt x="802776" y="331002"/>
                  <a:pt x="834759" y="314633"/>
                  <a:pt x="864256" y="294968"/>
                </a:cubicBezTo>
                <a:cubicBezTo>
                  <a:pt x="824927" y="393291"/>
                  <a:pt x="791215" y="494051"/>
                  <a:pt x="746269" y="589936"/>
                </a:cubicBezTo>
                <a:cubicBezTo>
                  <a:pt x="717281" y="651776"/>
                  <a:pt x="673573" y="705829"/>
                  <a:pt x="643030" y="766916"/>
                </a:cubicBezTo>
                <a:cubicBezTo>
                  <a:pt x="633965" y="785046"/>
                  <a:pt x="619217" y="844040"/>
                  <a:pt x="628282" y="825910"/>
                </a:cubicBezTo>
                <a:cubicBezTo>
                  <a:pt x="732266" y="617943"/>
                  <a:pt x="631629" y="734072"/>
                  <a:pt x="746269" y="619432"/>
                </a:cubicBezTo>
                <a:cubicBezTo>
                  <a:pt x="736437" y="658761"/>
                  <a:pt x="703953" y="698960"/>
                  <a:pt x="716772" y="737420"/>
                </a:cubicBezTo>
                <a:cubicBezTo>
                  <a:pt x="723724" y="758277"/>
                  <a:pt x="758597" y="721657"/>
                  <a:pt x="775765" y="707923"/>
                </a:cubicBezTo>
                <a:cubicBezTo>
                  <a:pt x="917882" y="594228"/>
                  <a:pt x="808793" y="637919"/>
                  <a:pt x="908501" y="604684"/>
                </a:cubicBezTo>
                <a:cubicBezTo>
                  <a:pt x="898669" y="653845"/>
                  <a:pt x="892777" y="703962"/>
                  <a:pt x="879004" y="752168"/>
                </a:cubicBezTo>
                <a:cubicBezTo>
                  <a:pt x="872964" y="773308"/>
                  <a:pt x="827742" y="808053"/>
                  <a:pt x="849507" y="811162"/>
                </a:cubicBezTo>
                <a:cubicBezTo>
                  <a:pt x="895677" y="817758"/>
                  <a:pt x="937667" y="780632"/>
                  <a:pt x="982243" y="766916"/>
                </a:cubicBezTo>
                <a:cubicBezTo>
                  <a:pt x="1001616" y="760955"/>
                  <a:pt x="1021572" y="757084"/>
                  <a:pt x="1041236" y="752168"/>
                </a:cubicBezTo>
                <a:cubicBezTo>
                  <a:pt x="1036320" y="796413"/>
                  <a:pt x="1035816" y="841374"/>
                  <a:pt x="1026488" y="884903"/>
                </a:cubicBezTo>
                <a:cubicBezTo>
                  <a:pt x="1020941" y="910790"/>
                  <a:pt x="970517" y="958645"/>
                  <a:pt x="996991" y="958645"/>
                </a:cubicBezTo>
                <a:cubicBezTo>
                  <a:pt x="1039281" y="958645"/>
                  <a:pt x="1064368" y="907317"/>
                  <a:pt x="1100230" y="884903"/>
                </a:cubicBezTo>
                <a:cubicBezTo>
                  <a:pt x="1143151" y="858078"/>
                  <a:pt x="1188720" y="835742"/>
                  <a:pt x="1232965" y="811162"/>
                </a:cubicBezTo>
                <a:cubicBezTo>
                  <a:pt x="1076088" y="1062167"/>
                  <a:pt x="1034030" y="1124315"/>
                  <a:pt x="1114978" y="1002891"/>
                </a:cubicBezTo>
                <a:lnTo>
                  <a:pt x="1114978" y="1002891"/>
                </a:lnTo>
                <a:lnTo>
                  <a:pt x="1159223" y="973394"/>
                </a:lnTo>
                <a:cubicBezTo>
                  <a:pt x="1169055" y="988142"/>
                  <a:pt x="1171281" y="1020810"/>
                  <a:pt x="1188720" y="1017639"/>
                </a:cubicBezTo>
                <a:cubicBezTo>
                  <a:pt x="1238518" y="1008585"/>
                  <a:pt x="1276185" y="966533"/>
                  <a:pt x="1321456" y="943897"/>
                </a:cubicBezTo>
                <a:cubicBezTo>
                  <a:pt x="1345135" y="932057"/>
                  <a:pt x="1370617" y="924232"/>
                  <a:pt x="1395198" y="914400"/>
                </a:cubicBezTo>
                <a:cubicBezTo>
                  <a:pt x="1469023" y="939009"/>
                  <a:pt x="1525162" y="964179"/>
                  <a:pt x="1616423" y="914400"/>
                </a:cubicBezTo>
                <a:cubicBezTo>
                  <a:pt x="1638430" y="902396"/>
                  <a:pt x="1617723" y="859915"/>
                  <a:pt x="1601675" y="840658"/>
                </a:cubicBezTo>
                <a:cubicBezTo>
                  <a:pt x="1588699" y="825086"/>
                  <a:pt x="1562469" y="830307"/>
                  <a:pt x="1542682" y="825910"/>
                </a:cubicBezTo>
                <a:cubicBezTo>
                  <a:pt x="1518211" y="820472"/>
                  <a:pt x="1493521" y="816078"/>
                  <a:pt x="1468940" y="811162"/>
                </a:cubicBezTo>
                <a:cubicBezTo>
                  <a:pt x="1435055" y="675628"/>
                  <a:pt x="1486102" y="832138"/>
                  <a:pt x="1336204" y="648929"/>
                </a:cubicBezTo>
                <a:cubicBezTo>
                  <a:pt x="1260355" y="556225"/>
                  <a:pt x="1397306" y="608899"/>
                  <a:pt x="1262462" y="575187"/>
                </a:cubicBezTo>
                <a:cubicBezTo>
                  <a:pt x="1252630" y="516194"/>
                  <a:pt x="1243987" y="456990"/>
                  <a:pt x="1232965" y="398207"/>
                </a:cubicBezTo>
                <a:cubicBezTo>
                  <a:pt x="1225028" y="355875"/>
                  <a:pt x="1216511" y="334096"/>
                  <a:pt x="1203469" y="294968"/>
                </a:cubicBezTo>
                <a:cubicBezTo>
                  <a:pt x="1090701" y="445324"/>
                  <a:pt x="1241878" y="232248"/>
                  <a:pt x="1114978" y="471949"/>
                </a:cubicBezTo>
                <a:cubicBezTo>
                  <a:pt x="1090098" y="518945"/>
                  <a:pt x="1055985" y="560439"/>
                  <a:pt x="1026488" y="604684"/>
                </a:cubicBezTo>
                <a:lnTo>
                  <a:pt x="1055985" y="560439"/>
                </a:lnTo>
                <a:cubicBezTo>
                  <a:pt x="1070733" y="585020"/>
                  <a:pt x="1100230" y="605515"/>
                  <a:pt x="1100230" y="634181"/>
                </a:cubicBezTo>
                <a:cubicBezTo>
                  <a:pt x="1100230" y="694990"/>
                  <a:pt x="1075215" y="753474"/>
                  <a:pt x="1055985" y="811162"/>
                </a:cubicBezTo>
                <a:cubicBezTo>
                  <a:pt x="1051069" y="825910"/>
                  <a:pt x="1052229" y="844414"/>
                  <a:pt x="1041236" y="855407"/>
                </a:cubicBezTo>
                <a:cubicBezTo>
                  <a:pt x="1030243" y="866400"/>
                  <a:pt x="1011739" y="865239"/>
                  <a:pt x="996991" y="870155"/>
                </a:cubicBezTo>
                <a:cubicBezTo>
                  <a:pt x="982243" y="884903"/>
                  <a:pt x="970433" y="903346"/>
                  <a:pt x="952746" y="914400"/>
                </a:cubicBezTo>
                <a:cubicBezTo>
                  <a:pt x="901069" y="946698"/>
                  <a:pt x="848834" y="948925"/>
                  <a:pt x="790514" y="958645"/>
                </a:cubicBezTo>
                <a:cubicBezTo>
                  <a:pt x="779604" y="962282"/>
                  <a:pt x="702023" y="1001079"/>
                  <a:pt x="702023" y="943897"/>
                </a:cubicBezTo>
                <a:cubicBezTo>
                  <a:pt x="702023" y="926171"/>
                  <a:pt x="731520" y="924232"/>
                  <a:pt x="746269" y="914400"/>
                </a:cubicBezTo>
                <a:cubicBezTo>
                  <a:pt x="753839" y="937111"/>
                  <a:pt x="766969" y="989437"/>
                  <a:pt x="790514" y="1002891"/>
                </a:cubicBezTo>
                <a:cubicBezTo>
                  <a:pt x="812279" y="1015328"/>
                  <a:pt x="839480" y="1013827"/>
                  <a:pt x="864256" y="1017639"/>
                </a:cubicBezTo>
                <a:cubicBezTo>
                  <a:pt x="903430" y="1023666"/>
                  <a:pt x="942914" y="1027471"/>
                  <a:pt x="982243" y="1032387"/>
                </a:cubicBezTo>
                <a:cubicBezTo>
                  <a:pt x="1001907" y="1037303"/>
                  <a:pt x="1021090" y="1044898"/>
                  <a:pt x="1041236" y="1047136"/>
                </a:cubicBezTo>
                <a:cubicBezTo>
                  <a:pt x="1260389" y="1071487"/>
                  <a:pt x="1270173" y="994510"/>
                  <a:pt x="1232965" y="1106129"/>
                </a:cubicBezTo>
                <a:lnTo>
                  <a:pt x="333314" y="1091381"/>
                </a:lnTo>
                <a:cubicBezTo>
                  <a:pt x="258158" y="1086609"/>
                  <a:pt x="341904" y="1017987"/>
                  <a:pt x="289069" y="1002891"/>
                </a:cubicBezTo>
                <a:cubicBezTo>
                  <a:pt x="227437" y="985282"/>
                  <a:pt x="161250" y="993058"/>
                  <a:pt x="97340" y="988142"/>
                </a:cubicBezTo>
                <a:cubicBezTo>
                  <a:pt x="87508" y="968478"/>
                  <a:pt x="67843" y="951134"/>
                  <a:pt x="67843" y="929149"/>
                </a:cubicBezTo>
                <a:cubicBezTo>
                  <a:pt x="67843" y="781476"/>
                  <a:pt x="94565" y="806331"/>
                  <a:pt x="185830" y="722671"/>
                </a:cubicBezTo>
                <a:cubicBezTo>
                  <a:pt x="216580" y="694483"/>
                  <a:pt x="243142" y="661895"/>
                  <a:pt x="274320" y="634181"/>
                </a:cubicBezTo>
                <a:cubicBezTo>
                  <a:pt x="287568" y="622405"/>
                  <a:pt x="305390" y="616542"/>
                  <a:pt x="318565" y="604684"/>
                </a:cubicBezTo>
                <a:cubicBezTo>
                  <a:pt x="415042" y="517854"/>
                  <a:pt x="401836" y="531397"/>
                  <a:pt x="451301" y="457200"/>
                </a:cubicBezTo>
                <a:cubicBezTo>
                  <a:pt x="470870" y="359355"/>
                  <a:pt x="466049" y="358391"/>
                  <a:pt x="466049" y="457200"/>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hu-HU">
              <a:solidFill>
                <a:prstClr val="black"/>
              </a:solidFill>
            </a:endParaRPr>
          </a:p>
        </p:txBody>
      </p:sp>
      <p:sp>
        <p:nvSpPr>
          <p:cNvPr id="28" name="Szabadkézi sokszög 27"/>
          <p:cNvSpPr/>
          <p:nvPr/>
        </p:nvSpPr>
        <p:spPr>
          <a:xfrm>
            <a:off x="2580968" y="1683824"/>
            <a:ext cx="1781375" cy="1339595"/>
          </a:xfrm>
          <a:custGeom>
            <a:avLst/>
            <a:gdLst>
              <a:gd name="connsiteX0" fmla="*/ 648929 w 1781375"/>
              <a:gd name="connsiteY0" fmla="*/ 41737 h 1339595"/>
              <a:gd name="connsiteX1" fmla="*/ 648929 w 1781375"/>
              <a:gd name="connsiteY1" fmla="*/ 41737 h 1339595"/>
              <a:gd name="connsiteX2" fmla="*/ 516193 w 1781375"/>
              <a:gd name="connsiteY2" fmla="*/ 115479 h 1339595"/>
              <a:gd name="connsiteX3" fmla="*/ 427703 w 1781375"/>
              <a:gd name="connsiteY3" fmla="*/ 159724 h 1339595"/>
              <a:gd name="connsiteX4" fmla="*/ 383458 w 1781375"/>
              <a:gd name="connsiteY4" fmla="*/ 218718 h 1339595"/>
              <a:gd name="connsiteX5" fmla="*/ 353961 w 1781375"/>
              <a:gd name="connsiteY5" fmla="*/ 262963 h 1339595"/>
              <a:gd name="connsiteX6" fmla="*/ 309716 w 1781375"/>
              <a:gd name="connsiteY6" fmla="*/ 307208 h 1339595"/>
              <a:gd name="connsiteX7" fmla="*/ 280219 w 1781375"/>
              <a:gd name="connsiteY7" fmla="*/ 366202 h 1339595"/>
              <a:gd name="connsiteX8" fmla="*/ 250722 w 1781375"/>
              <a:gd name="connsiteY8" fmla="*/ 410447 h 1339595"/>
              <a:gd name="connsiteX9" fmla="*/ 235974 w 1781375"/>
              <a:gd name="connsiteY9" fmla="*/ 454692 h 1339595"/>
              <a:gd name="connsiteX10" fmla="*/ 176980 w 1781375"/>
              <a:gd name="connsiteY10" fmla="*/ 543182 h 1339595"/>
              <a:gd name="connsiteX11" fmla="*/ 147484 w 1781375"/>
              <a:gd name="connsiteY11" fmla="*/ 587428 h 1339595"/>
              <a:gd name="connsiteX12" fmla="*/ 117987 w 1781375"/>
              <a:gd name="connsiteY12" fmla="*/ 631673 h 1339595"/>
              <a:gd name="connsiteX13" fmla="*/ 73742 w 1781375"/>
              <a:gd name="connsiteY13" fmla="*/ 720163 h 1339595"/>
              <a:gd name="connsiteX14" fmla="*/ 14748 w 1781375"/>
              <a:gd name="connsiteY14" fmla="*/ 808653 h 1339595"/>
              <a:gd name="connsiteX15" fmla="*/ 0 w 1781375"/>
              <a:gd name="connsiteY15" fmla="*/ 867647 h 1339595"/>
              <a:gd name="connsiteX16" fmla="*/ 14748 w 1781375"/>
              <a:gd name="connsiteY16" fmla="*/ 1206860 h 1339595"/>
              <a:gd name="connsiteX17" fmla="*/ 44245 w 1781375"/>
              <a:gd name="connsiteY17" fmla="*/ 1295350 h 1339595"/>
              <a:gd name="connsiteX18" fmla="*/ 147484 w 1781375"/>
              <a:gd name="connsiteY18" fmla="*/ 1324847 h 1339595"/>
              <a:gd name="connsiteX19" fmla="*/ 427703 w 1781375"/>
              <a:gd name="connsiteY19" fmla="*/ 1339595 h 1339595"/>
              <a:gd name="connsiteX20" fmla="*/ 1356851 w 1781375"/>
              <a:gd name="connsiteY20" fmla="*/ 1324847 h 1339595"/>
              <a:gd name="connsiteX21" fmla="*/ 1415845 w 1781375"/>
              <a:gd name="connsiteY21" fmla="*/ 1295350 h 1339595"/>
              <a:gd name="connsiteX22" fmla="*/ 1519084 w 1781375"/>
              <a:gd name="connsiteY22" fmla="*/ 1221608 h 1339595"/>
              <a:gd name="connsiteX23" fmla="*/ 1651819 w 1781375"/>
              <a:gd name="connsiteY23" fmla="*/ 1162615 h 1339595"/>
              <a:gd name="connsiteX24" fmla="*/ 1666567 w 1781375"/>
              <a:gd name="connsiteY24" fmla="*/ 543182 h 1339595"/>
              <a:gd name="connsiteX25" fmla="*/ 1578077 w 1781375"/>
              <a:gd name="connsiteY25" fmla="*/ 513686 h 1339595"/>
              <a:gd name="connsiteX26" fmla="*/ 1489587 w 1781375"/>
              <a:gd name="connsiteY26" fmla="*/ 439944 h 1339595"/>
              <a:gd name="connsiteX27" fmla="*/ 1445342 w 1781375"/>
              <a:gd name="connsiteY27" fmla="*/ 351453 h 1339595"/>
              <a:gd name="connsiteX28" fmla="*/ 1386348 w 1781375"/>
              <a:gd name="connsiteY28" fmla="*/ 321957 h 1339595"/>
              <a:gd name="connsiteX29" fmla="*/ 1356851 w 1781375"/>
              <a:gd name="connsiteY29" fmla="*/ 277711 h 1339595"/>
              <a:gd name="connsiteX30" fmla="*/ 1253613 w 1781375"/>
              <a:gd name="connsiteY30" fmla="*/ 218718 h 1339595"/>
              <a:gd name="connsiteX31" fmla="*/ 1179871 w 1781375"/>
              <a:gd name="connsiteY31" fmla="*/ 159724 h 1339595"/>
              <a:gd name="connsiteX32" fmla="*/ 1135626 w 1781375"/>
              <a:gd name="connsiteY32" fmla="*/ 130228 h 1339595"/>
              <a:gd name="connsiteX33" fmla="*/ 1047135 w 1781375"/>
              <a:gd name="connsiteY33" fmla="*/ 100731 h 1339595"/>
              <a:gd name="connsiteX34" fmla="*/ 781664 w 1781375"/>
              <a:gd name="connsiteY34" fmla="*/ 71234 h 1339595"/>
              <a:gd name="connsiteX35" fmla="*/ 752167 w 1781375"/>
              <a:gd name="connsiteY35" fmla="*/ 26989 h 1339595"/>
              <a:gd name="connsiteX36" fmla="*/ 486697 w 1781375"/>
              <a:gd name="connsiteY36" fmla="*/ 56486 h 1339595"/>
              <a:gd name="connsiteX37" fmla="*/ 471948 w 1781375"/>
              <a:gd name="connsiteY37" fmla="*/ 144976 h 1339595"/>
              <a:gd name="connsiteX38" fmla="*/ 442451 w 1781375"/>
              <a:gd name="connsiteY38" fmla="*/ 100731 h 1339595"/>
              <a:gd name="connsiteX39" fmla="*/ 457200 w 1781375"/>
              <a:gd name="connsiteY39" fmla="*/ 56486 h 1339595"/>
              <a:gd name="connsiteX40" fmla="*/ 560438 w 1781375"/>
              <a:gd name="connsiteY40" fmla="*/ 12241 h 1339595"/>
              <a:gd name="connsiteX41" fmla="*/ 560438 w 1781375"/>
              <a:gd name="connsiteY41" fmla="*/ 41737 h 1339595"/>
              <a:gd name="connsiteX42" fmla="*/ 560438 w 1781375"/>
              <a:gd name="connsiteY42" fmla="*/ 41737 h 133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81375" h="1339595">
                <a:moveTo>
                  <a:pt x="648929" y="41737"/>
                </a:moveTo>
                <a:lnTo>
                  <a:pt x="648929" y="41737"/>
                </a:lnTo>
                <a:cubicBezTo>
                  <a:pt x="604684" y="66318"/>
                  <a:pt x="561464" y="92843"/>
                  <a:pt x="516193" y="115479"/>
                </a:cubicBezTo>
                <a:cubicBezTo>
                  <a:pt x="394070" y="176541"/>
                  <a:pt x="554505" y="75192"/>
                  <a:pt x="427703" y="159724"/>
                </a:cubicBezTo>
                <a:cubicBezTo>
                  <a:pt x="412955" y="179389"/>
                  <a:pt x="397745" y="198716"/>
                  <a:pt x="383458" y="218718"/>
                </a:cubicBezTo>
                <a:cubicBezTo>
                  <a:pt x="373155" y="233142"/>
                  <a:pt x="365309" y="249346"/>
                  <a:pt x="353961" y="262963"/>
                </a:cubicBezTo>
                <a:cubicBezTo>
                  <a:pt x="340608" y="278986"/>
                  <a:pt x="321839" y="290236"/>
                  <a:pt x="309716" y="307208"/>
                </a:cubicBezTo>
                <a:cubicBezTo>
                  <a:pt x="296937" y="325099"/>
                  <a:pt x="291127" y="347113"/>
                  <a:pt x="280219" y="366202"/>
                </a:cubicBezTo>
                <a:cubicBezTo>
                  <a:pt x="271425" y="381592"/>
                  <a:pt x="260554" y="395699"/>
                  <a:pt x="250722" y="410447"/>
                </a:cubicBezTo>
                <a:cubicBezTo>
                  <a:pt x="245806" y="425195"/>
                  <a:pt x="243524" y="441102"/>
                  <a:pt x="235974" y="454692"/>
                </a:cubicBezTo>
                <a:cubicBezTo>
                  <a:pt x="218758" y="485681"/>
                  <a:pt x="196644" y="513685"/>
                  <a:pt x="176980" y="543182"/>
                </a:cubicBezTo>
                <a:lnTo>
                  <a:pt x="147484" y="587428"/>
                </a:lnTo>
                <a:cubicBezTo>
                  <a:pt x="137652" y="602176"/>
                  <a:pt x="123592" y="614857"/>
                  <a:pt x="117987" y="631673"/>
                </a:cubicBezTo>
                <a:cubicBezTo>
                  <a:pt x="97633" y="692733"/>
                  <a:pt x="111861" y="662983"/>
                  <a:pt x="73742" y="720163"/>
                </a:cubicBezTo>
                <a:cubicBezTo>
                  <a:pt x="31397" y="889537"/>
                  <a:pt x="96231" y="686428"/>
                  <a:pt x="14748" y="808653"/>
                </a:cubicBezTo>
                <a:cubicBezTo>
                  <a:pt x="3504" y="825519"/>
                  <a:pt x="4916" y="847982"/>
                  <a:pt x="0" y="867647"/>
                </a:cubicBezTo>
                <a:cubicBezTo>
                  <a:pt x="4916" y="980718"/>
                  <a:pt x="3102" y="1094283"/>
                  <a:pt x="14748" y="1206860"/>
                </a:cubicBezTo>
                <a:cubicBezTo>
                  <a:pt x="17947" y="1237787"/>
                  <a:pt x="14748" y="1285517"/>
                  <a:pt x="44245" y="1295350"/>
                </a:cubicBezTo>
                <a:cubicBezTo>
                  <a:pt x="70126" y="1303978"/>
                  <a:pt x="122424" y="1322668"/>
                  <a:pt x="147484" y="1324847"/>
                </a:cubicBezTo>
                <a:cubicBezTo>
                  <a:pt x="240668" y="1332950"/>
                  <a:pt x="334297" y="1334679"/>
                  <a:pt x="427703" y="1339595"/>
                </a:cubicBezTo>
                <a:cubicBezTo>
                  <a:pt x="737419" y="1334679"/>
                  <a:pt x="1047406" y="1338703"/>
                  <a:pt x="1356851" y="1324847"/>
                </a:cubicBezTo>
                <a:cubicBezTo>
                  <a:pt x="1378815" y="1323864"/>
                  <a:pt x="1397201" y="1307002"/>
                  <a:pt x="1415845" y="1295350"/>
                </a:cubicBezTo>
                <a:cubicBezTo>
                  <a:pt x="1429260" y="1286966"/>
                  <a:pt x="1497479" y="1231210"/>
                  <a:pt x="1519084" y="1221608"/>
                </a:cubicBezTo>
                <a:cubicBezTo>
                  <a:pt x="1677045" y="1151403"/>
                  <a:pt x="1551685" y="1229369"/>
                  <a:pt x="1651819" y="1162615"/>
                </a:cubicBezTo>
                <a:cubicBezTo>
                  <a:pt x="1781375" y="968284"/>
                  <a:pt x="1750256" y="1033362"/>
                  <a:pt x="1666567" y="543182"/>
                </a:cubicBezTo>
                <a:cubicBezTo>
                  <a:pt x="1661334" y="512533"/>
                  <a:pt x="1578077" y="513686"/>
                  <a:pt x="1578077" y="513686"/>
                </a:cubicBezTo>
                <a:cubicBezTo>
                  <a:pt x="1545429" y="491921"/>
                  <a:pt x="1512299" y="474011"/>
                  <a:pt x="1489587" y="439944"/>
                </a:cubicBezTo>
                <a:cubicBezTo>
                  <a:pt x="1456874" y="390875"/>
                  <a:pt x="1497552" y="394962"/>
                  <a:pt x="1445342" y="351453"/>
                </a:cubicBezTo>
                <a:cubicBezTo>
                  <a:pt x="1428452" y="337378"/>
                  <a:pt x="1406013" y="331789"/>
                  <a:pt x="1386348" y="321957"/>
                </a:cubicBezTo>
                <a:cubicBezTo>
                  <a:pt x="1376516" y="307208"/>
                  <a:pt x="1369385" y="290245"/>
                  <a:pt x="1356851" y="277711"/>
                </a:cubicBezTo>
                <a:cubicBezTo>
                  <a:pt x="1336008" y="256868"/>
                  <a:pt x="1276744" y="230284"/>
                  <a:pt x="1253613" y="218718"/>
                </a:cubicBezTo>
                <a:cubicBezTo>
                  <a:pt x="1228509" y="143408"/>
                  <a:pt x="1259090" y="193675"/>
                  <a:pt x="1179871" y="159724"/>
                </a:cubicBezTo>
                <a:cubicBezTo>
                  <a:pt x="1163579" y="152742"/>
                  <a:pt x="1151823" y="137427"/>
                  <a:pt x="1135626" y="130228"/>
                </a:cubicBezTo>
                <a:cubicBezTo>
                  <a:pt x="1107213" y="117600"/>
                  <a:pt x="1076632" y="110563"/>
                  <a:pt x="1047135" y="100731"/>
                </a:cubicBezTo>
                <a:cubicBezTo>
                  <a:pt x="932773" y="62610"/>
                  <a:pt x="1018422" y="87017"/>
                  <a:pt x="781664" y="71234"/>
                </a:cubicBezTo>
                <a:cubicBezTo>
                  <a:pt x="771832" y="56486"/>
                  <a:pt x="769737" y="29332"/>
                  <a:pt x="752167" y="26989"/>
                </a:cubicBezTo>
                <a:cubicBezTo>
                  <a:pt x="672141" y="16319"/>
                  <a:pt x="569833" y="39858"/>
                  <a:pt x="486697" y="56486"/>
                </a:cubicBezTo>
                <a:cubicBezTo>
                  <a:pt x="481781" y="85983"/>
                  <a:pt x="493093" y="123831"/>
                  <a:pt x="471948" y="144976"/>
                </a:cubicBezTo>
                <a:cubicBezTo>
                  <a:pt x="459414" y="157510"/>
                  <a:pt x="445365" y="118215"/>
                  <a:pt x="442451" y="100731"/>
                </a:cubicBezTo>
                <a:cubicBezTo>
                  <a:pt x="439895" y="85396"/>
                  <a:pt x="443295" y="63439"/>
                  <a:pt x="457200" y="56486"/>
                </a:cubicBezTo>
                <a:cubicBezTo>
                  <a:pt x="570171" y="0"/>
                  <a:pt x="560438" y="87911"/>
                  <a:pt x="560438" y="12241"/>
                </a:cubicBezTo>
                <a:lnTo>
                  <a:pt x="560438" y="41737"/>
                </a:lnTo>
                <a:lnTo>
                  <a:pt x="560438" y="41737"/>
                </a:lnTo>
              </a:path>
            </a:pathLst>
          </a:custGeom>
          <a:ln w="57150">
            <a:solidFill>
              <a:srgbClr val="00C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hu-HU">
              <a:solidFill>
                <a:prstClr val="black"/>
              </a:solidFill>
            </a:endParaRPr>
          </a:p>
        </p:txBody>
      </p:sp>
      <p:pic>
        <p:nvPicPr>
          <p:cNvPr id="26" name="Content Placeholder 4"/>
          <p:cNvPicPr>
            <a:picLocks noChangeAspect="1"/>
          </p:cNvPicPr>
          <p:nvPr/>
        </p:nvPicPr>
        <p:blipFill>
          <a:blip r:embed="rId4" cstate="print">
            <a:extLst>
              <a:ext uri="{28A0092B-C50C-407E-A947-70E740481C1C}">
                <a14:useLocalDpi xmlns:a14="http://schemas.microsoft.com/office/drawing/2010/main" val="0"/>
              </a:ext>
            </a:extLst>
          </a:blip>
          <a:srcRect l="31971" t="33361" r="73" b="194"/>
          <a:stretch>
            <a:fillRect/>
          </a:stretch>
        </p:blipFill>
        <p:spPr bwMode="auto">
          <a:xfrm>
            <a:off x="2339752" y="4077072"/>
            <a:ext cx="3312368" cy="2352570"/>
          </a:xfrm>
          <a:prstGeom prst="rect">
            <a:avLst/>
          </a:prstGeom>
        </p:spPr>
      </p:pic>
      <p:grpSp>
        <p:nvGrpSpPr>
          <p:cNvPr id="3" name="Csoportba foglalás 11"/>
          <p:cNvGrpSpPr/>
          <p:nvPr/>
        </p:nvGrpSpPr>
        <p:grpSpPr>
          <a:xfrm>
            <a:off x="7092280" y="908720"/>
            <a:ext cx="1908212" cy="2124236"/>
            <a:chOff x="7164288" y="188640"/>
            <a:chExt cx="1908212" cy="2124236"/>
          </a:xfrm>
        </p:grpSpPr>
        <p:sp>
          <p:nvSpPr>
            <p:cNvPr id="8" name="Folyamatábra: Késleltetés 7"/>
            <p:cNvSpPr/>
            <p:nvPr/>
          </p:nvSpPr>
          <p:spPr>
            <a:xfrm rot="16200000">
              <a:off x="7056276" y="296652"/>
              <a:ext cx="2124236" cy="1908212"/>
            </a:xfrm>
            <a:prstGeom prst="flowChartDelay">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endParaRPr>
            </a:p>
          </p:txBody>
        </p:sp>
        <p:sp>
          <p:nvSpPr>
            <p:cNvPr id="9" name="Ellipszis 8"/>
            <p:cNvSpPr/>
            <p:nvPr/>
          </p:nvSpPr>
          <p:spPr>
            <a:xfrm>
              <a:off x="7884368" y="764704"/>
              <a:ext cx="827658" cy="525584"/>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endParaRPr>
            </a:p>
          </p:txBody>
        </p:sp>
      </p:grpSp>
      <p:sp>
        <p:nvSpPr>
          <p:cNvPr id="13" name="Ellipszis 12"/>
          <p:cNvSpPr/>
          <p:nvPr/>
        </p:nvSpPr>
        <p:spPr>
          <a:xfrm>
            <a:off x="7524328" y="1268760"/>
            <a:ext cx="1440160" cy="936104"/>
          </a:xfrm>
          <a:prstGeom prst="ellipse">
            <a:avLst/>
          </a:prstGeom>
          <a:solidFill>
            <a:schemeClr val="tx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endParaRPr>
          </a:p>
        </p:txBody>
      </p:sp>
      <p:grpSp>
        <p:nvGrpSpPr>
          <p:cNvPr id="7" name="Csoportba foglalás 20"/>
          <p:cNvGrpSpPr/>
          <p:nvPr/>
        </p:nvGrpSpPr>
        <p:grpSpPr>
          <a:xfrm>
            <a:off x="6732240" y="4401108"/>
            <a:ext cx="1908212" cy="2124236"/>
            <a:chOff x="6732240" y="4149080"/>
            <a:chExt cx="1908212" cy="2124236"/>
          </a:xfrm>
        </p:grpSpPr>
        <p:grpSp>
          <p:nvGrpSpPr>
            <p:cNvPr id="11" name="Csoportba foglalás 13"/>
            <p:cNvGrpSpPr/>
            <p:nvPr/>
          </p:nvGrpSpPr>
          <p:grpSpPr>
            <a:xfrm>
              <a:off x="6732240" y="4149080"/>
              <a:ext cx="1908212" cy="2124236"/>
              <a:chOff x="7164288" y="188640"/>
              <a:chExt cx="1908212" cy="2124236"/>
            </a:xfrm>
          </p:grpSpPr>
          <p:sp>
            <p:nvSpPr>
              <p:cNvPr id="15" name="Folyamatábra: Késleltetés 14"/>
              <p:cNvSpPr/>
              <p:nvPr/>
            </p:nvSpPr>
            <p:spPr>
              <a:xfrm rot="16200000">
                <a:off x="7056276" y="296652"/>
                <a:ext cx="2124236" cy="1908212"/>
              </a:xfrm>
              <a:prstGeom prst="flowChartDelay">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endParaRPr>
              </a:p>
            </p:txBody>
          </p:sp>
          <p:sp>
            <p:nvSpPr>
              <p:cNvPr id="16" name="Ellipszis 15"/>
              <p:cNvSpPr/>
              <p:nvPr/>
            </p:nvSpPr>
            <p:spPr>
              <a:xfrm>
                <a:off x="7884368" y="764704"/>
                <a:ext cx="827658" cy="525584"/>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endParaRPr>
              </a:p>
            </p:txBody>
          </p:sp>
        </p:grpSp>
        <p:sp>
          <p:nvSpPr>
            <p:cNvPr id="17" name="Ellipszis 16"/>
            <p:cNvSpPr/>
            <p:nvPr/>
          </p:nvSpPr>
          <p:spPr>
            <a:xfrm>
              <a:off x="7092280" y="4509120"/>
              <a:ext cx="1440160" cy="936104"/>
            </a:xfrm>
            <a:prstGeom prst="ellipse">
              <a:avLst/>
            </a:prstGeom>
            <a:blipFill>
              <a:blip r:embed="rId5" cstate="prin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endParaRPr>
            </a:p>
          </p:txBody>
        </p:sp>
      </p:grpSp>
      <p:pic>
        <p:nvPicPr>
          <p:cNvPr id="2" name="Picture 10" descr="J:\Fogszabályozás\V\Vinnai Gyula\Icon\DSCN701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00" t="12120" r="14001" b="31095"/>
          <a:stretch/>
        </p:blipFill>
        <p:spPr bwMode="auto">
          <a:xfrm>
            <a:off x="179512" y="836712"/>
            <a:ext cx="6762490"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zövegdoboz 4"/>
          <p:cNvSpPr txBox="1"/>
          <p:nvPr/>
        </p:nvSpPr>
        <p:spPr>
          <a:xfrm>
            <a:off x="5364088" y="3501008"/>
            <a:ext cx="1440160" cy="369332"/>
          </a:xfrm>
          <a:prstGeom prst="rect">
            <a:avLst/>
          </a:prstGeom>
          <a:noFill/>
        </p:spPr>
        <p:txBody>
          <a:bodyPr wrap="square" rtlCol="0">
            <a:spAutoFit/>
          </a:bodyPr>
          <a:lstStyle/>
          <a:p>
            <a:pPr algn="ctr"/>
            <a:r>
              <a:rPr lang="hu-HU" b="1" dirty="0">
                <a:solidFill>
                  <a:srgbClr val="FFFF00"/>
                </a:solidFill>
              </a:rPr>
              <a:t>2x2 perc</a:t>
            </a:r>
          </a:p>
        </p:txBody>
      </p:sp>
      <p:sp>
        <p:nvSpPr>
          <p:cNvPr id="18" name="Szövegdoboz 17"/>
          <p:cNvSpPr txBox="1"/>
          <p:nvPr/>
        </p:nvSpPr>
        <p:spPr>
          <a:xfrm>
            <a:off x="1835696" y="1124744"/>
            <a:ext cx="1944216" cy="369332"/>
          </a:xfrm>
          <a:prstGeom prst="rect">
            <a:avLst/>
          </a:prstGeom>
          <a:noFill/>
        </p:spPr>
        <p:txBody>
          <a:bodyPr wrap="square" rtlCol="0">
            <a:spAutoFit/>
          </a:bodyPr>
          <a:lstStyle/>
          <a:p>
            <a:pPr algn="ctr"/>
            <a:r>
              <a:rPr lang="hu-HU" b="1" dirty="0">
                <a:solidFill>
                  <a:srgbClr val="FFFF00"/>
                </a:solidFill>
                <a:effectLst>
                  <a:outerShdw blurRad="38100" dist="38100" dir="2700000" algn="tl">
                    <a:srgbClr val="000000">
                      <a:alpha val="43137"/>
                    </a:srgbClr>
                  </a:outerShdw>
                </a:effectLst>
              </a:rPr>
              <a:t>15% HCL</a:t>
            </a:r>
          </a:p>
        </p:txBody>
      </p:sp>
      <p:grpSp>
        <p:nvGrpSpPr>
          <p:cNvPr id="12" name="Csoportba foglalás 19"/>
          <p:cNvGrpSpPr/>
          <p:nvPr/>
        </p:nvGrpSpPr>
        <p:grpSpPr>
          <a:xfrm>
            <a:off x="1619672" y="4077072"/>
            <a:ext cx="4896544" cy="2454673"/>
            <a:chOff x="1403648" y="4005064"/>
            <a:chExt cx="4896544" cy="2454673"/>
          </a:xfrm>
        </p:grpSpPr>
        <p:pic>
          <p:nvPicPr>
            <p:cNvPr id="6" name="Picture 6" descr="J:\Fogszabályozás\V\Vinnai Gyula\Icon\DSCN7022.JPG"/>
            <p:cNvPicPr>
              <a:picLocks noChangeAspect="1" noChangeArrowheads="1"/>
            </p:cNvPicPr>
            <p:nvPr/>
          </p:nvPicPr>
          <p:blipFill>
            <a:blip r:embed="rId7" cstate="print">
              <a:extLst>
                <a:ext uri="{28A0092B-C50C-407E-A947-70E740481C1C}">
                  <a14:useLocalDpi xmlns:a14="http://schemas.microsoft.com/office/drawing/2010/main" val="0"/>
                </a:ext>
              </a:extLst>
            </a:blip>
            <a:srcRect l="12635" t="28861" r="6141" b="8608"/>
            <a:stretch>
              <a:fillRect/>
            </a:stretch>
          </p:blipFill>
          <p:spPr bwMode="auto">
            <a:xfrm>
              <a:off x="2051720" y="4005064"/>
              <a:ext cx="4248472" cy="245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zövegdoboz 18"/>
            <p:cNvSpPr txBox="1"/>
            <p:nvPr/>
          </p:nvSpPr>
          <p:spPr>
            <a:xfrm>
              <a:off x="1403648" y="4139788"/>
              <a:ext cx="1944216" cy="369332"/>
            </a:xfrm>
            <a:prstGeom prst="rect">
              <a:avLst/>
            </a:prstGeom>
            <a:noFill/>
          </p:spPr>
          <p:txBody>
            <a:bodyPr wrap="square" rtlCol="0">
              <a:spAutoFit/>
            </a:bodyPr>
            <a:lstStyle/>
            <a:p>
              <a:pPr algn="r"/>
              <a:r>
                <a:rPr lang="hu-HU" b="1" dirty="0">
                  <a:solidFill>
                    <a:srgbClr val="FFFF00"/>
                  </a:solidFill>
                </a:rPr>
                <a:t>ICON</a:t>
              </a:r>
              <a:r>
                <a:rPr lang="hu-HU" b="1" baseline="30000" dirty="0">
                  <a:solidFill>
                    <a:srgbClr val="FFFF00"/>
                  </a:solidFill>
                  <a:latin typeface="Times New Roman"/>
                  <a:cs typeface="Times New Roman"/>
                </a:rPr>
                <a:t>®</a:t>
              </a:r>
              <a:r>
                <a:rPr lang="hu-HU" b="1" dirty="0">
                  <a:solidFill>
                    <a:srgbClr val="FFFF00"/>
                  </a:solidFill>
                  <a:latin typeface="Times New Roman"/>
                  <a:cs typeface="Times New Roman"/>
                </a:rPr>
                <a:t> </a:t>
              </a:r>
              <a:r>
                <a:rPr lang="hu-HU" b="1" dirty="0" err="1">
                  <a:solidFill>
                    <a:srgbClr val="FFFF00"/>
                  </a:solidFill>
                  <a:latin typeface="Times New Roman"/>
                  <a:cs typeface="Times New Roman"/>
                </a:rPr>
                <a:t>Dry</a:t>
              </a:r>
              <a:endParaRPr lang="hu-HU" b="1" dirty="0">
                <a:solidFill>
                  <a:srgbClr val="FFFF00"/>
                </a:solidFill>
              </a:endParaRPr>
            </a:p>
          </p:txBody>
        </p:sp>
      </p:grpSp>
      <p:pic>
        <p:nvPicPr>
          <p:cNvPr id="4" name="Kép 3" descr="stop_watch_front_sm_wm.jpg"/>
          <p:cNvPicPr>
            <a:picLocks noChangeAspect="1"/>
          </p:cNvPicPr>
          <p:nvPr/>
        </p:nvPicPr>
        <p:blipFill>
          <a:blip r:embed="rId8" cstate="print">
            <a:duotone>
              <a:prstClr val="black"/>
              <a:schemeClr val="accent1">
                <a:tint val="45000"/>
                <a:satMod val="400000"/>
              </a:schemeClr>
            </a:duotone>
          </a:blip>
          <a:srcRect l="15463" r="12374" b="12374"/>
          <a:stretch>
            <a:fillRect/>
          </a:stretch>
        </p:blipFill>
        <p:spPr>
          <a:xfrm rot="817630">
            <a:off x="6612464" y="2768300"/>
            <a:ext cx="1304616" cy="1584176"/>
          </a:xfrm>
          <a:prstGeom prst="ellipse">
            <a:avLst/>
          </a:prstGeom>
        </p:spPr>
      </p:pic>
      <p:sp>
        <p:nvSpPr>
          <p:cNvPr id="10" name="Ellipszis 9"/>
          <p:cNvSpPr/>
          <p:nvPr/>
        </p:nvSpPr>
        <p:spPr>
          <a:xfrm>
            <a:off x="7524328" y="1268760"/>
            <a:ext cx="1440160" cy="93610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prstClr val="white"/>
              </a:solidFill>
            </a:endParaRPr>
          </a:p>
        </p:txBody>
      </p:sp>
      <p:sp>
        <p:nvSpPr>
          <p:cNvPr id="24" name="Cím 1"/>
          <p:cNvSpPr txBox="1">
            <a:spLocks/>
          </p:cNvSpPr>
          <p:nvPr/>
        </p:nvSpPr>
        <p:spPr>
          <a:xfrm>
            <a:off x="2041376" y="188640"/>
            <a:ext cx="6419056" cy="562074"/>
          </a:xfrm>
          <a:prstGeom prst="rect">
            <a:avLst/>
          </a:prstGeom>
          <a:solidFill>
            <a:schemeClr val="accent1">
              <a:lumMod val="20000"/>
              <a:lumOff val="80000"/>
            </a:schemeClr>
          </a:solidFill>
        </p:spPr>
        <p:txBody>
          <a:bodyPr anchor="ctr">
            <a:noAutofit/>
          </a:bodyPr>
          <a:lstStyle/>
          <a:p>
            <a:pPr algn="ctr">
              <a:spcBef>
                <a:spcPct val="0"/>
              </a:spcBef>
              <a:defRPr/>
            </a:pPr>
            <a:r>
              <a:rPr lang="hu-HU" sz="3600" b="1" dirty="0" smtClean="0">
                <a:solidFill>
                  <a:srgbClr val="002060"/>
                </a:solidFill>
                <a:latin typeface="Constantia" pitchFamily="18" charset="0"/>
              </a:rPr>
              <a:t>Kondicionálás:  15% sósav! </a:t>
            </a:r>
            <a:endParaRPr lang="hu-HU" sz="3600" b="1" dirty="0">
              <a:solidFill>
                <a:srgbClr val="002060"/>
              </a:solidFill>
              <a:latin typeface="Constantia" pitchFamily="18" charset="0"/>
            </a:endParaRPr>
          </a:p>
        </p:txBody>
      </p:sp>
      <p:sp>
        <p:nvSpPr>
          <p:cNvPr id="25" name="Téglalap 24"/>
          <p:cNvSpPr/>
          <p:nvPr/>
        </p:nvSpPr>
        <p:spPr>
          <a:xfrm>
            <a:off x="35496" y="4077072"/>
            <a:ext cx="2016224" cy="584775"/>
          </a:xfrm>
          <a:prstGeom prst="rect">
            <a:avLst/>
          </a:prstGeom>
          <a:solidFill>
            <a:schemeClr val="accent1">
              <a:lumMod val="20000"/>
              <a:lumOff val="80000"/>
            </a:schemeClr>
          </a:solidFill>
        </p:spPr>
        <p:txBody>
          <a:bodyPr wrap="square">
            <a:spAutoFit/>
          </a:bodyPr>
          <a:lstStyle/>
          <a:p>
            <a:pPr algn="ctr"/>
            <a:r>
              <a:rPr lang="hu-HU" sz="3200" b="1" dirty="0">
                <a:solidFill>
                  <a:srgbClr val="002060"/>
                </a:solidFill>
                <a:latin typeface="Constantia" pitchFamily="18" charset="0"/>
              </a:rPr>
              <a:t>ICON</a:t>
            </a:r>
            <a:r>
              <a:rPr lang="hu-HU" sz="3200" b="1" baseline="30000" dirty="0" smtClean="0">
                <a:solidFill>
                  <a:srgbClr val="002060"/>
                </a:solidFill>
                <a:latin typeface="Constantia" pitchFamily="18" charset="0"/>
                <a:cs typeface="Times New Roman"/>
              </a:rPr>
              <a:t>®</a:t>
            </a:r>
            <a:endParaRPr lang="hu-HU" sz="3200" b="1" dirty="0">
              <a:solidFill>
                <a:prstClr val="black"/>
              </a:solidFill>
              <a:latin typeface="Constantia" pitchFamily="18" charset="0"/>
            </a:endParaRPr>
          </a:p>
        </p:txBody>
      </p:sp>
      <p:sp>
        <p:nvSpPr>
          <p:cNvPr id="32" name="Szövegdoboz 31"/>
          <p:cNvSpPr txBox="1"/>
          <p:nvPr/>
        </p:nvSpPr>
        <p:spPr>
          <a:xfrm>
            <a:off x="4572000" y="5939988"/>
            <a:ext cx="1728192" cy="369332"/>
          </a:xfrm>
          <a:prstGeom prst="rect">
            <a:avLst/>
          </a:prstGeom>
          <a:noFill/>
        </p:spPr>
        <p:txBody>
          <a:bodyPr wrap="square" rtlCol="0">
            <a:spAutoFit/>
          </a:bodyPr>
          <a:lstStyle/>
          <a:p>
            <a:pPr algn="ctr"/>
            <a:r>
              <a:rPr lang="hu-HU" b="1" dirty="0">
                <a:solidFill>
                  <a:srgbClr val="FFFF00"/>
                </a:solidFill>
              </a:rPr>
              <a:t>30 másodperc</a:t>
            </a:r>
          </a:p>
        </p:txBody>
      </p:sp>
      <p:sp>
        <p:nvSpPr>
          <p:cNvPr id="30" name="Szövegdoboz 29"/>
          <p:cNvSpPr txBox="1"/>
          <p:nvPr/>
        </p:nvSpPr>
        <p:spPr>
          <a:xfrm>
            <a:off x="251520" y="6577607"/>
            <a:ext cx="8568952" cy="307777"/>
          </a:xfrm>
          <a:prstGeom prst="rect">
            <a:avLst/>
          </a:prstGeom>
          <a:noFill/>
        </p:spPr>
        <p:txBody>
          <a:bodyPr wrap="square" rtlCol="0">
            <a:spAutoFit/>
          </a:bodyPr>
          <a:lstStyle/>
          <a:p>
            <a:r>
              <a:rPr lang="hu-HU" sz="1400" i="1" dirty="0" smtClean="0">
                <a:solidFill>
                  <a:srgbClr val="002060"/>
                </a:solidFill>
              </a:rPr>
              <a:t>Forrás</a:t>
            </a:r>
            <a:r>
              <a:rPr lang="hu-HU" sz="1400" dirty="0" smtClean="0">
                <a:solidFill>
                  <a:srgbClr val="002060"/>
                </a:solidFill>
              </a:rPr>
              <a:t>: </a:t>
            </a:r>
            <a:r>
              <a:rPr lang="hu-HU" sz="1400" b="1" dirty="0" smtClean="0">
                <a:solidFill>
                  <a:srgbClr val="002060"/>
                </a:solidFill>
              </a:rPr>
              <a:t>Esetbemutatás</a:t>
            </a:r>
            <a:r>
              <a:rPr lang="hu-HU" sz="1400" dirty="0" smtClean="0">
                <a:solidFill>
                  <a:srgbClr val="002060"/>
                </a:solidFill>
              </a:rPr>
              <a:t> – SE-FOK Gyermekfogászati és Fogszabályozási </a:t>
            </a:r>
            <a:r>
              <a:rPr lang="hu-HU" sz="1400" dirty="0">
                <a:solidFill>
                  <a:srgbClr val="002060"/>
                </a:solidFill>
              </a:rPr>
              <a:t>Klinika, </a:t>
            </a:r>
            <a:r>
              <a:rPr lang="hu-HU" sz="1400" dirty="0" smtClean="0">
                <a:solidFill>
                  <a:srgbClr val="002060"/>
                </a:solidFill>
              </a:rPr>
              <a:t>Dr. Simon I.</a:t>
            </a:r>
            <a:endParaRPr lang="de-DE" sz="1400" dirty="0">
              <a:solidFill>
                <a:srgbClr val="002060"/>
              </a:solidFill>
            </a:endParaRPr>
          </a:p>
        </p:txBody>
      </p:sp>
    </p:spTree>
    <p:extLst>
      <p:ext uri="{BB962C8B-B14F-4D97-AF65-F5344CB8AC3E}">
        <p14:creationId xmlns:p14="http://schemas.microsoft.com/office/powerpoint/2010/main" val="217465409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32"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amond(out)">
                                      <p:cBhvr>
                                        <p:cTn id="13" dur="500"/>
                                        <p:tgtEl>
                                          <p:spTgt spid="27"/>
                                        </p:tgtEl>
                                      </p:cBhvr>
                                    </p:animEffect>
                                  </p:childTnLst>
                                </p:cTn>
                              </p:par>
                              <p:par>
                                <p:cTn id="14" presetID="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1000"/>
                                        <p:tgtEl>
                                          <p:spTgt spid="1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circle(i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1000"/>
                                        <p:tgtEl>
                                          <p:spTgt spid="1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circle(i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diamond(in)">
                                      <p:cBhvr>
                                        <p:cTn id="38" dur="500"/>
                                        <p:tgtEl>
                                          <p:spTgt spid="2"/>
                                        </p:tgtEl>
                                      </p:cBhvr>
                                    </p:animEffect>
                                  </p:childTnLst>
                                </p:cTn>
                              </p:par>
                              <p:par>
                                <p:cTn id="39" presetID="29"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1000" fill="hold"/>
                                        <p:tgtEl>
                                          <p:spTgt spid="18"/>
                                        </p:tgtEl>
                                        <p:attrNameLst>
                                          <p:attrName>ppt_x</p:attrName>
                                        </p:attrNameLst>
                                      </p:cBhvr>
                                      <p:tavLst>
                                        <p:tav tm="0">
                                          <p:val>
                                            <p:strVal val="#ppt_x-.2"/>
                                          </p:val>
                                        </p:tav>
                                        <p:tav tm="100000">
                                          <p:val>
                                            <p:strVal val="#ppt_x"/>
                                          </p:val>
                                        </p:tav>
                                      </p:tavLst>
                                    </p:anim>
                                    <p:anim calcmode="lin" valueType="num">
                                      <p:cBhvr>
                                        <p:cTn id="42"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35"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anim calcmode="lin" valueType="num">
                                      <p:cBhvr>
                                        <p:cTn id="49" dur="500" fill="hold"/>
                                        <p:tgtEl>
                                          <p:spTgt spid="4"/>
                                        </p:tgtEl>
                                        <p:attrNameLst>
                                          <p:attrName>style.rotation</p:attrName>
                                        </p:attrNameLst>
                                      </p:cBhvr>
                                      <p:tavLst>
                                        <p:tav tm="0">
                                          <p:val>
                                            <p:fltVal val="720"/>
                                          </p:val>
                                        </p:tav>
                                        <p:tav tm="100000">
                                          <p:val>
                                            <p:fltVal val="0"/>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 calcmode="lin" valueType="num">
                                      <p:cBhvr>
                                        <p:cTn id="51" dur="500" fill="hold"/>
                                        <p:tgtEl>
                                          <p:spTgt spid="4"/>
                                        </p:tgtEl>
                                        <p:attrNameLst>
                                          <p:attrName>ppt_w</p:attrName>
                                        </p:attrNameLst>
                                      </p:cBhvr>
                                      <p:tavLst>
                                        <p:tav tm="0">
                                          <p:val>
                                            <p:fltVal val="0"/>
                                          </p:val>
                                        </p:tav>
                                        <p:tav tm="100000">
                                          <p:val>
                                            <p:strVal val="#ppt_w"/>
                                          </p:val>
                                        </p:tav>
                                      </p:tavLst>
                                    </p:anim>
                                  </p:childTnLst>
                                </p:cTn>
                              </p:par>
                              <p:par>
                                <p:cTn id="52" presetID="29" presetClass="entr" presetSubtype="0"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1000" fill="hold"/>
                                        <p:tgtEl>
                                          <p:spTgt spid="5"/>
                                        </p:tgtEl>
                                        <p:attrNameLst>
                                          <p:attrName>ppt_x</p:attrName>
                                        </p:attrNameLst>
                                      </p:cBhvr>
                                      <p:tavLst>
                                        <p:tav tm="0">
                                          <p:val>
                                            <p:strVal val="#ppt_x-.2"/>
                                          </p:val>
                                        </p:tav>
                                        <p:tav tm="100000">
                                          <p:val>
                                            <p:strVal val="#ppt_x"/>
                                          </p:val>
                                        </p:tav>
                                      </p:tavLst>
                                    </p:anim>
                                    <p:anim calcmode="lin" valueType="num">
                                      <p:cBhvr>
                                        <p:cTn id="5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56" dur="10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8" presetClass="entr" presetSubtype="16"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diamond(in)">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8" presetClass="entr" presetSubtype="32" fill="hold"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diamond(out)">
                                      <p:cBhvr>
                                        <p:cTn id="66" dur="500"/>
                                        <p:tgtEl>
                                          <p:spTgt spid="12"/>
                                        </p:tgtEl>
                                      </p:cBhvr>
                                    </p:animEffect>
                                  </p:childTnLst>
                                </p:cTn>
                              </p:par>
                              <p:par>
                                <p:cTn id="67" presetID="2" presetClass="entr" presetSubtype="6" fill="hold" nodeType="with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additive="base">
                                        <p:cTn id="69" dur="500" fill="hold"/>
                                        <p:tgtEl>
                                          <p:spTgt spid="7"/>
                                        </p:tgtEl>
                                        <p:attrNameLst>
                                          <p:attrName>ppt_x</p:attrName>
                                        </p:attrNameLst>
                                      </p:cBhvr>
                                      <p:tavLst>
                                        <p:tav tm="0">
                                          <p:val>
                                            <p:strVal val="1+#ppt_w/2"/>
                                          </p:val>
                                        </p:tav>
                                        <p:tav tm="100000">
                                          <p:val>
                                            <p:strVal val="#ppt_x"/>
                                          </p:val>
                                        </p:tav>
                                      </p:tavLst>
                                    </p:anim>
                                    <p:anim calcmode="lin" valueType="num">
                                      <p:cBhvr additive="base">
                                        <p:cTn id="70" dur="500" fill="hold"/>
                                        <p:tgtEl>
                                          <p:spTgt spid="7"/>
                                        </p:tgtEl>
                                        <p:attrNameLst>
                                          <p:attrName>ppt_y</p:attrName>
                                        </p:attrNameLst>
                                      </p:cBhvr>
                                      <p:tavLst>
                                        <p:tav tm="0">
                                          <p:val>
                                            <p:strVal val="1+#ppt_h/2"/>
                                          </p:val>
                                        </p:tav>
                                        <p:tav tm="100000">
                                          <p:val>
                                            <p:strVal val="#ppt_y"/>
                                          </p:val>
                                        </p:tav>
                                      </p:tavLst>
                                    </p:anim>
                                  </p:childTnLst>
                                </p:cTn>
                              </p:par>
                              <p:par>
                                <p:cTn id="71" presetID="2" presetClass="entr" presetSubtype="12"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0-#ppt_w/2"/>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par>
                                <p:cTn id="75" presetID="29"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p:cTn id="77" dur="1000" fill="hold"/>
                                        <p:tgtEl>
                                          <p:spTgt spid="32"/>
                                        </p:tgtEl>
                                        <p:attrNameLst>
                                          <p:attrName>ppt_x</p:attrName>
                                        </p:attrNameLst>
                                      </p:cBhvr>
                                      <p:tavLst>
                                        <p:tav tm="0">
                                          <p:val>
                                            <p:strVal val="#ppt_x-.2"/>
                                          </p:val>
                                        </p:tav>
                                        <p:tav tm="100000">
                                          <p:val>
                                            <p:strVal val="#ppt_x"/>
                                          </p:val>
                                        </p:tav>
                                      </p:tavLst>
                                    </p:anim>
                                    <p:anim calcmode="lin" valueType="num">
                                      <p:cBhvr>
                                        <p:cTn id="78"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79" dur="1000"/>
                                        <p:tgtEl>
                                          <p:spTgt spid="32"/>
                                        </p:tgtEl>
                                      </p:cBhvr>
                                    </p:animEffect>
                                  </p:childTnLst>
                                </p:cTn>
                              </p:par>
                              <p:par>
                                <p:cTn id="80" presetID="29" presetClass="entr" presetSubtype="0" fill="hold" grpId="1" nodeType="with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p:cTn id="82" dur="1000" fill="hold"/>
                                        <p:tgtEl>
                                          <p:spTgt spid="32"/>
                                        </p:tgtEl>
                                        <p:attrNameLst>
                                          <p:attrName>ppt_x</p:attrName>
                                        </p:attrNameLst>
                                      </p:cBhvr>
                                      <p:tavLst>
                                        <p:tav tm="0">
                                          <p:val>
                                            <p:strVal val="#ppt_x-.2"/>
                                          </p:val>
                                        </p:tav>
                                        <p:tav tm="100000">
                                          <p:val>
                                            <p:strVal val="#ppt_x"/>
                                          </p:val>
                                        </p:tav>
                                      </p:tavLst>
                                    </p:anim>
                                    <p:anim calcmode="lin" valueType="num">
                                      <p:cBhvr>
                                        <p:cTn id="83"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84" dur="1000"/>
                                        <p:tgtEl>
                                          <p:spTgt spid="32"/>
                                        </p:tgtEl>
                                      </p:cBhvr>
                                    </p:animEffect>
                                  </p:childTnLst>
                                </p:cTn>
                              </p:par>
                              <p:par>
                                <p:cTn id="85" presetID="1" presetClass="entr" presetSubtype="0"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8" grpId="0" animBg="1"/>
      <p:bldP spid="13" grpId="0" animBg="1"/>
      <p:bldP spid="5" grpId="0"/>
      <p:bldP spid="18" grpId="0"/>
      <p:bldP spid="10" grpId="0" animBg="1"/>
      <p:bldP spid="24" grpId="0" animBg="1"/>
      <p:bldP spid="25" grpId="0" animBg="1"/>
      <p:bldP spid="32" grpId="0"/>
      <p:bldP spid="32" grpId="1"/>
      <p:bldP spid="3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p:cNvPicPr>
            <a:picLocks noChangeAspect="1"/>
          </p:cNvPicPr>
          <p:nvPr/>
        </p:nvPicPr>
        <p:blipFill>
          <a:blip r:embed="rId3" cstate="print">
            <a:lum bright="10000" contrast="10000"/>
            <a:extLst>
              <a:ext uri="{28A0092B-C50C-407E-A947-70E740481C1C}">
                <a14:useLocalDpi xmlns:a14="http://schemas.microsoft.com/office/drawing/2010/main" val="0"/>
              </a:ext>
            </a:extLst>
          </a:blip>
          <a:srcRect l="20382" t="12353" r="18472" b="49485"/>
          <a:stretch>
            <a:fillRect/>
          </a:stretch>
        </p:blipFill>
        <p:spPr bwMode="auto">
          <a:xfrm>
            <a:off x="323528" y="1196752"/>
            <a:ext cx="6565819" cy="3073364"/>
          </a:xfrm>
          <a:prstGeom prst="rect">
            <a:avLst/>
          </a:prstGeom>
        </p:spPr>
      </p:pic>
      <p:pic>
        <p:nvPicPr>
          <p:cNvPr id="5" name="Picture 8" descr="J:\Fogszabályozás\V\Vinnai Gyula\Icon\DSCN7034.JPG"/>
          <p:cNvPicPr>
            <a:picLocks noChangeAspect="1" noChangeArrowheads="1"/>
          </p:cNvPicPr>
          <p:nvPr/>
        </p:nvPicPr>
        <p:blipFill>
          <a:blip r:embed="rId4" cstate="print">
            <a:extLst>
              <a:ext uri="{28A0092B-C50C-407E-A947-70E740481C1C}">
                <a14:useLocalDpi xmlns:a14="http://schemas.microsoft.com/office/drawing/2010/main" val="0"/>
              </a:ext>
            </a:extLst>
          </a:blip>
          <a:srcRect l="41006" t="11787" r="5504" b="44800"/>
          <a:stretch>
            <a:fillRect/>
          </a:stretch>
        </p:blipFill>
        <p:spPr bwMode="auto">
          <a:xfrm>
            <a:off x="4572000" y="3284984"/>
            <a:ext cx="4377058"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p:cNvPicPr>
            <a:picLocks noChangeAspect="1"/>
          </p:cNvPicPr>
          <p:nvPr/>
        </p:nvPicPr>
        <p:blipFill>
          <a:blip r:embed="rId5" cstate="print">
            <a:extLst>
              <a:ext uri="{28A0092B-C50C-407E-A947-70E740481C1C}">
                <a14:useLocalDpi xmlns:a14="http://schemas.microsoft.com/office/drawing/2010/main" val="0"/>
              </a:ext>
            </a:extLst>
          </a:blip>
          <a:srcRect l="18529" r="7354"/>
          <a:stretch>
            <a:fillRect/>
          </a:stretch>
        </p:blipFill>
        <p:spPr bwMode="auto">
          <a:xfrm>
            <a:off x="1259632" y="4509120"/>
            <a:ext cx="2880320" cy="1978707"/>
          </a:xfrm>
          <a:prstGeom prst="ellipse">
            <a:avLst/>
          </a:prstGeom>
        </p:spPr>
      </p:pic>
      <p:grpSp>
        <p:nvGrpSpPr>
          <p:cNvPr id="2" name="Csoportba foglalás 14"/>
          <p:cNvGrpSpPr/>
          <p:nvPr/>
        </p:nvGrpSpPr>
        <p:grpSpPr>
          <a:xfrm>
            <a:off x="1403648" y="4509120"/>
            <a:ext cx="2592288" cy="1872208"/>
            <a:chOff x="1403648" y="4509120"/>
            <a:chExt cx="2592288" cy="1872208"/>
          </a:xfrm>
        </p:grpSpPr>
        <p:cxnSp>
          <p:nvCxnSpPr>
            <p:cNvPr id="9" name="Egyenes összekötő 8"/>
            <p:cNvCxnSpPr/>
            <p:nvPr/>
          </p:nvCxnSpPr>
          <p:spPr>
            <a:xfrm>
              <a:off x="1691680" y="4509120"/>
              <a:ext cx="2232248" cy="187220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Egyenes összekötő 9"/>
            <p:cNvCxnSpPr/>
            <p:nvPr/>
          </p:nvCxnSpPr>
          <p:spPr>
            <a:xfrm flipH="1">
              <a:off x="1403648" y="4653136"/>
              <a:ext cx="2592288" cy="165618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7" name="Szövegdoboz 16"/>
          <p:cNvSpPr txBox="1"/>
          <p:nvPr/>
        </p:nvSpPr>
        <p:spPr>
          <a:xfrm>
            <a:off x="251520" y="1187460"/>
            <a:ext cx="1944216" cy="369332"/>
          </a:xfrm>
          <a:prstGeom prst="rect">
            <a:avLst/>
          </a:prstGeom>
          <a:noFill/>
        </p:spPr>
        <p:txBody>
          <a:bodyPr wrap="square" rtlCol="0">
            <a:spAutoFit/>
          </a:bodyPr>
          <a:lstStyle/>
          <a:p>
            <a:pPr algn="ctr"/>
            <a:r>
              <a:rPr lang="hu-HU" b="1" dirty="0">
                <a:solidFill>
                  <a:srgbClr val="FFFF00"/>
                </a:solidFill>
              </a:rPr>
              <a:t>ICON</a:t>
            </a:r>
            <a:r>
              <a:rPr lang="hu-HU" b="1" baseline="30000" dirty="0">
                <a:solidFill>
                  <a:srgbClr val="FFFF00"/>
                </a:solidFill>
                <a:latin typeface="Times New Roman"/>
                <a:cs typeface="Times New Roman"/>
              </a:rPr>
              <a:t>®</a:t>
            </a:r>
            <a:r>
              <a:rPr lang="hu-HU" b="1" dirty="0">
                <a:solidFill>
                  <a:srgbClr val="FFFF00"/>
                </a:solidFill>
                <a:latin typeface="Times New Roman"/>
                <a:cs typeface="Times New Roman"/>
              </a:rPr>
              <a:t> </a:t>
            </a:r>
            <a:endParaRPr lang="hu-HU" b="1" dirty="0">
              <a:solidFill>
                <a:srgbClr val="FFFF00"/>
              </a:solidFill>
            </a:endParaRPr>
          </a:p>
        </p:txBody>
      </p:sp>
      <p:sp>
        <p:nvSpPr>
          <p:cNvPr id="18" name="Szövegdoboz 17"/>
          <p:cNvSpPr txBox="1"/>
          <p:nvPr/>
        </p:nvSpPr>
        <p:spPr>
          <a:xfrm>
            <a:off x="5652120" y="1772816"/>
            <a:ext cx="1440160" cy="646331"/>
          </a:xfrm>
          <a:prstGeom prst="rect">
            <a:avLst/>
          </a:prstGeom>
          <a:noFill/>
        </p:spPr>
        <p:txBody>
          <a:bodyPr wrap="square" rtlCol="0">
            <a:spAutoFit/>
          </a:bodyPr>
          <a:lstStyle/>
          <a:p>
            <a:pPr algn="ctr">
              <a:buFont typeface="Wingdings" pitchFamily="2" charset="2"/>
              <a:buChar char="ü"/>
            </a:pPr>
            <a:r>
              <a:rPr lang="hu-HU" b="1" dirty="0">
                <a:solidFill>
                  <a:srgbClr val="FFFF00"/>
                </a:solidFill>
              </a:rPr>
              <a:t>3 perc</a:t>
            </a:r>
          </a:p>
          <a:p>
            <a:pPr algn="ctr">
              <a:buFont typeface="Wingdings" pitchFamily="2" charset="2"/>
              <a:buChar char="ü"/>
            </a:pPr>
            <a:r>
              <a:rPr lang="hu-HU" b="1" dirty="0">
                <a:solidFill>
                  <a:srgbClr val="FFFF00"/>
                </a:solidFill>
              </a:rPr>
              <a:t>1 perc</a:t>
            </a:r>
          </a:p>
        </p:txBody>
      </p:sp>
      <p:sp>
        <p:nvSpPr>
          <p:cNvPr id="19" name="Szövegdoboz 18"/>
          <p:cNvSpPr txBox="1"/>
          <p:nvPr/>
        </p:nvSpPr>
        <p:spPr>
          <a:xfrm>
            <a:off x="4427984" y="3275692"/>
            <a:ext cx="1944216" cy="369332"/>
          </a:xfrm>
          <a:prstGeom prst="rect">
            <a:avLst/>
          </a:prstGeom>
          <a:noFill/>
        </p:spPr>
        <p:txBody>
          <a:bodyPr wrap="square" rtlCol="0">
            <a:spAutoFit/>
          </a:bodyPr>
          <a:lstStyle/>
          <a:p>
            <a:pPr algn="ctr"/>
            <a:r>
              <a:rPr lang="hu-HU" b="1" dirty="0">
                <a:solidFill>
                  <a:srgbClr val="FFFF00"/>
                </a:solidFill>
              </a:rPr>
              <a:t>40 másodperc</a:t>
            </a:r>
          </a:p>
        </p:txBody>
      </p:sp>
      <p:pic>
        <p:nvPicPr>
          <p:cNvPr id="4" name="Kép 3" descr="stop_watch_front_sm_wm.jpg"/>
          <p:cNvPicPr>
            <a:picLocks noChangeAspect="1"/>
          </p:cNvPicPr>
          <p:nvPr/>
        </p:nvPicPr>
        <p:blipFill>
          <a:blip r:embed="rId6" cstate="print">
            <a:duotone>
              <a:prstClr val="black"/>
              <a:schemeClr val="accent1">
                <a:tint val="45000"/>
                <a:satMod val="400000"/>
              </a:schemeClr>
            </a:duotone>
          </a:blip>
          <a:srcRect l="15463" r="12374" b="12374"/>
          <a:stretch>
            <a:fillRect/>
          </a:stretch>
        </p:blipFill>
        <p:spPr>
          <a:xfrm rot="1294895">
            <a:off x="6706013" y="2131335"/>
            <a:ext cx="1008112" cy="1224136"/>
          </a:xfrm>
          <a:prstGeom prst="ellipse">
            <a:avLst/>
          </a:prstGeom>
        </p:spPr>
      </p:pic>
      <p:sp>
        <p:nvSpPr>
          <p:cNvPr id="20" name="Cím 1"/>
          <p:cNvSpPr>
            <a:spLocks noGrp="1"/>
          </p:cNvSpPr>
          <p:nvPr>
            <p:ph type="title"/>
          </p:nvPr>
        </p:nvSpPr>
        <p:spPr>
          <a:xfrm>
            <a:off x="323528" y="274638"/>
            <a:ext cx="8496944" cy="633412"/>
          </a:xfrm>
          <a:solidFill>
            <a:schemeClr val="accent1">
              <a:lumMod val="20000"/>
              <a:lumOff val="80000"/>
            </a:schemeClr>
          </a:solidFill>
        </p:spPr>
        <p:txBody>
          <a:bodyPr>
            <a:noAutofit/>
          </a:bodyPr>
          <a:lstStyle/>
          <a:p>
            <a:r>
              <a:rPr lang="hu-HU" sz="3600" b="1" dirty="0" smtClean="0">
                <a:solidFill>
                  <a:srgbClr val="002060"/>
                </a:solidFill>
                <a:latin typeface="Constantia" pitchFamily="18" charset="0"/>
              </a:rPr>
              <a:t>ICON</a:t>
            </a:r>
            <a:r>
              <a:rPr lang="hu-HU" sz="3600" b="1" baseline="30000" dirty="0" smtClean="0">
                <a:solidFill>
                  <a:srgbClr val="002060"/>
                </a:solidFill>
                <a:latin typeface="Constantia" pitchFamily="18" charset="0"/>
                <a:cs typeface="Times New Roman"/>
              </a:rPr>
              <a:t>®</a:t>
            </a:r>
            <a:r>
              <a:rPr lang="hu-HU" sz="3600" b="1" dirty="0" smtClean="0">
                <a:solidFill>
                  <a:srgbClr val="002060"/>
                </a:solidFill>
                <a:latin typeface="Constantia" pitchFamily="18" charset="0"/>
                <a:cs typeface="Times New Roman"/>
              </a:rPr>
              <a:t> applikálása, polimerizálás</a:t>
            </a:r>
            <a:endParaRPr lang="hu-HU" sz="3600" b="1" dirty="0">
              <a:solidFill>
                <a:srgbClr val="002060"/>
              </a:solidFill>
              <a:latin typeface="Constantia" pitchFamily="18" charset="0"/>
            </a:endParaRPr>
          </a:p>
        </p:txBody>
      </p:sp>
      <p:pic>
        <p:nvPicPr>
          <p:cNvPr id="13" name="Picture 2" descr="C:\Users\apuci\Pictures\Icon képek\icon33.JPG"/>
          <p:cNvPicPr>
            <a:picLocks noChangeAspect="1" noChangeArrowheads="1"/>
          </p:cNvPicPr>
          <p:nvPr/>
        </p:nvPicPr>
        <p:blipFill>
          <a:blip r:embed="rId7" cstate="print">
            <a:extLst>
              <a:ext uri="{28A0092B-C50C-407E-A947-70E740481C1C}">
                <a14:useLocalDpi xmlns:a14="http://schemas.microsoft.com/office/drawing/2010/main" val="0"/>
              </a:ext>
            </a:extLst>
          </a:blip>
          <a:srcRect l="20755"/>
          <a:stretch>
            <a:fillRect/>
          </a:stretch>
        </p:blipFill>
        <p:spPr bwMode="auto">
          <a:xfrm flipV="1">
            <a:off x="7092280" y="1052736"/>
            <a:ext cx="1872208" cy="142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puci\Pictures\Icon képek\icon33.JPG"/>
          <p:cNvPicPr>
            <a:picLocks noChangeAspect="1" noChangeArrowheads="1"/>
          </p:cNvPicPr>
          <p:nvPr/>
        </p:nvPicPr>
        <p:blipFill>
          <a:blip r:embed="rId7" cstate="print">
            <a:extLst>
              <a:ext uri="{28A0092B-C50C-407E-A947-70E740481C1C}">
                <a14:useLocalDpi xmlns:a14="http://schemas.microsoft.com/office/drawing/2010/main" val="0"/>
              </a:ext>
            </a:extLst>
          </a:blip>
          <a:srcRect l="20755"/>
          <a:stretch>
            <a:fillRect/>
          </a:stretch>
        </p:blipFill>
        <p:spPr bwMode="auto">
          <a:xfrm flipV="1">
            <a:off x="7244680" y="1205136"/>
            <a:ext cx="1872208" cy="142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zövegdoboz 14"/>
          <p:cNvSpPr txBox="1"/>
          <p:nvPr/>
        </p:nvSpPr>
        <p:spPr>
          <a:xfrm>
            <a:off x="251520" y="6577607"/>
            <a:ext cx="8568952" cy="307777"/>
          </a:xfrm>
          <a:prstGeom prst="rect">
            <a:avLst/>
          </a:prstGeom>
          <a:noFill/>
        </p:spPr>
        <p:txBody>
          <a:bodyPr wrap="square" rtlCol="0">
            <a:spAutoFit/>
          </a:bodyPr>
          <a:lstStyle/>
          <a:p>
            <a:r>
              <a:rPr lang="hu-HU" sz="1400" i="1" dirty="0" smtClean="0">
                <a:solidFill>
                  <a:srgbClr val="002060"/>
                </a:solidFill>
              </a:rPr>
              <a:t>Forrás</a:t>
            </a:r>
            <a:r>
              <a:rPr lang="hu-HU" sz="1400" dirty="0" smtClean="0">
                <a:solidFill>
                  <a:srgbClr val="002060"/>
                </a:solidFill>
              </a:rPr>
              <a:t>: </a:t>
            </a:r>
            <a:r>
              <a:rPr lang="hu-HU" sz="1400" b="1" dirty="0" smtClean="0">
                <a:solidFill>
                  <a:srgbClr val="002060"/>
                </a:solidFill>
              </a:rPr>
              <a:t>Esetbemutatás</a:t>
            </a:r>
            <a:r>
              <a:rPr lang="hu-HU" sz="1400" dirty="0" smtClean="0">
                <a:solidFill>
                  <a:srgbClr val="002060"/>
                </a:solidFill>
              </a:rPr>
              <a:t> – SE-FOK Gyermekfogászati és Fogszabályozási </a:t>
            </a:r>
            <a:r>
              <a:rPr lang="hu-HU" sz="1400" dirty="0">
                <a:solidFill>
                  <a:srgbClr val="002060"/>
                </a:solidFill>
              </a:rPr>
              <a:t>Klinika, </a:t>
            </a:r>
            <a:r>
              <a:rPr lang="hu-HU" sz="1400" dirty="0" smtClean="0">
                <a:solidFill>
                  <a:srgbClr val="002060"/>
                </a:solidFill>
              </a:rPr>
              <a:t>Dr. Simon I.</a:t>
            </a:r>
            <a:endParaRPr lang="de-DE" sz="1400" dirty="0">
              <a:solidFill>
                <a:srgbClr val="002060"/>
              </a:solidFill>
            </a:endParaRPr>
          </a:p>
        </p:txBody>
      </p:sp>
    </p:spTree>
    <p:extLst>
      <p:ext uri="{BB962C8B-B14F-4D97-AF65-F5344CB8AC3E}">
        <p14:creationId xmlns:p14="http://schemas.microsoft.com/office/powerpoint/2010/main" val="400664916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amond(in)">
                                      <p:cBhvr>
                                        <p:cTn id="13" dur="500"/>
                                        <p:tgtEl>
                                          <p:spTgt spid="3"/>
                                        </p:tgtEl>
                                      </p:cBhvr>
                                    </p:animEffect>
                                  </p:childTnLst>
                                </p:cTn>
                              </p:par>
                              <p:par>
                                <p:cTn id="14" presetID="29"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ppt_x</p:attrName>
                                        </p:attrNameLst>
                                      </p:cBhvr>
                                      <p:tavLst>
                                        <p:tav tm="0">
                                          <p:val>
                                            <p:strVal val="#ppt_x-.2"/>
                                          </p:val>
                                        </p:tav>
                                        <p:tav tm="100000">
                                          <p:val>
                                            <p:strVal val="#ppt_x"/>
                                          </p:val>
                                        </p:tav>
                                      </p:tavLst>
                                    </p:anim>
                                    <p:anim calcmode="lin" valueType="num">
                                      <p:cBhvr>
                                        <p:cTn id="17" dur="5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8" dur="500"/>
                                        <p:tgtEl>
                                          <p:spTgt spid="17"/>
                                        </p:tgtEl>
                                      </p:cBhvr>
                                    </p:animEffect>
                                  </p:childTnLst>
                                </p:cTn>
                              </p:par>
                              <p:par>
                                <p:cTn id="19" presetID="6"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heckerboard(across)">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anim calcmode="lin" valueType="num">
                                      <p:cBhvr>
                                        <p:cTn id="32" dur="500" fill="hold"/>
                                        <p:tgtEl>
                                          <p:spTgt spid="4"/>
                                        </p:tgtEl>
                                        <p:attrNameLst>
                                          <p:attrName>style.rotation</p:attrName>
                                        </p:attrNameLst>
                                      </p:cBhvr>
                                      <p:tavLst>
                                        <p:tav tm="0">
                                          <p:val>
                                            <p:fltVal val="720"/>
                                          </p:val>
                                        </p:tav>
                                        <p:tav tm="100000">
                                          <p:val>
                                            <p:fltVal val="0"/>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 calcmode="lin" valueType="num">
                                      <p:cBhvr>
                                        <p:cTn id="34" dur="500" fill="hold"/>
                                        <p:tgtEl>
                                          <p:spTgt spid="4"/>
                                        </p:tgtEl>
                                        <p:attrNameLst>
                                          <p:attrName>ppt_w</p:attrName>
                                        </p:attrNameLst>
                                      </p:cBhvr>
                                      <p:tavLst>
                                        <p:tav tm="0">
                                          <p:val>
                                            <p:fltVal val="0"/>
                                          </p:val>
                                        </p:tav>
                                        <p:tav tm="100000">
                                          <p:val>
                                            <p:strVal val="#ppt_w"/>
                                          </p:val>
                                        </p:tav>
                                      </p:tavLst>
                                    </p:anim>
                                  </p:childTnLst>
                                </p:cTn>
                              </p:par>
                              <p:par>
                                <p:cTn id="35" presetID="29"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ppt_x</p:attrName>
                                        </p:attrNameLst>
                                      </p:cBhvr>
                                      <p:tavLst>
                                        <p:tav tm="0">
                                          <p:val>
                                            <p:strVal val="#ppt_x-.2"/>
                                          </p:val>
                                        </p:tav>
                                        <p:tav tm="100000">
                                          <p:val>
                                            <p:strVal val="#ppt_x"/>
                                          </p:val>
                                        </p:tav>
                                      </p:tavLst>
                                    </p:anim>
                                    <p:anim calcmode="lin" valueType="num">
                                      <p:cBhvr>
                                        <p:cTn id="38" dur="5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32"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diamond(out)">
                                      <p:cBhvr>
                                        <p:cTn id="44" dur="500"/>
                                        <p:tgtEl>
                                          <p:spTgt spid="5"/>
                                        </p:tgtEl>
                                      </p:cBhvr>
                                    </p:animEffect>
                                  </p:childTnLst>
                                </p:cTn>
                              </p:par>
                              <p:par>
                                <p:cTn id="45" presetID="29"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1000" fill="hold"/>
                                        <p:tgtEl>
                                          <p:spTgt spid="19"/>
                                        </p:tgtEl>
                                        <p:attrNameLst>
                                          <p:attrName>ppt_x</p:attrName>
                                        </p:attrNameLst>
                                      </p:cBhvr>
                                      <p:tavLst>
                                        <p:tav tm="0">
                                          <p:val>
                                            <p:strVal val="#ppt_x-.2"/>
                                          </p:val>
                                        </p:tav>
                                        <p:tav tm="100000">
                                          <p:val>
                                            <p:strVal val="#ppt_x"/>
                                          </p:val>
                                        </p:tav>
                                      </p:tavLst>
                                    </p:anim>
                                    <p:anim calcmode="lin" valueType="num">
                                      <p:cBhvr>
                                        <p:cTn id="4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49" dur="1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checkerboard(across)">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checkerboard(across)">
                                      <p:cBhvr>
                                        <p:cTn id="59" dur="500"/>
                                        <p:tgtEl>
                                          <p:spTgt spid="14"/>
                                        </p:tgtEl>
                                      </p:cBhvr>
                                    </p:animEffect>
                                  </p:childTnLst>
                                </p:cTn>
                              </p:par>
                              <p:par>
                                <p:cTn id="60" presetID="1"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Content Placeholder 12"/>
          <p:cNvPicPr>
            <a:picLocks noGrp="1" noChangeAspect="1"/>
          </p:cNvPicPr>
          <p:nvPr>
            <p:ph sz="quarter" idx="14"/>
          </p:nvPr>
        </p:nvPicPr>
        <p:blipFill>
          <a:blip r:embed="rId3" cstate="print">
            <a:extLst>
              <a:ext uri="{28A0092B-C50C-407E-A947-70E740481C1C}">
                <a14:useLocalDpi xmlns:a14="http://schemas.microsoft.com/office/drawing/2010/main" val="0"/>
              </a:ext>
            </a:extLst>
          </a:blip>
          <a:srcRect b="18528"/>
          <a:stretch>
            <a:fillRect/>
          </a:stretch>
        </p:blipFill>
        <p:spPr bwMode="auto">
          <a:xfrm>
            <a:off x="4788024" y="2422525"/>
            <a:ext cx="3886200" cy="2374627"/>
          </a:xfrm>
        </p:spPr>
      </p:pic>
      <p:pic>
        <p:nvPicPr>
          <p:cNvPr id="26629" name="Content Placeholder 11"/>
          <p:cNvPicPr>
            <a:picLocks noGrp="1" noChangeAspect="1"/>
          </p:cNvPicPr>
          <p:nvPr>
            <p:ph sz="quarter" idx="13"/>
          </p:nvPr>
        </p:nvPicPr>
        <p:blipFill>
          <a:blip r:embed="rId4" cstate="print">
            <a:extLst>
              <a:ext uri="{28A0092B-C50C-407E-A947-70E740481C1C}">
                <a14:useLocalDpi xmlns:a14="http://schemas.microsoft.com/office/drawing/2010/main" val="0"/>
              </a:ext>
            </a:extLst>
          </a:blip>
          <a:srcRect l="4815" t="12297" r="21068" b="28410"/>
          <a:stretch>
            <a:fillRect/>
          </a:stretch>
        </p:blipFill>
        <p:spPr bwMode="auto">
          <a:xfrm>
            <a:off x="539552" y="2420888"/>
            <a:ext cx="3960440" cy="2376264"/>
          </a:xfrm>
        </p:spPr>
      </p:pic>
      <p:sp>
        <p:nvSpPr>
          <p:cNvPr id="9" name="Cím 1"/>
          <p:cNvSpPr txBox="1">
            <a:spLocks/>
          </p:cNvSpPr>
          <p:nvPr/>
        </p:nvSpPr>
        <p:spPr>
          <a:xfrm>
            <a:off x="1403648" y="5373216"/>
            <a:ext cx="6552728" cy="648072"/>
          </a:xfrm>
          <a:prstGeom prst="rect">
            <a:avLst/>
          </a:prstGeom>
          <a:solidFill>
            <a:schemeClr val="accent1">
              <a:lumMod val="20000"/>
              <a:lumOff val="80000"/>
            </a:schemeClr>
          </a:solidFill>
        </p:spPr>
        <p:txBody>
          <a:bodyPr vert="horz" lIns="91440" tIns="45720" rIns="91440" bIns="45720" rtlCol="0" anchor="ctr">
            <a:normAutofit/>
          </a:bodyPr>
          <a:lstStyle/>
          <a:p>
            <a:pPr algn="ctr">
              <a:spcBef>
                <a:spcPct val="0"/>
              </a:spcBef>
              <a:defRPr/>
            </a:pPr>
            <a:r>
              <a:rPr lang="hu-HU" sz="2800" dirty="0">
                <a:solidFill>
                  <a:srgbClr val="002060"/>
                </a:solidFill>
                <a:latin typeface="Constantia" pitchFamily="18" charset="0"/>
              </a:rPr>
              <a:t>ICON</a:t>
            </a:r>
            <a:r>
              <a:rPr lang="hu-HU" sz="2800" baseline="30000" dirty="0">
                <a:solidFill>
                  <a:srgbClr val="002060"/>
                </a:solidFill>
                <a:latin typeface="Constantia" pitchFamily="18" charset="0"/>
                <a:cs typeface="Times New Roman"/>
              </a:rPr>
              <a:t>®</a:t>
            </a:r>
            <a:r>
              <a:rPr lang="hu-HU" sz="2800" dirty="0">
                <a:solidFill>
                  <a:srgbClr val="002060"/>
                </a:solidFill>
                <a:latin typeface="Constantia" pitchFamily="18" charset="0"/>
                <a:cs typeface="Times New Roman"/>
              </a:rPr>
              <a:t> infiltrációs kezelés</a:t>
            </a:r>
            <a:endParaRPr lang="hu-HU" sz="2800" dirty="0">
              <a:solidFill>
                <a:srgbClr val="002060"/>
              </a:solidFill>
              <a:latin typeface="Constantia" pitchFamily="18" charset="0"/>
            </a:endParaRPr>
          </a:p>
        </p:txBody>
      </p:sp>
      <p:sp>
        <p:nvSpPr>
          <p:cNvPr id="10" name="Title 3"/>
          <p:cNvSpPr>
            <a:spLocks noGrp="1"/>
          </p:cNvSpPr>
          <p:nvPr>
            <p:ph type="title"/>
          </p:nvPr>
        </p:nvSpPr>
        <p:spPr>
          <a:xfrm>
            <a:off x="708099" y="620688"/>
            <a:ext cx="7680325" cy="674712"/>
          </a:xfrm>
          <a:solidFill>
            <a:schemeClr val="accent1">
              <a:lumMod val="20000"/>
              <a:lumOff val="80000"/>
            </a:schemeClr>
          </a:solidFill>
        </p:spPr>
        <p:txBody>
          <a:bodyPr rtlCol="0">
            <a:normAutofit/>
          </a:bodyPr>
          <a:lstStyle/>
          <a:p>
            <a:pPr algn="ctr" eaLnBrk="1" fontAlgn="auto" hangingPunct="1">
              <a:spcAft>
                <a:spcPts val="0"/>
              </a:spcAft>
              <a:defRPr/>
            </a:pPr>
            <a:r>
              <a:rPr lang="hu-HU" sz="3800" b="1" dirty="0" smtClean="0">
                <a:solidFill>
                  <a:srgbClr val="002060"/>
                </a:solidFill>
                <a:latin typeface="Constantia" pitchFamily="18" charset="0"/>
              </a:rPr>
              <a:t>12 éves, </a:t>
            </a:r>
            <a:r>
              <a:rPr lang="hu-HU" sz="3800" b="1" dirty="0" smtClean="0">
                <a:solidFill>
                  <a:srgbClr val="002060"/>
                </a:solidFill>
                <a:latin typeface="Constantia" pitchFamily="18" charset="0"/>
                <a:cs typeface="Times New Roman"/>
              </a:rPr>
              <a:t>♂</a:t>
            </a:r>
            <a:endParaRPr lang="hu-HU" sz="3800" b="1" dirty="0">
              <a:solidFill>
                <a:srgbClr val="002060"/>
              </a:solidFill>
              <a:latin typeface="Constantia" pitchFamily="18" charset="0"/>
            </a:endParaRPr>
          </a:p>
        </p:txBody>
      </p:sp>
      <p:sp>
        <p:nvSpPr>
          <p:cNvPr id="14" name="Cím 1"/>
          <p:cNvSpPr txBox="1">
            <a:spLocks noGrp="1"/>
          </p:cNvSpPr>
          <p:nvPr>
            <p:ph type="body" sz="quarter" idx="4294967295"/>
          </p:nvPr>
        </p:nvSpPr>
        <p:spPr>
          <a:xfrm>
            <a:off x="458217" y="1484784"/>
            <a:ext cx="4041775" cy="639762"/>
          </a:xfrm>
          <a:prstGeom prst="rect">
            <a:avLst/>
          </a:prstGeom>
          <a:solidFill>
            <a:schemeClr val="accent1">
              <a:lumMod val="20000"/>
              <a:lumOff val="80000"/>
            </a:schemeClr>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sz="2800" b="0" i="0" u="none" strike="noStrike" kern="1200" cap="none" spc="0" normalizeH="0" baseline="0" noProof="0" dirty="0" smtClean="0">
                <a:ln>
                  <a:noFill/>
                </a:ln>
                <a:solidFill>
                  <a:srgbClr val="002060"/>
                </a:solidFill>
                <a:effectLst/>
                <a:uLnTx/>
                <a:uFillTx/>
                <a:latin typeface="Constantia" pitchFamily="18" charset="0"/>
                <a:ea typeface="+mj-ea"/>
                <a:cs typeface="+mj-cs"/>
              </a:rPr>
              <a:t>Kiindulási állapot</a:t>
            </a:r>
            <a:endParaRPr kumimoji="0" lang="hu-HU" sz="2800" b="0" i="0" u="none" strike="noStrike" kern="1200" cap="none" spc="0" normalizeH="0" baseline="0" noProof="0" dirty="0">
              <a:ln>
                <a:noFill/>
              </a:ln>
              <a:solidFill>
                <a:srgbClr val="002060"/>
              </a:solidFill>
              <a:effectLst/>
              <a:uLnTx/>
              <a:uFillTx/>
              <a:latin typeface="Constantia" pitchFamily="18" charset="0"/>
              <a:ea typeface="+mj-ea"/>
              <a:cs typeface="+mj-cs"/>
            </a:endParaRPr>
          </a:p>
        </p:txBody>
      </p:sp>
      <p:sp>
        <p:nvSpPr>
          <p:cNvPr id="15" name="Cím 1"/>
          <p:cNvSpPr txBox="1">
            <a:spLocks noGrp="1"/>
          </p:cNvSpPr>
          <p:nvPr>
            <p:ph type="body" sz="quarter" idx="4294967295"/>
          </p:nvPr>
        </p:nvSpPr>
        <p:spPr>
          <a:xfrm>
            <a:off x="4706689" y="1484784"/>
            <a:ext cx="4041775" cy="639762"/>
          </a:xfrm>
          <a:prstGeom prst="rect">
            <a:avLst/>
          </a:prstGeom>
          <a:solidFill>
            <a:schemeClr val="accent1">
              <a:lumMod val="20000"/>
              <a:lumOff val="80000"/>
            </a:schemeClr>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sz="2800" b="0" i="0" u="none" strike="noStrike" kern="1200" cap="none" spc="0" normalizeH="0" baseline="0" noProof="0" dirty="0" smtClean="0">
                <a:ln>
                  <a:noFill/>
                </a:ln>
                <a:solidFill>
                  <a:srgbClr val="002060"/>
                </a:solidFill>
                <a:effectLst/>
                <a:uLnTx/>
                <a:uFillTx/>
                <a:latin typeface="Constantia" pitchFamily="18" charset="0"/>
                <a:ea typeface="+mj-ea"/>
                <a:cs typeface="+mj-cs"/>
              </a:rPr>
              <a:t>Eredmény</a:t>
            </a:r>
            <a:endParaRPr kumimoji="0" lang="hu-HU" sz="2800" b="0" i="0" u="none" strike="noStrike" kern="1200" cap="none" spc="0" normalizeH="0" baseline="0" noProof="0" dirty="0">
              <a:ln>
                <a:noFill/>
              </a:ln>
              <a:solidFill>
                <a:srgbClr val="002060"/>
              </a:solidFill>
              <a:effectLst/>
              <a:uLnTx/>
              <a:uFillTx/>
              <a:latin typeface="Constantia" pitchFamily="18" charset="0"/>
              <a:ea typeface="+mj-ea"/>
              <a:cs typeface="+mj-cs"/>
            </a:endParaRPr>
          </a:p>
        </p:txBody>
      </p:sp>
      <p:sp>
        <p:nvSpPr>
          <p:cNvPr id="8" name="Szövegdoboz 7"/>
          <p:cNvSpPr txBox="1"/>
          <p:nvPr/>
        </p:nvSpPr>
        <p:spPr>
          <a:xfrm>
            <a:off x="251520" y="6577607"/>
            <a:ext cx="8568952" cy="307777"/>
          </a:xfrm>
          <a:prstGeom prst="rect">
            <a:avLst/>
          </a:prstGeom>
          <a:noFill/>
        </p:spPr>
        <p:txBody>
          <a:bodyPr wrap="square" rtlCol="0">
            <a:spAutoFit/>
          </a:bodyPr>
          <a:lstStyle/>
          <a:p>
            <a:r>
              <a:rPr lang="hu-HU" sz="1400" i="1" dirty="0" smtClean="0">
                <a:solidFill>
                  <a:srgbClr val="002060"/>
                </a:solidFill>
              </a:rPr>
              <a:t>Forrás</a:t>
            </a:r>
            <a:r>
              <a:rPr lang="hu-HU" sz="1400" dirty="0" smtClean="0">
                <a:solidFill>
                  <a:srgbClr val="002060"/>
                </a:solidFill>
              </a:rPr>
              <a:t>: </a:t>
            </a:r>
            <a:r>
              <a:rPr lang="hu-HU" sz="1400" b="1" dirty="0" smtClean="0">
                <a:solidFill>
                  <a:srgbClr val="002060"/>
                </a:solidFill>
              </a:rPr>
              <a:t>Esetbemutatás</a:t>
            </a:r>
            <a:r>
              <a:rPr lang="hu-HU" sz="1400" dirty="0" smtClean="0">
                <a:solidFill>
                  <a:srgbClr val="002060"/>
                </a:solidFill>
              </a:rPr>
              <a:t> – SE-FOK Gyermekfogászati és Fogszabályozási </a:t>
            </a:r>
            <a:r>
              <a:rPr lang="hu-HU" sz="1400" dirty="0">
                <a:solidFill>
                  <a:srgbClr val="002060"/>
                </a:solidFill>
              </a:rPr>
              <a:t>Klinika, </a:t>
            </a:r>
            <a:r>
              <a:rPr lang="hu-HU" sz="1400" dirty="0" smtClean="0">
                <a:solidFill>
                  <a:srgbClr val="002060"/>
                </a:solidFill>
              </a:rPr>
              <a:t>Dr. Simon I.</a:t>
            </a:r>
            <a:endParaRPr lang="de-DE" sz="1400" dirty="0">
              <a:solidFill>
                <a:srgbClr val="002060"/>
              </a:solidFill>
            </a:endParaRPr>
          </a:p>
        </p:txBody>
      </p:sp>
    </p:spTree>
    <p:extLst>
      <p:ext uri="{BB962C8B-B14F-4D97-AF65-F5344CB8AC3E}">
        <p14:creationId xmlns:p14="http://schemas.microsoft.com/office/powerpoint/2010/main" val="3419743560"/>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ppt_x</p:attrName>
                                        </p:attrNameLst>
                                      </p:cBhvr>
                                      <p:tavLst>
                                        <p:tav tm="0">
                                          <p:val>
                                            <p:strVal val="#ppt_x-.2"/>
                                          </p:val>
                                        </p:tav>
                                        <p:tav tm="100000">
                                          <p:val>
                                            <p:strVal val="#ppt_x"/>
                                          </p:val>
                                        </p:tav>
                                      </p:tavLst>
                                    </p:anim>
                                    <p:anim calcmode="lin" valueType="num">
                                      <p:cBhvr>
                                        <p:cTn id="1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4"/>
                                        </p:tgtEl>
                                      </p:cBhvr>
                                    </p:animEffect>
                                  </p:childTnLst>
                                </p:cTn>
                              </p:par>
                              <p:par>
                                <p:cTn id="20" presetID="29" presetClass="entr" presetSubtype="0" fill="hold" nodeType="withEffect">
                                  <p:stCondLst>
                                    <p:cond delay="0"/>
                                  </p:stCondLst>
                                  <p:childTnLst>
                                    <p:set>
                                      <p:cBhvr>
                                        <p:cTn id="21" dur="1" fill="hold">
                                          <p:stCondLst>
                                            <p:cond delay="0"/>
                                          </p:stCondLst>
                                        </p:cTn>
                                        <p:tgtEl>
                                          <p:spTgt spid="26629"/>
                                        </p:tgtEl>
                                        <p:attrNameLst>
                                          <p:attrName>style.visibility</p:attrName>
                                        </p:attrNameLst>
                                      </p:cBhvr>
                                      <p:to>
                                        <p:strVal val="visible"/>
                                      </p:to>
                                    </p:set>
                                    <p:anim calcmode="lin" valueType="num">
                                      <p:cBhvr>
                                        <p:cTn id="22" dur="500" fill="hold"/>
                                        <p:tgtEl>
                                          <p:spTgt spid="26629"/>
                                        </p:tgtEl>
                                        <p:attrNameLst>
                                          <p:attrName>ppt_x</p:attrName>
                                        </p:attrNameLst>
                                      </p:cBhvr>
                                      <p:tavLst>
                                        <p:tav tm="0">
                                          <p:val>
                                            <p:strVal val="#ppt_x-.2"/>
                                          </p:val>
                                        </p:tav>
                                        <p:tav tm="100000">
                                          <p:val>
                                            <p:strVal val="#ppt_x"/>
                                          </p:val>
                                        </p:tav>
                                      </p:tavLst>
                                    </p:anim>
                                    <p:anim calcmode="lin" valueType="num">
                                      <p:cBhvr>
                                        <p:cTn id="23" dur="500" fill="hold"/>
                                        <p:tgtEl>
                                          <p:spTgt spid="26629"/>
                                        </p:tgtEl>
                                        <p:attrNameLst>
                                          <p:attrName>ppt_y</p:attrName>
                                        </p:attrNameLst>
                                      </p:cBhvr>
                                      <p:tavLst>
                                        <p:tav tm="0">
                                          <p:val>
                                            <p:strVal val="#ppt_y"/>
                                          </p:val>
                                        </p:tav>
                                        <p:tav tm="100000">
                                          <p:val>
                                            <p:strVal val="#ppt_y"/>
                                          </p:val>
                                        </p:tav>
                                      </p:tavLst>
                                    </p:anim>
                                    <p:animEffect transition="in" filter="wipe(right)" prLst="gradientSize: 0.1">
                                      <p:cBhvr>
                                        <p:cTn id="24" dur="500"/>
                                        <p:tgtEl>
                                          <p:spTgt spid="26629"/>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ppt_x</p:attrName>
                                        </p:attrNameLst>
                                      </p:cBhvr>
                                      <p:tavLst>
                                        <p:tav tm="0">
                                          <p:val>
                                            <p:strVal val="#ppt_x-.2"/>
                                          </p:val>
                                        </p:tav>
                                        <p:tav tm="100000">
                                          <p:val>
                                            <p:strVal val="#ppt_x"/>
                                          </p:val>
                                        </p:tav>
                                      </p:tavLst>
                                    </p:anim>
                                    <p:anim calcmode="lin" valueType="num">
                                      <p:cBhvr>
                                        <p:cTn id="30"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5"/>
                                        </p:tgtEl>
                                      </p:cBhvr>
                                    </p:animEffect>
                                  </p:childTnLst>
                                </p:cTn>
                              </p:par>
                              <p:par>
                                <p:cTn id="32" presetID="29" presetClass="entr" presetSubtype="0" fill="hold" nodeType="withEffect">
                                  <p:stCondLst>
                                    <p:cond delay="0"/>
                                  </p:stCondLst>
                                  <p:childTnLst>
                                    <p:set>
                                      <p:cBhvr>
                                        <p:cTn id="33" dur="1" fill="hold">
                                          <p:stCondLst>
                                            <p:cond delay="0"/>
                                          </p:stCondLst>
                                        </p:cTn>
                                        <p:tgtEl>
                                          <p:spTgt spid="26628"/>
                                        </p:tgtEl>
                                        <p:attrNameLst>
                                          <p:attrName>style.visibility</p:attrName>
                                        </p:attrNameLst>
                                      </p:cBhvr>
                                      <p:to>
                                        <p:strVal val="visible"/>
                                      </p:to>
                                    </p:set>
                                    <p:anim calcmode="lin" valueType="num">
                                      <p:cBhvr>
                                        <p:cTn id="34" dur="500" fill="hold"/>
                                        <p:tgtEl>
                                          <p:spTgt spid="26628"/>
                                        </p:tgtEl>
                                        <p:attrNameLst>
                                          <p:attrName>ppt_x</p:attrName>
                                        </p:attrNameLst>
                                      </p:cBhvr>
                                      <p:tavLst>
                                        <p:tav tm="0">
                                          <p:val>
                                            <p:strVal val="#ppt_x-.2"/>
                                          </p:val>
                                        </p:tav>
                                        <p:tav tm="100000">
                                          <p:val>
                                            <p:strVal val="#ppt_x"/>
                                          </p:val>
                                        </p:tav>
                                      </p:tavLst>
                                    </p:anim>
                                    <p:anim calcmode="lin" valueType="num">
                                      <p:cBhvr>
                                        <p:cTn id="35" dur="500" fill="hold"/>
                                        <p:tgtEl>
                                          <p:spTgt spid="26628"/>
                                        </p:tgtEl>
                                        <p:attrNameLst>
                                          <p:attrName>ppt_y</p:attrName>
                                        </p:attrNameLst>
                                      </p:cBhvr>
                                      <p:tavLst>
                                        <p:tav tm="0">
                                          <p:val>
                                            <p:strVal val="#ppt_y"/>
                                          </p:val>
                                        </p:tav>
                                        <p:tav tm="100000">
                                          <p:val>
                                            <p:strVal val="#ppt_y"/>
                                          </p:val>
                                        </p:tav>
                                      </p:tavLst>
                                    </p:anim>
                                    <p:animEffect transition="in" filter="wipe(right)" prLst="gradientSize: 0.1">
                                      <p:cBhvr>
                                        <p:cTn id="36" dur="500"/>
                                        <p:tgtEl>
                                          <p:spTgt spid="26628"/>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15" grpId="0" animBg="1"/>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3" cstate="print">
            <a:extLst>
              <a:ext uri="{28A0092B-C50C-407E-A947-70E740481C1C}">
                <a14:useLocalDpi xmlns:a14="http://schemas.microsoft.com/office/drawing/2010/main" val="0"/>
              </a:ext>
            </a:extLst>
          </a:blip>
          <a:srcRect l="34063" t="37332" r="36070" b="23839"/>
          <a:stretch/>
        </p:blipFill>
        <p:spPr>
          <a:xfrm>
            <a:off x="3275856" y="3356992"/>
            <a:ext cx="3456384" cy="2995736"/>
          </a:xfrm>
          <a:prstGeom prst="flowChartAlternateProcess">
            <a:avLst/>
          </a:prstGeom>
        </p:spPr>
      </p:pic>
      <p:grpSp>
        <p:nvGrpSpPr>
          <p:cNvPr id="6" name="Csoportba foglalás 9"/>
          <p:cNvGrpSpPr/>
          <p:nvPr/>
        </p:nvGrpSpPr>
        <p:grpSpPr>
          <a:xfrm>
            <a:off x="217115" y="720090"/>
            <a:ext cx="5371029" cy="2466594"/>
            <a:chOff x="217115" y="720090"/>
            <a:chExt cx="5371029" cy="2466594"/>
          </a:xfrm>
        </p:grpSpPr>
        <p:pic>
          <p:nvPicPr>
            <p:cNvPr id="3" name="Kép 2"/>
            <p:cNvPicPr>
              <a:picLocks noChangeAspect="1"/>
            </p:cNvPicPr>
            <p:nvPr/>
          </p:nvPicPr>
          <p:blipFill rotWithShape="1">
            <a:blip r:embed="rId4" cstate="print">
              <a:extLst>
                <a:ext uri="{28A0092B-C50C-407E-A947-70E740481C1C}">
                  <a14:useLocalDpi xmlns:a14="http://schemas.microsoft.com/office/drawing/2010/main" val="0"/>
                </a:ext>
              </a:extLst>
            </a:blip>
            <a:srcRect l="38500" t="35612" r="38750" b="34469"/>
            <a:stretch/>
          </p:blipFill>
          <p:spPr>
            <a:xfrm>
              <a:off x="217115" y="720090"/>
              <a:ext cx="2802553" cy="2457080"/>
            </a:xfrm>
            <a:prstGeom prst="flowChartAlternateProcess">
              <a:avLst/>
            </a:prstGeom>
          </p:spPr>
        </p:pic>
        <p:pic>
          <p:nvPicPr>
            <p:cNvPr id="4" name="Kép 3"/>
            <p:cNvPicPr>
              <a:picLocks noChangeAspect="1"/>
            </p:cNvPicPr>
            <p:nvPr/>
          </p:nvPicPr>
          <p:blipFill rotWithShape="1">
            <a:blip r:embed="rId5" cstate="print">
              <a:extLst>
                <a:ext uri="{28A0092B-C50C-407E-A947-70E740481C1C}">
                  <a14:useLocalDpi xmlns:a14="http://schemas.microsoft.com/office/drawing/2010/main" val="0"/>
                </a:ext>
              </a:extLst>
            </a:blip>
            <a:srcRect l="39875" t="34438" r="39000" b="32781"/>
            <a:stretch/>
          </p:blipFill>
          <p:spPr>
            <a:xfrm>
              <a:off x="3203848" y="720090"/>
              <a:ext cx="2384296" cy="2466594"/>
            </a:xfrm>
            <a:prstGeom prst="flowChartAlternateProcess">
              <a:avLst/>
            </a:prstGeom>
          </p:spPr>
        </p:pic>
      </p:grpSp>
      <p:pic>
        <p:nvPicPr>
          <p:cNvPr id="5" name="Kép 4"/>
          <p:cNvPicPr>
            <a:picLocks noChangeAspect="1"/>
          </p:cNvPicPr>
          <p:nvPr/>
        </p:nvPicPr>
        <p:blipFill rotWithShape="1">
          <a:blip r:embed="rId6" cstate="print">
            <a:extLst>
              <a:ext uri="{28A0092B-C50C-407E-A947-70E740481C1C}">
                <a14:useLocalDpi xmlns:a14="http://schemas.microsoft.com/office/drawing/2010/main" val="0"/>
              </a:ext>
            </a:extLst>
          </a:blip>
          <a:srcRect l="40500" t="31062" r="34950" b="37438"/>
          <a:stretch/>
        </p:blipFill>
        <p:spPr>
          <a:xfrm>
            <a:off x="251520" y="3284984"/>
            <a:ext cx="2759306" cy="2360290"/>
          </a:xfrm>
          <a:prstGeom prst="flowChartAlternateProcess">
            <a:avLst/>
          </a:prstGeom>
        </p:spPr>
      </p:pic>
      <p:sp>
        <p:nvSpPr>
          <p:cNvPr id="7" name="Szövegdoboz 6"/>
          <p:cNvSpPr txBox="1"/>
          <p:nvPr/>
        </p:nvSpPr>
        <p:spPr>
          <a:xfrm>
            <a:off x="755576" y="107921"/>
            <a:ext cx="8136904" cy="584775"/>
          </a:xfrm>
          <a:prstGeom prst="rect">
            <a:avLst/>
          </a:prstGeom>
          <a:noFill/>
        </p:spPr>
        <p:txBody>
          <a:bodyPr wrap="square" rtlCol="0">
            <a:spAutoFit/>
          </a:bodyPr>
          <a:lstStyle/>
          <a:p>
            <a:r>
              <a:rPr lang="hu-HU" sz="3200" b="1" dirty="0" smtClean="0">
                <a:solidFill>
                  <a:srgbClr val="002060"/>
                </a:solidFill>
                <a:latin typeface="Times New Roman CE" pitchFamily="18" charset="0"/>
                <a:cs typeface="Times New Roman CE" pitchFamily="18" charset="0"/>
              </a:rPr>
              <a:t>MIH – „</a:t>
            </a:r>
            <a:r>
              <a:rPr lang="hu-HU" sz="3200" b="1" dirty="0" err="1" smtClean="0">
                <a:solidFill>
                  <a:srgbClr val="002060"/>
                </a:solidFill>
                <a:latin typeface="Times New Roman CE" pitchFamily="18" charset="0"/>
                <a:cs typeface="Times New Roman CE" pitchFamily="18" charset="0"/>
              </a:rPr>
              <a:t>Molar-incisor</a:t>
            </a:r>
            <a:r>
              <a:rPr lang="hu-HU" sz="3200" b="1" dirty="0" smtClean="0">
                <a:solidFill>
                  <a:srgbClr val="002060"/>
                </a:solidFill>
                <a:latin typeface="Times New Roman CE" pitchFamily="18" charset="0"/>
                <a:cs typeface="Times New Roman CE" pitchFamily="18" charset="0"/>
              </a:rPr>
              <a:t> </a:t>
            </a:r>
            <a:r>
              <a:rPr lang="hu-HU" sz="3200" b="1" dirty="0" err="1" smtClean="0">
                <a:solidFill>
                  <a:srgbClr val="002060"/>
                </a:solidFill>
                <a:latin typeface="Times New Roman CE" pitchFamily="18" charset="0"/>
                <a:cs typeface="Times New Roman CE" pitchFamily="18" charset="0"/>
              </a:rPr>
              <a:t>hypomineralisation</a:t>
            </a:r>
            <a:r>
              <a:rPr lang="hu-HU" sz="3200" b="1" dirty="0" smtClean="0">
                <a:solidFill>
                  <a:srgbClr val="002060"/>
                </a:solidFill>
                <a:latin typeface="Times New Roman CE" pitchFamily="18" charset="0"/>
                <a:cs typeface="Times New Roman CE" pitchFamily="18" charset="0"/>
              </a:rPr>
              <a:t>”</a:t>
            </a:r>
            <a:endParaRPr lang="de-DE" sz="3200" b="1" dirty="0">
              <a:solidFill>
                <a:srgbClr val="002060"/>
              </a:solidFill>
              <a:latin typeface="Times New Roman CE" pitchFamily="18" charset="0"/>
              <a:cs typeface="Times New Roman CE" pitchFamily="18" charset="0"/>
            </a:endParaRPr>
          </a:p>
        </p:txBody>
      </p:sp>
      <p:sp>
        <p:nvSpPr>
          <p:cNvPr id="8" name="Szövegdoboz 7"/>
          <p:cNvSpPr txBox="1"/>
          <p:nvPr/>
        </p:nvSpPr>
        <p:spPr>
          <a:xfrm>
            <a:off x="324544" y="6381328"/>
            <a:ext cx="8495928" cy="430887"/>
          </a:xfrm>
          <a:prstGeom prst="rect">
            <a:avLst/>
          </a:prstGeom>
          <a:noFill/>
        </p:spPr>
        <p:txBody>
          <a:bodyPr wrap="square" rtlCol="0">
            <a:spAutoFit/>
          </a:bodyPr>
          <a:lstStyle/>
          <a:p>
            <a:r>
              <a:rPr lang="hu-HU" sz="1100" i="1" dirty="0" smtClean="0">
                <a:solidFill>
                  <a:srgbClr val="002060"/>
                </a:solidFill>
                <a:latin typeface="Times New Roman CE" pitchFamily="18" charset="0"/>
                <a:cs typeface="Times New Roman CE" pitchFamily="18" charset="0"/>
              </a:rPr>
              <a:t>Forrás: </a:t>
            </a:r>
            <a:r>
              <a:rPr lang="hu-HU" sz="1100" dirty="0" err="1" smtClean="0">
                <a:solidFill>
                  <a:srgbClr val="002060"/>
                </a:solidFill>
                <a:latin typeface="Times New Roman CE" pitchFamily="18" charset="0"/>
                <a:cs typeface="Times New Roman CE" pitchFamily="18" charset="0"/>
              </a:rPr>
              <a:t>Weerheijm</a:t>
            </a:r>
            <a:r>
              <a:rPr lang="hu-HU" sz="1100" dirty="0" smtClean="0">
                <a:solidFill>
                  <a:srgbClr val="002060"/>
                </a:solidFill>
                <a:latin typeface="Times New Roman CE" pitchFamily="18" charset="0"/>
                <a:cs typeface="Times New Roman CE" pitchFamily="18" charset="0"/>
              </a:rPr>
              <a:t> et </a:t>
            </a:r>
            <a:r>
              <a:rPr lang="hu-HU" sz="1100" dirty="0" err="1" smtClean="0">
                <a:solidFill>
                  <a:srgbClr val="002060"/>
                </a:solidFill>
                <a:latin typeface="Times New Roman CE" pitchFamily="18" charset="0"/>
                <a:cs typeface="Times New Roman CE" pitchFamily="18" charset="0"/>
              </a:rPr>
              <a:t>al</a:t>
            </a:r>
            <a:r>
              <a:rPr lang="hu-HU" sz="1100" dirty="0" smtClean="0">
                <a:solidFill>
                  <a:srgbClr val="002060"/>
                </a:solidFill>
                <a:latin typeface="Times New Roman CE" pitchFamily="18" charset="0"/>
                <a:cs typeface="Times New Roman CE" pitchFamily="18" charset="0"/>
              </a:rPr>
              <a:t>. </a:t>
            </a:r>
            <a:r>
              <a:rPr lang="hu-HU" sz="1100" dirty="0" err="1" smtClean="0">
                <a:solidFill>
                  <a:srgbClr val="002060"/>
                </a:solidFill>
                <a:latin typeface="Times New Roman CE" pitchFamily="18" charset="0"/>
                <a:cs typeface="Times New Roman CE" pitchFamily="18" charset="0"/>
              </a:rPr>
              <a:t>Molar-Incisor</a:t>
            </a:r>
            <a:r>
              <a:rPr lang="hu-HU" sz="1100" dirty="0" smtClean="0">
                <a:solidFill>
                  <a:srgbClr val="002060"/>
                </a:solidFill>
                <a:latin typeface="Times New Roman CE" pitchFamily="18" charset="0"/>
                <a:cs typeface="Times New Roman CE" pitchFamily="18" charset="0"/>
              </a:rPr>
              <a:t> </a:t>
            </a:r>
            <a:r>
              <a:rPr lang="hu-HU" sz="1100" dirty="0" err="1" smtClean="0">
                <a:solidFill>
                  <a:srgbClr val="002060"/>
                </a:solidFill>
                <a:latin typeface="Times New Roman CE" pitchFamily="18" charset="0"/>
                <a:cs typeface="Times New Roman CE" pitchFamily="18" charset="0"/>
              </a:rPr>
              <a:t>Hypomineralisation</a:t>
            </a:r>
            <a:r>
              <a:rPr lang="hu-HU" sz="1100" dirty="0" smtClean="0">
                <a:solidFill>
                  <a:srgbClr val="002060"/>
                </a:solidFill>
                <a:latin typeface="Times New Roman CE" pitchFamily="18" charset="0"/>
                <a:cs typeface="Times New Roman CE" pitchFamily="18" charset="0"/>
              </a:rPr>
              <a:t>. </a:t>
            </a:r>
            <a:r>
              <a:rPr lang="hu-HU" sz="1100" i="1" dirty="0" err="1" smtClean="0">
                <a:solidFill>
                  <a:srgbClr val="002060"/>
                </a:solidFill>
                <a:latin typeface="Times New Roman CE" pitchFamily="18" charset="0"/>
                <a:cs typeface="Times New Roman CE" pitchFamily="18" charset="0"/>
              </a:rPr>
              <a:t>Caries</a:t>
            </a:r>
            <a:r>
              <a:rPr lang="hu-HU" sz="1100" i="1" dirty="0" smtClean="0">
                <a:solidFill>
                  <a:srgbClr val="002060"/>
                </a:solidFill>
                <a:latin typeface="Times New Roman CE" pitchFamily="18" charset="0"/>
                <a:cs typeface="Times New Roman CE" pitchFamily="18" charset="0"/>
              </a:rPr>
              <a:t> Research 2001; 35:390-391</a:t>
            </a:r>
          </a:p>
          <a:p>
            <a:r>
              <a:rPr lang="hu-HU" sz="1100" i="1" dirty="0" smtClean="0">
                <a:solidFill>
                  <a:srgbClr val="002060"/>
                </a:solidFill>
                <a:latin typeface="Times New Roman CE" pitchFamily="18" charset="0"/>
                <a:cs typeface="Times New Roman CE" pitchFamily="18" charset="0"/>
              </a:rPr>
              <a:t>Képek: </a:t>
            </a:r>
            <a:r>
              <a:rPr lang="hu-HU" sz="1100" i="1" dirty="0" smtClean="0">
                <a:solidFill>
                  <a:srgbClr val="002060"/>
                </a:solidFill>
                <a:latin typeface="Times New Roman" pitchFamily="18" charset="0"/>
                <a:cs typeface="Times New Roman" pitchFamily="18" charset="0"/>
              </a:rPr>
              <a:t>SE FOK Gyermekfogászati és Fogszabályozási Klinika fotótár. Eset: Dr. Rózsa N </a:t>
            </a:r>
            <a:r>
              <a:rPr lang="hu-HU" sz="1100" i="1" dirty="0" smtClean="0">
                <a:solidFill>
                  <a:srgbClr val="002060"/>
                </a:solidFill>
                <a:latin typeface="Times New Roman CE" pitchFamily="18" charset="0"/>
                <a:cs typeface="Times New Roman CE" pitchFamily="18" charset="0"/>
              </a:rPr>
              <a:t>.</a:t>
            </a:r>
            <a:r>
              <a:rPr lang="hu-HU" sz="1100" dirty="0" smtClean="0">
                <a:solidFill>
                  <a:srgbClr val="002060"/>
                </a:solidFill>
                <a:latin typeface="Times New Roman CE" pitchFamily="18" charset="0"/>
                <a:cs typeface="Times New Roman CE" pitchFamily="18" charset="0"/>
              </a:rPr>
              <a:t>  </a:t>
            </a:r>
            <a:endParaRPr lang="de-DE" sz="1100" dirty="0">
              <a:solidFill>
                <a:srgbClr val="002060"/>
              </a:solidFill>
              <a:latin typeface="Times New Roman CE" pitchFamily="18" charset="0"/>
              <a:cs typeface="Times New Roman CE" pitchFamily="18" charset="0"/>
            </a:endParaRPr>
          </a:p>
        </p:txBody>
      </p:sp>
      <p:sp>
        <p:nvSpPr>
          <p:cNvPr id="9" name="Szövegdoboz 8"/>
          <p:cNvSpPr txBox="1"/>
          <p:nvPr/>
        </p:nvSpPr>
        <p:spPr>
          <a:xfrm>
            <a:off x="5796136" y="832644"/>
            <a:ext cx="3096344" cy="2308324"/>
          </a:xfrm>
          <a:prstGeom prst="rect">
            <a:avLst/>
          </a:prstGeom>
          <a:solidFill>
            <a:schemeClr val="accent5">
              <a:lumMod val="20000"/>
              <a:lumOff val="80000"/>
            </a:schemeClr>
          </a:solidFill>
        </p:spPr>
        <p:txBody>
          <a:bodyPr wrap="square" rtlCol="0">
            <a:spAutoFit/>
          </a:bodyPr>
          <a:lstStyle/>
          <a:p>
            <a:pPr>
              <a:buFont typeface="Arial" pitchFamily="34" charset="0"/>
              <a:buChar char="•"/>
            </a:pPr>
            <a:r>
              <a:rPr lang="hu-HU" dirty="0" smtClean="0">
                <a:solidFill>
                  <a:srgbClr val="002060"/>
                </a:solidFill>
                <a:latin typeface="Times New Roman CE" pitchFamily="18" charset="0"/>
                <a:cs typeface="Times New Roman CE" pitchFamily="18" charset="0"/>
              </a:rPr>
              <a:t> </a:t>
            </a:r>
            <a:r>
              <a:rPr lang="hu-HU" dirty="0" err="1" smtClean="0">
                <a:solidFill>
                  <a:srgbClr val="002060"/>
                </a:solidFill>
                <a:latin typeface="Times New Roman CE" pitchFamily="18" charset="0"/>
                <a:cs typeface="Times New Roman CE" pitchFamily="18" charset="0"/>
              </a:rPr>
              <a:t>hypomineralisatio</a:t>
            </a:r>
            <a:r>
              <a:rPr lang="hu-HU" dirty="0" smtClean="0">
                <a:solidFill>
                  <a:srgbClr val="002060"/>
                </a:solidFill>
                <a:latin typeface="Times New Roman CE" pitchFamily="18" charset="0"/>
                <a:cs typeface="Times New Roman CE" pitchFamily="18" charset="0"/>
              </a:rPr>
              <a:t>, </a:t>
            </a:r>
            <a:r>
              <a:rPr lang="hu-HU" dirty="0" err="1" smtClean="0">
                <a:solidFill>
                  <a:srgbClr val="002060"/>
                </a:solidFill>
                <a:latin typeface="Times New Roman CE" pitchFamily="18" charset="0"/>
                <a:cs typeface="Times New Roman CE" pitchFamily="18" charset="0"/>
              </a:rPr>
              <a:t>hypoplasia</a:t>
            </a:r>
            <a:endParaRPr lang="hu-HU" dirty="0" smtClean="0">
              <a:solidFill>
                <a:srgbClr val="002060"/>
              </a:solidFill>
              <a:latin typeface="Times New Roman CE" pitchFamily="18" charset="0"/>
              <a:cs typeface="Times New Roman CE" pitchFamily="18" charset="0"/>
            </a:endParaRPr>
          </a:p>
          <a:p>
            <a:pPr>
              <a:buFont typeface="Arial" pitchFamily="34" charset="0"/>
              <a:buChar char="•"/>
            </a:pPr>
            <a:r>
              <a:rPr lang="hu-HU" dirty="0" smtClean="0">
                <a:solidFill>
                  <a:srgbClr val="002060"/>
                </a:solidFill>
                <a:latin typeface="Times New Roman CE" pitchFamily="18" charset="0"/>
                <a:cs typeface="Times New Roman CE" pitchFamily="18" charset="0"/>
              </a:rPr>
              <a:t> </a:t>
            </a:r>
            <a:r>
              <a:rPr lang="hu-HU" b="1" dirty="0" smtClean="0">
                <a:solidFill>
                  <a:srgbClr val="002060"/>
                </a:solidFill>
                <a:latin typeface="Times New Roman CE" pitchFamily="18" charset="0"/>
                <a:cs typeface="Times New Roman CE" pitchFamily="18" charset="0"/>
              </a:rPr>
              <a:t>lokalizáció: maradó első </a:t>
            </a:r>
            <a:r>
              <a:rPr lang="hu-HU" b="1" dirty="0" err="1" smtClean="0">
                <a:solidFill>
                  <a:srgbClr val="002060"/>
                </a:solidFill>
                <a:latin typeface="Times New Roman CE" pitchFamily="18" charset="0"/>
                <a:cs typeface="Times New Roman CE" pitchFamily="18" charset="0"/>
              </a:rPr>
              <a:t>molárisok</a:t>
            </a:r>
            <a:r>
              <a:rPr lang="hu-HU" b="1" dirty="0" smtClean="0">
                <a:solidFill>
                  <a:srgbClr val="002060"/>
                </a:solidFill>
                <a:latin typeface="Times New Roman CE" pitchFamily="18" charset="0"/>
                <a:cs typeface="Times New Roman CE" pitchFamily="18" charset="0"/>
              </a:rPr>
              <a:t> és maradó (felső) metszők;</a:t>
            </a:r>
          </a:p>
          <a:p>
            <a:pPr>
              <a:buFont typeface="Arial" pitchFamily="34" charset="0"/>
              <a:buChar char="•"/>
            </a:pPr>
            <a:r>
              <a:rPr lang="hu-HU" dirty="0" smtClean="0">
                <a:solidFill>
                  <a:srgbClr val="002060"/>
                </a:solidFill>
                <a:latin typeface="Times New Roman CE" pitchFamily="18" charset="0"/>
                <a:cs typeface="Times New Roman CE" pitchFamily="18" charset="0"/>
              </a:rPr>
              <a:t> </a:t>
            </a:r>
            <a:r>
              <a:rPr lang="hu-HU" dirty="0" err="1" smtClean="0">
                <a:solidFill>
                  <a:srgbClr val="002060"/>
                </a:solidFill>
                <a:latin typeface="Times New Roman CE" pitchFamily="18" charset="0"/>
                <a:cs typeface="Times New Roman CE" pitchFamily="18" charset="0"/>
              </a:rPr>
              <a:t>etiológia</a:t>
            </a:r>
            <a:r>
              <a:rPr lang="hu-HU" dirty="0" smtClean="0">
                <a:solidFill>
                  <a:srgbClr val="002060"/>
                </a:solidFill>
                <a:latin typeface="Times New Roman CE" pitchFamily="18" charset="0"/>
                <a:cs typeface="Times New Roman CE" pitchFamily="18" charset="0"/>
              </a:rPr>
              <a:t>?</a:t>
            </a:r>
          </a:p>
          <a:p>
            <a:pPr>
              <a:buFont typeface="Arial" pitchFamily="34" charset="0"/>
              <a:buChar char="•"/>
            </a:pPr>
            <a:r>
              <a:rPr lang="hu-HU" dirty="0" smtClean="0">
                <a:solidFill>
                  <a:srgbClr val="002060"/>
                </a:solidFill>
                <a:latin typeface="Times New Roman CE" pitchFamily="18" charset="0"/>
                <a:cs typeface="Times New Roman CE" pitchFamily="18" charset="0"/>
              </a:rPr>
              <a:t> retrospektív vizsgálatok;</a:t>
            </a:r>
          </a:p>
          <a:p>
            <a:pPr>
              <a:buFont typeface="Arial" pitchFamily="34" charset="0"/>
              <a:buChar char="•"/>
            </a:pPr>
            <a:r>
              <a:rPr lang="hu-HU" dirty="0" smtClean="0">
                <a:solidFill>
                  <a:srgbClr val="002060"/>
                </a:solidFill>
                <a:latin typeface="Times New Roman CE" pitchFamily="18" charset="0"/>
                <a:cs typeface="Times New Roman CE" pitchFamily="18" charset="0"/>
              </a:rPr>
              <a:t> komplex kezelési terv;</a:t>
            </a:r>
          </a:p>
          <a:p>
            <a:pPr>
              <a:buFont typeface="Arial" pitchFamily="34" charset="0"/>
              <a:buChar char="•"/>
            </a:pPr>
            <a:r>
              <a:rPr lang="hu-HU" dirty="0" smtClean="0">
                <a:solidFill>
                  <a:srgbClr val="002060"/>
                </a:solidFill>
                <a:latin typeface="Times New Roman CE" pitchFamily="18" charset="0"/>
                <a:cs typeface="Times New Roman CE" pitchFamily="18" charset="0"/>
              </a:rPr>
              <a:t> monitoring</a:t>
            </a:r>
            <a:endParaRPr lang="de-DE" dirty="0">
              <a:solidFill>
                <a:srgbClr val="002060"/>
              </a:solidFill>
              <a:latin typeface="Times New Roman CE" pitchFamily="18" charset="0"/>
              <a:cs typeface="Times New Roman CE" pitchFamily="18" charset="0"/>
            </a:endParaRPr>
          </a:p>
        </p:txBody>
      </p:sp>
    </p:spTree>
    <p:custDataLst>
      <p:tags r:id="rId1"/>
    </p:custDataLst>
    <p:extLst>
      <p:ext uri="{BB962C8B-B14F-4D97-AF65-F5344CB8AC3E}">
        <p14:creationId xmlns:p14="http://schemas.microsoft.com/office/powerpoint/2010/main" val="245823573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9">
                                            <p:bg/>
                                          </p:spTgt>
                                        </p:tgtEl>
                                        <p:attrNameLst>
                                          <p:attrName>style.visibility</p:attrName>
                                        </p:attrNameLst>
                                      </p:cBhvr>
                                      <p:to>
                                        <p:strVal val="visible"/>
                                      </p:to>
                                    </p:set>
                                    <p:anim calcmode="lin" valueType="num">
                                      <p:cBhvr additive="base">
                                        <p:cTn id="16" dur="500" fill="hold"/>
                                        <p:tgtEl>
                                          <p:spTgt spid="9">
                                            <p:bg/>
                                          </p:spTgt>
                                        </p:tgtEl>
                                        <p:attrNameLst>
                                          <p:attrName>ppt_x</p:attrName>
                                        </p:attrNameLst>
                                      </p:cBhvr>
                                      <p:tavLst>
                                        <p:tav tm="0">
                                          <p:val>
                                            <p:strVal val="1+#ppt_w/2"/>
                                          </p:val>
                                        </p:tav>
                                        <p:tav tm="100000">
                                          <p:val>
                                            <p:strVal val="#ppt_x"/>
                                          </p:val>
                                        </p:tav>
                                      </p:tavLst>
                                    </p:anim>
                                    <p:anim calcmode="lin" valueType="num">
                                      <p:cBhvr additive="base">
                                        <p:cTn id="17" dur="500" fill="hold"/>
                                        <p:tgtEl>
                                          <p:spTgt spid="9">
                                            <p:bg/>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 calcmode="lin" valueType="num">
                                      <p:cBhvr additive="base">
                                        <p:cTn id="22"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 calcmode="lin" valueType="num">
                                      <p:cBhvr additive="base">
                                        <p:cTn id="28"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anim calcmode="lin" valueType="num">
                                      <p:cBhvr additive="base">
                                        <p:cTn id="34"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9">
                                            <p:txEl>
                                              <p:pRg st="3" end="3"/>
                                            </p:txEl>
                                          </p:spTgt>
                                        </p:tgtEl>
                                        <p:attrNameLst>
                                          <p:attrName>style.visibility</p:attrName>
                                        </p:attrNameLst>
                                      </p:cBhvr>
                                      <p:to>
                                        <p:strVal val="visible"/>
                                      </p:to>
                                    </p:set>
                                    <p:anim calcmode="lin" valueType="num">
                                      <p:cBhvr additive="base">
                                        <p:cTn id="40"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9">
                                            <p:txEl>
                                              <p:pRg st="4" end="4"/>
                                            </p:txEl>
                                          </p:spTgt>
                                        </p:tgtEl>
                                        <p:attrNameLst>
                                          <p:attrName>style.visibility</p:attrName>
                                        </p:attrNameLst>
                                      </p:cBhvr>
                                      <p:to>
                                        <p:strVal val="visible"/>
                                      </p:to>
                                    </p:set>
                                    <p:anim calcmode="lin" valueType="num">
                                      <p:cBhvr additive="base">
                                        <p:cTn id="46" dur="500" fill="hold"/>
                                        <p:tgtEl>
                                          <p:spTgt spid="9">
                                            <p:txEl>
                                              <p:pRg st="4" end="4"/>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grpId="0" nodeType="clickEffect">
                                  <p:stCondLst>
                                    <p:cond delay="0"/>
                                  </p:stCondLst>
                                  <p:childTnLst>
                                    <p:set>
                                      <p:cBhvr>
                                        <p:cTn id="51" dur="1" fill="hold">
                                          <p:stCondLst>
                                            <p:cond delay="0"/>
                                          </p:stCondLst>
                                        </p:cTn>
                                        <p:tgtEl>
                                          <p:spTgt spid="9">
                                            <p:txEl>
                                              <p:pRg st="5" end="5"/>
                                            </p:txEl>
                                          </p:spTgt>
                                        </p:tgtEl>
                                        <p:attrNameLst>
                                          <p:attrName>style.visibility</p:attrName>
                                        </p:attrNameLst>
                                      </p:cBhvr>
                                      <p:to>
                                        <p:strVal val="visible"/>
                                      </p:to>
                                    </p:set>
                                    <p:anim calcmode="lin" valueType="num">
                                      <p:cBhvr additive="base">
                                        <p:cTn id="52" dur="500" fill="hold"/>
                                        <p:tgtEl>
                                          <p:spTgt spid="9">
                                            <p:txEl>
                                              <p:pRg st="5" end="5"/>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checkerboard(across)">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checkerboard(across)">
                                      <p:cBhvr>
                                        <p:cTn id="6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E:\2011-10-13 Zongorakoncert Német suli 2011\Canon 328.JPG"/>
          <p:cNvPicPr>
            <a:picLocks noGrp="1" noChangeAspect="1" noChangeArrowheads="1"/>
          </p:cNvPicPr>
          <p:nvPr>
            <p:ph idx="1"/>
          </p:nvPr>
        </p:nvPicPr>
        <p:blipFill>
          <a:blip r:embed="rId2" cstate="print"/>
          <a:srcRect l="26901" r="25850"/>
          <a:stretch>
            <a:fillRect/>
          </a:stretch>
        </p:blipFill>
        <p:spPr bwMode="auto">
          <a:xfrm>
            <a:off x="467544" y="1412776"/>
            <a:ext cx="3672408" cy="5181600"/>
          </a:xfrm>
          <a:prstGeom prst="rect">
            <a:avLst/>
          </a:prstGeom>
          <a:noFill/>
        </p:spPr>
      </p:pic>
      <p:pic>
        <p:nvPicPr>
          <p:cNvPr id="7" name="Picture 2" descr="E:\2011-10-13 Zongorakoncert Német suli 2011\Canon 315.JPG"/>
          <p:cNvPicPr>
            <a:picLocks noChangeAspect="1" noChangeArrowheads="1"/>
          </p:cNvPicPr>
          <p:nvPr/>
        </p:nvPicPr>
        <p:blipFill>
          <a:blip r:embed="rId3" cstate="print">
            <a:lum bright="-10000" contrast="20000"/>
          </a:blip>
          <a:srcRect l="29000" r="24800"/>
          <a:stretch>
            <a:fillRect/>
          </a:stretch>
        </p:blipFill>
        <p:spPr bwMode="auto">
          <a:xfrm>
            <a:off x="4959832" y="1412776"/>
            <a:ext cx="3592862"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ím 2"/>
          <p:cNvSpPr txBox="1">
            <a:spLocks/>
          </p:cNvSpPr>
          <p:nvPr/>
        </p:nvSpPr>
        <p:spPr>
          <a:xfrm>
            <a:off x="609600" y="188640"/>
            <a:ext cx="8229600" cy="1219200"/>
          </a:xfrm>
          <a:prstGeom prst="rect">
            <a:avLst/>
          </a:prstGeom>
          <a:ln w="6350" cap="rnd">
            <a:noFill/>
          </a:ln>
        </p:spPr>
        <p:txBody>
          <a:bodyPr vert="horz" wrap="square" lIns="91440" tIns="45720" rIns="91440" bIns="45720" numCol="1" rtlCol="0" anchor="b" anchorCtr="0" compatLnSpc="1">
            <a:prstTxWarp prst="textNoShape">
              <a:avLst/>
            </a:prstTxWarp>
            <a:normAutofit fontScale="97500" lnSpcReduction="1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4000" b="0" i="0" u="none" strike="noStrike" kern="1200" cap="none" spc="-100" normalizeH="0" baseline="0" noProof="0" dirty="0" smtClean="0">
                <a:ln w="3200">
                  <a:solidFill>
                    <a:schemeClr val="bg2">
                      <a:shade val="75000"/>
                      <a:alpha val="25000"/>
                    </a:schemeClr>
                  </a:solidFill>
                  <a:prstDash val="solid"/>
                  <a:round/>
                </a:ln>
                <a:solidFill>
                  <a:srgbClr val="002060"/>
                </a:solidFill>
                <a:effectLst>
                  <a:innerShdw blurRad="50800" dist="25400" dir="13500000">
                    <a:prstClr val="black">
                      <a:alpha val="70000"/>
                    </a:prstClr>
                  </a:innerShdw>
                </a:effectLst>
                <a:uLnTx/>
                <a:uFillTx/>
                <a:latin typeface="+mj-lt"/>
                <a:ea typeface="+mj-ea"/>
                <a:cs typeface="+mj-cs"/>
              </a:rPr>
              <a:t>Korai gyermekkori </a:t>
            </a:r>
            <a:r>
              <a:rPr kumimoji="0" lang="hu-HU" sz="4000" b="0" i="0" u="none" strike="noStrike" kern="1200" cap="none" spc="-100" normalizeH="0" baseline="0" noProof="0" dirty="0" err="1" smtClean="0">
                <a:ln w="3200">
                  <a:solidFill>
                    <a:schemeClr val="bg2">
                      <a:shade val="75000"/>
                      <a:alpha val="25000"/>
                    </a:schemeClr>
                  </a:solidFill>
                  <a:prstDash val="solid"/>
                  <a:round/>
                </a:ln>
                <a:solidFill>
                  <a:srgbClr val="002060"/>
                </a:solidFill>
                <a:effectLst>
                  <a:innerShdw blurRad="50800" dist="25400" dir="13500000">
                    <a:prstClr val="black">
                      <a:alpha val="70000"/>
                    </a:prstClr>
                  </a:innerShdw>
                </a:effectLst>
                <a:uLnTx/>
                <a:uFillTx/>
                <a:latin typeface="+mj-lt"/>
                <a:ea typeface="+mj-ea"/>
                <a:cs typeface="+mj-cs"/>
              </a:rPr>
              <a:t>caries</a:t>
            </a:r>
            <a:r>
              <a:rPr kumimoji="0" lang="hu-HU" sz="4000" b="0" i="0" u="none" strike="noStrike" kern="1200" cap="none" spc="-100" normalizeH="0" baseline="0" noProof="0" dirty="0" smtClean="0">
                <a:ln w="3200">
                  <a:solidFill>
                    <a:schemeClr val="bg2">
                      <a:shade val="75000"/>
                      <a:alpha val="25000"/>
                    </a:schemeClr>
                  </a:solidFill>
                  <a:prstDash val="solid"/>
                  <a:round/>
                </a:ln>
                <a:solidFill>
                  <a:srgbClr val="002060"/>
                </a:solidFill>
                <a:effectLst>
                  <a:innerShdw blurRad="50800" dist="25400" dir="13500000">
                    <a:prstClr val="black">
                      <a:alpha val="70000"/>
                    </a:prstClr>
                  </a:innerShdw>
                </a:effectLst>
                <a:uLnTx/>
                <a:uFillTx/>
                <a:latin typeface="+mj-lt"/>
                <a:ea typeface="+mj-ea"/>
                <a:cs typeface="+mj-cs"/>
              </a:rPr>
              <a:t> – ECC</a:t>
            </a:r>
            <a:br>
              <a:rPr kumimoji="0" lang="hu-HU" sz="4000" b="0" i="0" u="none" strike="noStrike" kern="1200" cap="none" spc="-100" normalizeH="0" baseline="0" noProof="0" dirty="0" smtClean="0">
                <a:ln w="3200">
                  <a:solidFill>
                    <a:schemeClr val="bg2">
                      <a:shade val="75000"/>
                      <a:alpha val="25000"/>
                    </a:schemeClr>
                  </a:solidFill>
                  <a:prstDash val="solid"/>
                  <a:round/>
                </a:ln>
                <a:solidFill>
                  <a:srgbClr val="002060"/>
                </a:solidFill>
                <a:effectLst>
                  <a:innerShdw blurRad="50800" dist="25400" dir="13500000">
                    <a:prstClr val="black">
                      <a:alpha val="70000"/>
                    </a:prstClr>
                  </a:innerShdw>
                </a:effectLst>
                <a:uLnTx/>
                <a:uFillTx/>
                <a:latin typeface="+mj-lt"/>
                <a:ea typeface="+mj-ea"/>
                <a:cs typeface="+mj-cs"/>
              </a:rPr>
            </a:br>
            <a:r>
              <a:rPr kumimoji="0" lang="hu-HU" sz="4000" b="0" i="1" u="none" strike="noStrike" kern="1200" cap="none" spc="-100" normalizeH="0" baseline="0" noProof="0" dirty="0" err="1" smtClean="0">
                <a:ln w="3200">
                  <a:solidFill>
                    <a:schemeClr val="bg2">
                      <a:shade val="75000"/>
                      <a:alpha val="25000"/>
                    </a:schemeClr>
                  </a:solidFill>
                  <a:prstDash val="solid"/>
                  <a:round/>
                </a:ln>
                <a:solidFill>
                  <a:srgbClr val="002060"/>
                </a:solidFill>
                <a:effectLst>
                  <a:innerShdw blurRad="50800" dist="25400" dir="13500000">
                    <a:prstClr val="black">
                      <a:alpha val="70000"/>
                    </a:prstClr>
                  </a:innerShdw>
                </a:effectLst>
                <a:uLnTx/>
                <a:uFillTx/>
                <a:latin typeface="+mj-lt"/>
                <a:ea typeface="+mj-ea"/>
                <a:cs typeface="+mj-cs"/>
              </a:rPr>
              <a:t>Tejmolaris</a:t>
            </a:r>
            <a:r>
              <a:rPr kumimoji="0" lang="hu-HU" sz="4000" b="0" i="1" u="none" strike="noStrike" kern="1200" cap="none" spc="-100" normalizeH="0" baseline="0" noProof="0" dirty="0" smtClean="0">
                <a:ln w="3200">
                  <a:solidFill>
                    <a:schemeClr val="bg2">
                      <a:shade val="75000"/>
                      <a:alpha val="25000"/>
                    </a:schemeClr>
                  </a:solidFill>
                  <a:prstDash val="solid"/>
                  <a:round/>
                </a:ln>
                <a:solidFill>
                  <a:srgbClr val="002060"/>
                </a:solidFill>
                <a:effectLst>
                  <a:innerShdw blurRad="50800" dist="25400" dir="13500000">
                    <a:prstClr val="black">
                      <a:alpha val="70000"/>
                    </a:prstClr>
                  </a:innerShdw>
                </a:effectLst>
                <a:uLnTx/>
                <a:uFillTx/>
                <a:latin typeface="+mj-lt"/>
                <a:ea typeface="+mj-ea"/>
                <a:cs typeface="+mj-cs"/>
              </a:rPr>
              <a:t>  - </a:t>
            </a:r>
            <a:r>
              <a:rPr kumimoji="0" lang="hu-HU" sz="4000" b="0" i="1" u="none" strike="noStrike" kern="1200" cap="none" spc="-100" normalizeH="0" baseline="0" noProof="0" dirty="0" err="1" smtClean="0">
                <a:ln w="3200">
                  <a:solidFill>
                    <a:schemeClr val="bg2">
                      <a:shade val="75000"/>
                      <a:alpha val="25000"/>
                    </a:schemeClr>
                  </a:solidFill>
                  <a:prstDash val="solid"/>
                  <a:round/>
                </a:ln>
                <a:solidFill>
                  <a:srgbClr val="002060"/>
                </a:solidFill>
                <a:effectLst>
                  <a:innerShdw blurRad="50800" dist="25400" dir="13500000">
                    <a:prstClr val="black">
                      <a:alpha val="70000"/>
                    </a:prstClr>
                  </a:innerShdw>
                </a:effectLst>
                <a:uLnTx/>
                <a:uFillTx/>
                <a:latin typeface="+mj-lt"/>
                <a:ea typeface="+mj-ea"/>
                <a:cs typeface="+mj-cs"/>
              </a:rPr>
              <a:t>approx</a:t>
            </a:r>
            <a:r>
              <a:rPr kumimoji="0" lang="hu-HU" sz="4000" b="0" i="1" u="none" strike="noStrike" kern="1200" cap="none" spc="-100" normalizeH="0" baseline="0" noProof="0" dirty="0" smtClean="0">
                <a:ln w="3200">
                  <a:solidFill>
                    <a:schemeClr val="bg2">
                      <a:shade val="75000"/>
                      <a:alpha val="25000"/>
                    </a:schemeClr>
                  </a:solidFill>
                  <a:prstDash val="solid"/>
                  <a:round/>
                </a:ln>
                <a:solidFill>
                  <a:srgbClr val="002060"/>
                </a:solidFill>
                <a:effectLst>
                  <a:innerShdw blurRad="50800" dist="25400" dir="13500000">
                    <a:prstClr val="black">
                      <a:alpha val="70000"/>
                    </a:prstClr>
                  </a:innerShdw>
                </a:effectLst>
                <a:uLnTx/>
                <a:uFillTx/>
                <a:latin typeface="+mj-lt"/>
                <a:ea typeface="+mj-ea"/>
                <a:cs typeface="+mj-cs"/>
              </a:rPr>
              <a:t>. </a:t>
            </a:r>
            <a:r>
              <a:rPr kumimoji="0" lang="hu-HU" sz="4000" b="0" i="1" u="none" strike="noStrike" kern="1200" cap="none" spc="-100" normalizeH="0" baseline="0" noProof="0" dirty="0" err="1" smtClean="0">
                <a:ln w="3200">
                  <a:solidFill>
                    <a:schemeClr val="bg2">
                      <a:shade val="75000"/>
                      <a:alpha val="25000"/>
                    </a:schemeClr>
                  </a:solidFill>
                  <a:prstDash val="solid"/>
                  <a:round/>
                </a:ln>
                <a:solidFill>
                  <a:srgbClr val="002060"/>
                </a:solidFill>
                <a:effectLst>
                  <a:innerShdw blurRad="50800" dist="25400" dir="13500000">
                    <a:prstClr val="black">
                      <a:alpha val="70000"/>
                    </a:prstClr>
                  </a:innerShdw>
                </a:effectLst>
                <a:uLnTx/>
                <a:uFillTx/>
                <a:latin typeface="+mj-lt"/>
                <a:ea typeface="+mj-ea"/>
                <a:cs typeface="+mj-cs"/>
              </a:rPr>
              <a:t>caries</a:t>
            </a:r>
            <a:endParaRPr kumimoji="0" lang="de-DE" sz="4000" b="0" i="1" u="none" strike="noStrike" kern="1200" cap="none" spc="-100" normalizeH="0" baseline="0" noProof="0" dirty="0">
              <a:ln w="3200">
                <a:solidFill>
                  <a:schemeClr val="bg2">
                    <a:shade val="75000"/>
                    <a:alpha val="25000"/>
                  </a:schemeClr>
                </a:solidFill>
                <a:prstDash val="solid"/>
                <a:round/>
              </a:ln>
              <a:solidFill>
                <a:srgbClr val="002060"/>
              </a:solidFill>
              <a:effectLst>
                <a:innerShdw blurRad="50800" dist="25400" dir="13500000">
                  <a:prstClr val="black">
                    <a:alpha val="70000"/>
                  </a:prstClr>
                </a:innerShdw>
              </a:effectLst>
              <a:uLnTx/>
              <a:uFillTx/>
              <a:latin typeface="+mj-lt"/>
              <a:ea typeface="+mj-ea"/>
              <a:cs typeface="+mj-cs"/>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checkerboard(across)">
                                      <p:cBhvr>
                                        <p:cTn id="7" dur="500"/>
                                        <p:tgtEl>
                                          <p:spTgt spid="7171"/>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övegdoboz 5"/>
          <p:cNvSpPr txBox="1"/>
          <p:nvPr/>
        </p:nvSpPr>
        <p:spPr>
          <a:xfrm>
            <a:off x="251520" y="6453336"/>
            <a:ext cx="856895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0" i="1" u="none" strike="noStrike" kern="1200" cap="none" spc="0" normalizeH="0" baseline="0" noProof="0" dirty="0" smtClean="0">
                <a:ln>
                  <a:noFill/>
                </a:ln>
                <a:solidFill>
                  <a:prstClr val="black"/>
                </a:solidFill>
                <a:effectLst/>
                <a:uLnTx/>
                <a:uFillTx/>
                <a:latin typeface="Calibri"/>
                <a:ea typeface="+mn-ea"/>
                <a:cs typeface="+mn-cs"/>
              </a:rPr>
              <a:t>Forrás: </a:t>
            </a:r>
            <a:r>
              <a:rPr kumimoji="0" lang="hu-HU" sz="1100" b="0" i="1" u="none" strike="noStrike" kern="1200" cap="none" spc="0" normalizeH="0" baseline="0" noProof="0" dirty="0" err="1" smtClean="0">
                <a:ln>
                  <a:noFill/>
                </a:ln>
                <a:solidFill>
                  <a:prstClr val="black"/>
                </a:solidFill>
                <a:effectLst/>
                <a:uLnTx/>
                <a:uFillTx/>
                <a:latin typeface="Calibri"/>
                <a:ea typeface="+mn-ea"/>
                <a:cs typeface="+mn-cs"/>
              </a:rPr>
              <a:t>Kellerhof</a:t>
            </a:r>
            <a:r>
              <a:rPr kumimoji="0" lang="hu-HU" sz="1100" b="0" i="1" u="none" strike="noStrike" kern="1200" cap="none" spc="0" normalizeH="0" baseline="0" noProof="0" dirty="0" smtClean="0">
                <a:ln>
                  <a:noFill/>
                </a:ln>
                <a:solidFill>
                  <a:prstClr val="black"/>
                </a:solidFill>
                <a:effectLst/>
                <a:uLnTx/>
                <a:uFillTx/>
                <a:latin typeface="Calibri"/>
                <a:ea typeface="+mn-ea"/>
                <a:cs typeface="+mn-cs"/>
              </a:rPr>
              <a:t> NM, </a:t>
            </a:r>
            <a:r>
              <a:rPr kumimoji="0" lang="hu-HU" sz="1100" b="0" i="1" u="none" strike="noStrike" kern="1200" cap="none" spc="0" normalizeH="0" baseline="0" noProof="0" dirty="0" err="1" smtClean="0">
                <a:ln>
                  <a:noFill/>
                </a:ln>
                <a:solidFill>
                  <a:prstClr val="black"/>
                </a:solidFill>
                <a:effectLst/>
                <a:uLnTx/>
                <a:uFillTx/>
                <a:latin typeface="Calibri"/>
                <a:ea typeface="+mn-ea"/>
                <a:cs typeface="+mn-cs"/>
              </a:rPr>
              <a:t>Lussi</a:t>
            </a:r>
            <a:r>
              <a:rPr kumimoji="0" lang="hu-HU" sz="1100" b="0" i="1" u="none" strike="noStrike" kern="1200" cap="none" spc="0" normalizeH="0" baseline="0" noProof="0" dirty="0" smtClean="0">
                <a:ln>
                  <a:noFill/>
                </a:ln>
                <a:solidFill>
                  <a:prstClr val="black"/>
                </a:solidFill>
                <a:effectLst/>
                <a:uLnTx/>
                <a:uFillTx/>
                <a:latin typeface="Calibri"/>
                <a:ea typeface="+mn-ea"/>
                <a:cs typeface="+mn-cs"/>
              </a:rPr>
              <a:t> A. </a:t>
            </a:r>
            <a:r>
              <a:rPr kumimoji="0" lang="hu-HU" sz="1100" b="0" i="1" u="none" strike="noStrike" kern="1200" cap="none" spc="0" normalizeH="0" baseline="0" noProof="0" dirty="0" err="1" smtClean="0">
                <a:ln>
                  <a:noFill/>
                </a:ln>
                <a:solidFill>
                  <a:prstClr val="black"/>
                </a:solidFill>
                <a:effectLst/>
                <a:uLnTx/>
                <a:uFillTx/>
                <a:latin typeface="Calibri"/>
                <a:ea typeface="+mn-ea"/>
                <a:cs typeface="+mn-cs"/>
              </a:rPr>
              <a:t>Molar-Incisor-Hypomineralization</a:t>
            </a:r>
            <a:r>
              <a:rPr kumimoji="0" lang="hu-HU" sz="1100" b="0" i="1" u="none" strike="noStrike" kern="1200" cap="none" spc="0" normalizeH="0" baseline="0" noProof="0" dirty="0" smtClean="0">
                <a:ln>
                  <a:noFill/>
                </a:ln>
                <a:solidFill>
                  <a:prstClr val="black"/>
                </a:solidFill>
                <a:effectLst/>
                <a:uLnTx/>
                <a:uFillTx/>
                <a:latin typeface="Calibri"/>
                <a:ea typeface="+mn-ea"/>
                <a:cs typeface="+mn-cs"/>
              </a:rPr>
              <a:t>. </a:t>
            </a:r>
            <a:r>
              <a:rPr kumimoji="0" lang="hu-HU" sz="1100" b="0" i="1" u="none" strike="noStrike" kern="1200" cap="none" spc="0" normalizeH="0" baseline="0" noProof="0" dirty="0" err="1" smtClean="0">
                <a:ln>
                  <a:noFill/>
                </a:ln>
                <a:solidFill>
                  <a:prstClr val="black"/>
                </a:solidFill>
                <a:effectLst/>
                <a:uLnTx/>
                <a:uFillTx/>
                <a:latin typeface="Calibri"/>
                <a:ea typeface="+mn-ea"/>
                <a:cs typeface="+mn-cs"/>
              </a:rPr>
              <a:t>Schweizer</a:t>
            </a:r>
            <a:r>
              <a:rPr kumimoji="0" lang="hu-HU" sz="1100" b="0" i="1" u="none" strike="noStrike" kern="1200" cap="none" spc="0" normalizeH="0" baseline="0" noProof="0" dirty="0" smtClean="0">
                <a:ln>
                  <a:noFill/>
                </a:ln>
                <a:solidFill>
                  <a:prstClr val="black"/>
                </a:solidFill>
                <a:effectLst/>
                <a:uLnTx/>
                <a:uFillTx/>
                <a:latin typeface="Calibri"/>
                <a:ea typeface="+mn-ea"/>
                <a:cs typeface="+mn-cs"/>
              </a:rPr>
              <a:t>  </a:t>
            </a:r>
            <a:r>
              <a:rPr kumimoji="0" lang="hu-HU" sz="1100" b="0" i="1" u="none" strike="noStrike" kern="1200" cap="none" spc="0" normalizeH="0" baseline="0" noProof="0" dirty="0" err="1" smtClean="0">
                <a:ln>
                  <a:noFill/>
                </a:ln>
                <a:solidFill>
                  <a:prstClr val="black"/>
                </a:solidFill>
                <a:effectLst/>
                <a:uLnTx/>
                <a:uFillTx/>
                <a:latin typeface="Calibri"/>
                <a:ea typeface="+mn-ea"/>
                <a:cs typeface="+mn-cs"/>
              </a:rPr>
              <a:t>Monatsschr</a:t>
            </a:r>
            <a:r>
              <a:rPr kumimoji="0" lang="hu-HU" sz="1100" b="0" i="1" u="none" strike="noStrike" kern="1200" cap="none" spc="0" normalizeH="0" baseline="0" noProof="0" dirty="0" smtClean="0">
                <a:ln>
                  <a:noFill/>
                </a:ln>
                <a:solidFill>
                  <a:prstClr val="black"/>
                </a:solidFill>
                <a:effectLst/>
                <a:uLnTx/>
                <a:uFillTx/>
                <a:latin typeface="Calibri"/>
                <a:ea typeface="+mn-ea"/>
                <a:cs typeface="+mn-cs"/>
              </a:rPr>
              <a:t> </a:t>
            </a:r>
            <a:r>
              <a:rPr kumimoji="0" lang="hu-HU" sz="1100" b="0" i="1" u="none" strike="noStrike" kern="1200" cap="none" spc="0" normalizeH="0" baseline="0" noProof="0" dirty="0" err="1" smtClean="0">
                <a:ln>
                  <a:noFill/>
                </a:ln>
                <a:solidFill>
                  <a:prstClr val="black"/>
                </a:solidFill>
                <a:effectLst/>
                <a:uLnTx/>
                <a:uFillTx/>
                <a:latin typeface="Calibri"/>
                <a:ea typeface="+mn-ea"/>
                <a:cs typeface="+mn-cs"/>
              </a:rPr>
              <a:t>Zahnmed</a:t>
            </a:r>
            <a:r>
              <a:rPr kumimoji="0" lang="hu-HU" sz="1100" b="0" i="1" u="none" strike="noStrike" kern="1200" cap="none" spc="0" normalizeH="0" baseline="0" noProof="0" dirty="0" smtClean="0">
                <a:ln>
                  <a:noFill/>
                </a:ln>
                <a:solidFill>
                  <a:prstClr val="black"/>
                </a:solidFill>
                <a:effectLst/>
                <a:uLnTx/>
                <a:uFillTx/>
                <a:latin typeface="Calibri"/>
                <a:ea typeface="+mn-ea"/>
                <a:cs typeface="+mn-cs"/>
              </a:rPr>
              <a:t>. </a:t>
            </a:r>
            <a:r>
              <a:rPr kumimoji="0" lang="hu-HU" sz="1100" b="0" i="1" u="none" strike="noStrike" kern="1200" cap="none" spc="0" normalizeH="0" baseline="0" noProof="0" dirty="0" err="1" smtClean="0">
                <a:ln>
                  <a:noFill/>
                </a:ln>
                <a:solidFill>
                  <a:prstClr val="black"/>
                </a:solidFill>
                <a:effectLst/>
                <a:uLnTx/>
                <a:uFillTx/>
                <a:latin typeface="Calibri"/>
                <a:ea typeface="+mn-ea"/>
                <a:cs typeface="+mn-cs"/>
              </a:rPr>
              <a:t>Vol</a:t>
            </a:r>
            <a:r>
              <a:rPr kumimoji="0" lang="hu-HU" sz="1100" b="0" i="1" u="none" strike="noStrike" kern="1200" cap="none" spc="0" normalizeH="0" baseline="0" noProof="0" dirty="0" smtClean="0">
                <a:ln>
                  <a:noFill/>
                </a:ln>
                <a:solidFill>
                  <a:prstClr val="black"/>
                </a:solidFill>
                <a:effectLst/>
                <a:uLnTx/>
                <a:uFillTx/>
                <a:latin typeface="Calibri"/>
                <a:ea typeface="+mn-ea"/>
                <a:cs typeface="+mn-cs"/>
              </a:rPr>
              <a:t> 114:3/2004 </a:t>
            </a:r>
            <a:endParaRPr kumimoji="0" lang="de-DE" sz="1100" b="0" i="1" u="none" strike="noStrike" kern="1200" cap="none" spc="0" normalizeH="0" baseline="0" noProof="0" dirty="0">
              <a:ln>
                <a:noFill/>
              </a:ln>
              <a:solidFill>
                <a:prstClr val="black"/>
              </a:solidFill>
              <a:effectLst/>
              <a:uLnTx/>
              <a:uFillTx/>
              <a:latin typeface="Calibri"/>
              <a:ea typeface="+mn-ea"/>
              <a:cs typeface="+mn-cs"/>
            </a:endParaRPr>
          </a:p>
        </p:txBody>
      </p:sp>
      <p:sp>
        <p:nvSpPr>
          <p:cNvPr id="7" name="Cím 1"/>
          <p:cNvSpPr txBox="1">
            <a:spLocks/>
          </p:cNvSpPr>
          <p:nvPr/>
        </p:nvSpPr>
        <p:spPr>
          <a:xfrm>
            <a:off x="467544" y="404664"/>
            <a:ext cx="8229600" cy="792088"/>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sz="40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TERMINOLÓGIA</a:t>
            </a:r>
            <a:r>
              <a:rPr kumimoji="0" lang="hu-HU" sz="4000" b="0"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endParaRPr kumimoji="0" lang="de-DE" sz="40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Szövegdoboz 1"/>
          <p:cNvSpPr txBox="1"/>
          <p:nvPr/>
        </p:nvSpPr>
        <p:spPr>
          <a:xfrm>
            <a:off x="539552" y="1405220"/>
            <a:ext cx="8157592" cy="4832092"/>
          </a:xfrm>
          <a:prstGeom prst="rect">
            <a:avLst/>
          </a:prstGeom>
          <a:solidFill>
            <a:schemeClr val="accent5">
              <a:lumMod val="20000"/>
              <a:lumOff val="80000"/>
            </a:schemeClr>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800" b="0" i="0" u="none" strike="noStrike" kern="1200" cap="none" spc="0" normalizeH="0" baseline="0" noProof="0" dirty="0" err="1" smtClean="0">
                <a:ln>
                  <a:noFill/>
                </a:ln>
                <a:solidFill>
                  <a:prstClr val="black"/>
                </a:solidFill>
                <a:effectLst/>
                <a:uLnTx/>
                <a:uFillTx/>
                <a:latin typeface="Calibri"/>
                <a:ea typeface="+mn-ea"/>
                <a:cs typeface="+mn-cs"/>
              </a:rPr>
              <a:t>Nonendémiás</a:t>
            </a:r>
            <a:r>
              <a:rPr kumimoji="0" lang="hu-HU" sz="2800" b="0" i="0" u="none" strike="noStrike" kern="1200" cap="none" spc="0" normalizeH="0" baseline="0" noProof="0" dirty="0" smtClean="0">
                <a:ln>
                  <a:noFill/>
                </a:ln>
                <a:solidFill>
                  <a:prstClr val="black"/>
                </a:solidFill>
                <a:effectLst/>
                <a:uLnTx/>
                <a:uFillTx/>
                <a:latin typeface="Calibri"/>
                <a:ea typeface="+mn-ea"/>
                <a:cs typeface="+mn-cs"/>
              </a:rPr>
              <a:t> zománcfoltok </a:t>
            </a:r>
            <a:r>
              <a:rPr kumimoji="0" lang="hu-HU" sz="2800" b="0" i="0" u="none" strike="noStrike" kern="1200" cap="none" spc="0" normalizeH="0" baseline="0" noProof="0" dirty="0">
                <a:ln>
                  <a:noFill/>
                </a:ln>
                <a:solidFill>
                  <a:prstClr val="black"/>
                </a:solidFill>
                <a:effectLst/>
                <a:uLnTx/>
                <a:uFillTx/>
                <a:latin typeface="Calibri"/>
                <a:ea typeface="+mn-ea"/>
                <a:cs typeface="+mn-cs"/>
              </a:rPr>
              <a:t>(</a:t>
            </a:r>
            <a:r>
              <a:rPr kumimoji="0" lang="hu-HU" sz="2800" b="0" i="0" u="none" strike="noStrike" kern="1200" cap="none" spc="0" normalizeH="0" baseline="0" noProof="0" dirty="0" smtClean="0">
                <a:ln>
                  <a:noFill/>
                </a:ln>
                <a:solidFill>
                  <a:prstClr val="black"/>
                </a:solidFill>
                <a:effectLst/>
                <a:uLnTx/>
                <a:uFillTx/>
                <a:latin typeface="Calibri"/>
                <a:ea typeface="+mn-ea"/>
                <a:cs typeface="+mn-cs"/>
              </a:rPr>
              <a:t>Jackson, 1961)</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800" b="0" i="0" u="none" strike="noStrike" kern="1200" cap="none" spc="0" normalizeH="0" baseline="0" noProof="0" dirty="0" smtClean="0">
                <a:ln>
                  <a:noFill/>
                </a:ln>
                <a:solidFill>
                  <a:prstClr val="black"/>
                </a:solidFill>
                <a:effectLst/>
                <a:uLnTx/>
                <a:uFillTx/>
                <a:latin typeface="Calibri"/>
                <a:ea typeface="+mn-ea"/>
                <a:cs typeface="+mn-cs"/>
              </a:rPr>
              <a:t>Az első maradó </a:t>
            </a:r>
            <a:r>
              <a:rPr kumimoji="0" lang="hu-HU" sz="2800" b="0" i="0" u="none" strike="noStrike" kern="1200" cap="none" spc="0" normalizeH="0" baseline="0" noProof="0" dirty="0" err="1" smtClean="0">
                <a:ln>
                  <a:noFill/>
                </a:ln>
                <a:solidFill>
                  <a:prstClr val="black"/>
                </a:solidFill>
                <a:effectLst/>
                <a:uLnTx/>
                <a:uFillTx/>
                <a:latin typeface="Calibri"/>
                <a:ea typeface="+mn-ea"/>
                <a:cs typeface="+mn-cs"/>
              </a:rPr>
              <a:t>molarisok</a:t>
            </a:r>
            <a:r>
              <a:rPr kumimoji="0" lang="hu-HU" sz="2800" b="0" i="0" u="none" strike="noStrike" kern="1200" cap="none" spc="0" normalizeH="0" baseline="0" noProof="0" dirty="0" smtClean="0">
                <a:ln>
                  <a:noFill/>
                </a:ln>
                <a:solidFill>
                  <a:prstClr val="black"/>
                </a:solidFill>
                <a:effectLst/>
                <a:uLnTx/>
                <a:uFillTx/>
                <a:latin typeface="Calibri"/>
                <a:ea typeface="+mn-ea"/>
                <a:cs typeface="+mn-cs"/>
              </a:rPr>
              <a:t> </a:t>
            </a:r>
            <a:r>
              <a:rPr kumimoji="0" lang="hu-HU" sz="2800" b="0" i="0" u="none" strike="noStrike" kern="1200" cap="none" spc="0" normalizeH="0" baseline="0" noProof="0" dirty="0" err="1" smtClean="0">
                <a:ln>
                  <a:noFill/>
                </a:ln>
                <a:solidFill>
                  <a:prstClr val="black"/>
                </a:solidFill>
                <a:effectLst/>
                <a:uLnTx/>
                <a:uFillTx/>
                <a:latin typeface="Calibri"/>
                <a:ea typeface="+mn-ea"/>
                <a:cs typeface="+mn-cs"/>
              </a:rPr>
              <a:t>idiopathikus</a:t>
            </a:r>
            <a:r>
              <a:rPr kumimoji="0" lang="hu-HU" sz="2800" b="0" i="0" u="none" strike="noStrike" kern="1200" cap="none" spc="0" normalizeH="0" baseline="0" noProof="0" dirty="0" smtClean="0">
                <a:ln>
                  <a:noFill/>
                </a:ln>
                <a:solidFill>
                  <a:prstClr val="black"/>
                </a:solidFill>
                <a:effectLst/>
                <a:uLnTx/>
                <a:uFillTx/>
                <a:latin typeface="Calibri"/>
                <a:ea typeface="+mn-ea"/>
                <a:cs typeface="+mn-cs"/>
              </a:rPr>
              <a:t> </a:t>
            </a:r>
            <a:r>
              <a:rPr kumimoji="0" lang="hu-HU" sz="2800" b="0" i="0" u="none" strike="noStrike" kern="1200" cap="none" spc="0" normalizeH="0" baseline="0" noProof="0" dirty="0" err="1" smtClean="0">
                <a:ln>
                  <a:noFill/>
                </a:ln>
                <a:solidFill>
                  <a:prstClr val="black"/>
                </a:solidFill>
                <a:effectLst/>
                <a:uLnTx/>
                <a:uFillTx/>
                <a:latin typeface="Calibri"/>
                <a:ea typeface="+mn-ea"/>
                <a:cs typeface="+mn-cs"/>
              </a:rPr>
              <a:t>zománc-hypomineralisatiója</a:t>
            </a:r>
            <a:r>
              <a:rPr kumimoji="0" lang="hu-HU" sz="2800" b="0" i="0" u="none" strike="noStrike" kern="1200" cap="none" spc="0" normalizeH="0" baseline="0" noProof="0" dirty="0" smtClean="0">
                <a:ln>
                  <a:noFill/>
                </a:ln>
                <a:solidFill>
                  <a:prstClr val="black"/>
                </a:solidFill>
                <a:effectLst/>
                <a:uLnTx/>
                <a:uFillTx/>
                <a:latin typeface="Calibri"/>
                <a:ea typeface="+mn-ea"/>
                <a:cs typeface="+mn-cs"/>
              </a:rPr>
              <a:t> (Koch et </a:t>
            </a:r>
            <a:r>
              <a:rPr kumimoji="0" lang="hu-HU" sz="2800" b="0" i="0" u="none" strike="noStrike" kern="1200" cap="none" spc="0" normalizeH="0" baseline="0" noProof="0" dirty="0" err="1" smtClean="0">
                <a:ln>
                  <a:noFill/>
                </a:ln>
                <a:solidFill>
                  <a:prstClr val="black"/>
                </a:solidFill>
                <a:effectLst/>
                <a:uLnTx/>
                <a:uFillTx/>
                <a:latin typeface="Calibri"/>
                <a:ea typeface="+mn-ea"/>
                <a:cs typeface="+mn-cs"/>
              </a:rPr>
              <a:t>al</a:t>
            </a:r>
            <a:r>
              <a:rPr kumimoji="0" lang="hu-HU" sz="2800" b="0" i="0" u="none" strike="noStrike" kern="1200" cap="none" spc="0" normalizeH="0" baseline="0" noProof="0" dirty="0" smtClean="0">
                <a:ln>
                  <a:noFill/>
                </a:ln>
                <a:solidFill>
                  <a:prstClr val="black"/>
                </a:solidFill>
                <a:effectLst/>
                <a:uLnTx/>
                <a:uFillTx/>
                <a:latin typeface="Calibri"/>
                <a:ea typeface="+mn-ea"/>
                <a:cs typeface="+mn-cs"/>
              </a:rPr>
              <a:t>., 1987)</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800" b="0" i="0" u="none" strike="noStrike" kern="1200" cap="none" spc="0" normalizeH="0" baseline="0" noProof="0" dirty="0" smtClean="0">
                <a:ln>
                  <a:noFill/>
                </a:ln>
                <a:solidFill>
                  <a:prstClr val="black"/>
                </a:solidFill>
                <a:effectLst/>
                <a:uLnTx/>
                <a:uFillTx/>
                <a:latin typeface="Calibri"/>
                <a:ea typeface="+mn-ea"/>
                <a:cs typeface="+mn-cs"/>
              </a:rPr>
              <a:t>„</a:t>
            </a:r>
            <a:r>
              <a:rPr kumimoji="0" lang="hu-HU" sz="2800" b="0" i="0" u="none" strike="noStrike" kern="1200" cap="none" spc="0" normalizeH="0" baseline="0" noProof="0" dirty="0" err="1" smtClean="0">
                <a:ln>
                  <a:noFill/>
                </a:ln>
                <a:solidFill>
                  <a:prstClr val="black"/>
                </a:solidFill>
                <a:effectLst/>
                <a:uLnTx/>
                <a:uFillTx/>
                <a:latin typeface="Calibri"/>
                <a:ea typeface="+mn-ea"/>
                <a:cs typeface="+mn-cs"/>
              </a:rPr>
              <a:t>cheese</a:t>
            </a:r>
            <a:r>
              <a:rPr kumimoji="0" lang="hu-HU" sz="2800" b="0" i="0" u="none" strike="noStrike" kern="1200" cap="none" spc="0" normalizeH="0" baseline="0" noProof="0" dirty="0" smtClean="0">
                <a:ln>
                  <a:noFill/>
                </a:ln>
                <a:solidFill>
                  <a:prstClr val="black"/>
                </a:solidFill>
                <a:effectLst/>
                <a:uLnTx/>
                <a:uFillTx/>
                <a:latin typeface="Calibri"/>
                <a:ea typeface="+mn-ea"/>
                <a:cs typeface="+mn-cs"/>
              </a:rPr>
              <a:t> </a:t>
            </a:r>
            <a:r>
              <a:rPr kumimoji="0" lang="hu-HU" sz="2800" b="0" i="0" u="none" strike="noStrike" kern="1200" cap="none" spc="0" normalizeH="0" baseline="0" noProof="0" dirty="0" err="1" smtClean="0">
                <a:ln>
                  <a:noFill/>
                </a:ln>
                <a:solidFill>
                  <a:prstClr val="black"/>
                </a:solidFill>
                <a:effectLst/>
                <a:uLnTx/>
                <a:uFillTx/>
                <a:latin typeface="Calibri"/>
                <a:ea typeface="+mn-ea"/>
                <a:cs typeface="+mn-cs"/>
              </a:rPr>
              <a:t>molars</a:t>
            </a:r>
            <a:r>
              <a:rPr kumimoji="0" lang="hu-HU" sz="2800" b="0" i="0" u="none" strike="noStrike" kern="1200" cap="none" spc="0" normalizeH="0" baseline="0" noProof="0" dirty="0" smtClean="0">
                <a:ln>
                  <a:noFill/>
                </a:ln>
                <a:solidFill>
                  <a:prstClr val="black"/>
                </a:solidFill>
                <a:effectLst/>
                <a:uLnTx/>
                <a:uFillTx/>
                <a:latin typeface="Calibri"/>
                <a:ea typeface="+mn-ea"/>
                <a:cs typeface="+mn-cs"/>
              </a:rPr>
              <a:t>” (van </a:t>
            </a:r>
            <a:r>
              <a:rPr kumimoji="0" lang="hu-HU" sz="2800" b="0" i="0" u="none" strike="noStrike" kern="1200" cap="none" spc="0" normalizeH="0" baseline="0" noProof="0" dirty="0" err="1" smtClean="0">
                <a:ln>
                  <a:noFill/>
                </a:ln>
                <a:solidFill>
                  <a:prstClr val="black"/>
                </a:solidFill>
                <a:effectLst/>
                <a:uLnTx/>
                <a:uFillTx/>
                <a:latin typeface="Calibri"/>
                <a:ea typeface="+mn-ea"/>
                <a:cs typeface="+mn-cs"/>
              </a:rPr>
              <a:t>Ameringen</a:t>
            </a:r>
            <a:r>
              <a:rPr kumimoji="0" lang="hu-HU" sz="2800" b="0" i="0" u="none" strike="noStrike" kern="1200" cap="none" spc="0" normalizeH="0" baseline="0" noProof="0" dirty="0">
                <a:ln>
                  <a:noFill/>
                </a:ln>
                <a:solidFill>
                  <a:prstClr val="black"/>
                </a:solidFill>
                <a:effectLst/>
                <a:uLnTx/>
                <a:uFillTx/>
                <a:latin typeface="Calibri"/>
                <a:ea typeface="+mn-ea"/>
                <a:cs typeface="+mn-cs"/>
              </a:rPr>
              <a:t> </a:t>
            </a:r>
            <a:r>
              <a:rPr kumimoji="0" lang="hu-HU" sz="2800" b="0" i="0" u="none" strike="noStrike" kern="1200" cap="none" spc="0" normalizeH="0" baseline="0" noProof="0" dirty="0" smtClean="0">
                <a:ln>
                  <a:noFill/>
                </a:ln>
                <a:solidFill>
                  <a:prstClr val="black"/>
                </a:solidFill>
                <a:effectLst/>
                <a:uLnTx/>
                <a:uFillTx/>
                <a:latin typeface="Calibri"/>
                <a:ea typeface="+mn-ea"/>
                <a:cs typeface="+mn-cs"/>
              </a:rPr>
              <a:t>és </a:t>
            </a:r>
            <a:r>
              <a:rPr kumimoji="0" lang="hu-HU" sz="2800" b="0" i="0" u="none" strike="noStrike" kern="1200" cap="none" spc="0" normalizeH="0" baseline="0" noProof="0" dirty="0" err="1">
                <a:ln>
                  <a:noFill/>
                </a:ln>
                <a:solidFill>
                  <a:prstClr val="black"/>
                </a:solidFill>
                <a:effectLst/>
                <a:uLnTx/>
                <a:uFillTx/>
                <a:latin typeface="Calibri"/>
                <a:ea typeface="+mn-ea"/>
                <a:cs typeface="+mn-cs"/>
              </a:rPr>
              <a:t>K</a:t>
            </a:r>
            <a:r>
              <a:rPr kumimoji="0" lang="hu-HU" sz="2800" b="0" i="0" u="none" strike="noStrike" kern="1200" cap="none" spc="0" normalizeH="0" baseline="0" noProof="0" dirty="0" err="1" smtClean="0">
                <a:ln>
                  <a:noFill/>
                </a:ln>
                <a:solidFill>
                  <a:prstClr val="black"/>
                </a:solidFill>
                <a:effectLst/>
                <a:uLnTx/>
                <a:uFillTx/>
                <a:latin typeface="Calibri"/>
                <a:ea typeface="+mn-ea"/>
                <a:cs typeface="+mn-cs"/>
              </a:rPr>
              <a:t>reulen</a:t>
            </a:r>
            <a:r>
              <a:rPr kumimoji="0" lang="hu-HU" sz="2800" b="0" i="0" u="none" strike="noStrike" kern="1200" cap="none" spc="0" normalizeH="0" baseline="0" noProof="0" dirty="0" smtClean="0">
                <a:ln>
                  <a:noFill/>
                </a:ln>
                <a:solidFill>
                  <a:prstClr val="black"/>
                </a:solidFill>
                <a:effectLst/>
                <a:uLnTx/>
                <a:uFillTx/>
                <a:latin typeface="Calibri"/>
                <a:ea typeface="+mn-ea"/>
                <a:cs typeface="+mn-cs"/>
              </a:rPr>
              <a:t>, 1995)</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800" b="0" i="0" u="none" strike="noStrike" kern="1200" cap="none" spc="0" normalizeH="0" baseline="0" noProof="0" dirty="0">
                <a:ln>
                  <a:noFill/>
                </a:ln>
                <a:solidFill>
                  <a:prstClr val="black"/>
                </a:solidFill>
                <a:effectLst/>
                <a:uLnTx/>
                <a:uFillTx/>
                <a:latin typeface="Calibri"/>
                <a:ea typeface="+mn-ea"/>
                <a:cs typeface="+mn-cs"/>
              </a:rPr>
              <a:t>Az első maradó </a:t>
            </a:r>
            <a:r>
              <a:rPr kumimoji="0" lang="hu-HU" sz="2800" b="0" i="0" u="none" strike="noStrike" kern="1200" cap="none" spc="0" normalizeH="0" baseline="0" noProof="0" dirty="0" err="1">
                <a:ln>
                  <a:noFill/>
                </a:ln>
                <a:solidFill>
                  <a:prstClr val="black"/>
                </a:solidFill>
                <a:effectLst/>
                <a:uLnTx/>
                <a:uFillTx/>
                <a:latin typeface="Calibri"/>
                <a:ea typeface="+mn-ea"/>
                <a:cs typeface="+mn-cs"/>
              </a:rPr>
              <a:t>molarisok</a:t>
            </a:r>
            <a:r>
              <a:rPr kumimoji="0" lang="hu-HU" sz="2800" b="0" i="0" u="none" strike="noStrike" kern="1200" cap="none" spc="0" normalizeH="0" baseline="0" noProof="0" dirty="0">
                <a:ln>
                  <a:noFill/>
                </a:ln>
                <a:solidFill>
                  <a:prstClr val="black"/>
                </a:solidFill>
                <a:effectLst/>
                <a:uLnTx/>
                <a:uFillTx/>
                <a:latin typeface="Calibri"/>
                <a:ea typeface="+mn-ea"/>
                <a:cs typeface="+mn-cs"/>
              </a:rPr>
              <a:t> </a:t>
            </a:r>
            <a:r>
              <a:rPr kumimoji="0" lang="hu-HU" sz="2800" b="0" i="0" u="none" strike="noStrike" kern="1200" cap="none" spc="0" normalizeH="0" baseline="0" noProof="0" dirty="0" smtClean="0">
                <a:ln>
                  <a:noFill/>
                </a:ln>
                <a:solidFill>
                  <a:prstClr val="black"/>
                </a:solidFill>
                <a:effectLst/>
                <a:uLnTx/>
                <a:uFillTx/>
                <a:latin typeface="Calibri"/>
                <a:ea typeface="+mn-ea"/>
                <a:cs typeface="+mn-cs"/>
              </a:rPr>
              <a:t>nem fluoridok által indukált </a:t>
            </a:r>
            <a:r>
              <a:rPr kumimoji="0" lang="hu-HU" sz="2800" b="0" i="0" u="none" strike="noStrike" kern="1200" cap="none" spc="0" normalizeH="0" baseline="0" noProof="0" dirty="0" err="1" smtClean="0">
                <a:ln>
                  <a:noFill/>
                </a:ln>
                <a:solidFill>
                  <a:prstClr val="black"/>
                </a:solidFill>
                <a:effectLst/>
                <a:uLnTx/>
                <a:uFillTx/>
                <a:latin typeface="Calibri"/>
                <a:ea typeface="+mn-ea"/>
                <a:cs typeface="+mn-cs"/>
              </a:rPr>
              <a:t>hypomineralisatiója</a:t>
            </a:r>
            <a:r>
              <a:rPr kumimoji="0" lang="hu-HU" sz="2800" b="0" i="0" u="none" strike="noStrike" kern="1200" cap="none" spc="0" normalizeH="0" baseline="0" noProof="0" dirty="0" smtClean="0">
                <a:ln>
                  <a:noFill/>
                </a:ln>
                <a:solidFill>
                  <a:prstClr val="black"/>
                </a:solidFill>
                <a:effectLst/>
                <a:uLnTx/>
                <a:uFillTx/>
                <a:latin typeface="Calibri"/>
                <a:ea typeface="+mn-ea"/>
                <a:cs typeface="+mn-cs"/>
              </a:rPr>
              <a:t>, (</a:t>
            </a:r>
            <a:r>
              <a:rPr kumimoji="0" lang="hu-HU" sz="2800" b="0" i="0" u="none" strike="noStrike" kern="1200" cap="none" spc="0" normalizeH="0" baseline="0" noProof="0" dirty="0" err="1" smtClean="0">
                <a:ln>
                  <a:noFill/>
                </a:ln>
                <a:solidFill>
                  <a:prstClr val="black"/>
                </a:solidFill>
                <a:effectLst/>
                <a:uLnTx/>
                <a:uFillTx/>
                <a:latin typeface="Calibri"/>
                <a:ea typeface="+mn-ea"/>
                <a:cs typeface="+mn-cs"/>
              </a:rPr>
              <a:t>Leppäniemi</a:t>
            </a:r>
            <a:r>
              <a:rPr kumimoji="0" lang="hu-HU" sz="2800" b="0" i="0" u="none" strike="noStrike" kern="1200" cap="none" spc="0" normalizeH="0" baseline="0" noProof="0" dirty="0">
                <a:ln>
                  <a:noFill/>
                </a:ln>
                <a:solidFill>
                  <a:prstClr val="black"/>
                </a:solidFill>
                <a:effectLst/>
                <a:uLnTx/>
                <a:uFillTx/>
                <a:latin typeface="Calibri"/>
                <a:ea typeface="+mn-ea"/>
                <a:cs typeface="+mn-cs"/>
              </a:rPr>
              <a:t> </a:t>
            </a:r>
            <a:r>
              <a:rPr kumimoji="0" lang="hu-HU" sz="2800" b="0" i="0" u="none" strike="noStrike" kern="1200" cap="none" spc="0" normalizeH="0" baseline="0" noProof="0" dirty="0" smtClean="0">
                <a:ln>
                  <a:noFill/>
                </a:ln>
                <a:solidFill>
                  <a:prstClr val="black"/>
                </a:solidFill>
                <a:effectLst/>
                <a:uLnTx/>
                <a:uFillTx/>
                <a:latin typeface="Calibri"/>
                <a:ea typeface="+mn-ea"/>
                <a:cs typeface="+mn-cs"/>
              </a:rPr>
              <a:t>et </a:t>
            </a:r>
            <a:r>
              <a:rPr kumimoji="0" lang="hu-HU" sz="2800" b="0" i="0" u="none" strike="noStrike" kern="1200" cap="none" spc="0" normalizeH="0" baseline="0" noProof="0" dirty="0" err="1" smtClean="0">
                <a:ln>
                  <a:noFill/>
                </a:ln>
                <a:solidFill>
                  <a:prstClr val="black"/>
                </a:solidFill>
                <a:effectLst/>
                <a:uLnTx/>
                <a:uFillTx/>
                <a:latin typeface="Calibri"/>
                <a:ea typeface="+mn-ea"/>
                <a:cs typeface="+mn-cs"/>
              </a:rPr>
              <a:t>al</a:t>
            </a:r>
            <a:r>
              <a:rPr kumimoji="0" lang="hu-HU" sz="2800" b="0" i="0" u="none" strike="noStrike" kern="1200" cap="none" spc="0" normalizeH="0" baseline="0" noProof="0" dirty="0" smtClean="0">
                <a:ln>
                  <a:noFill/>
                </a:ln>
                <a:solidFill>
                  <a:prstClr val="black"/>
                </a:solidFill>
                <a:effectLst/>
                <a:uLnTx/>
                <a:uFillTx/>
                <a:latin typeface="Calibri"/>
                <a:ea typeface="+mn-ea"/>
                <a:cs typeface="+mn-cs"/>
              </a:rPr>
              <a:t>., 2001)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2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1" u="none" strike="noStrike" kern="1200" cap="none" spc="0" normalizeH="0" baseline="0" noProof="0" dirty="0" err="1" smtClean="0">
                <a:ln>
                  <a:noFill/>
                </a:ln>
                <a:solidFill>
                  <a:prstClr val="black"/>
                </a:solidFill>
                <a:effectLst/>
                <a:uLnTx/>
                <a:uFillTx/>
                <a:latin typeface="Calibri"/>
                <a:ea typeface="+mn-ea"/>
                <a:cs typeface="+mn-cs"/>
              </a:rPr>
              <a:t>Molaris-incisivus-hypomeralisatio</a:t>
            </a:r>
            <a:r>
              <a:rPr kumimoji="0" lang="en-GB" sz="2800" b="1" i="1" u="none" strike="noStrike" kern="1200" cap="none" spc="0" normalizeH="0" baseline="0" noProof="0" dirty="0" smtClean="0">
                <a:ln>
                  <a:noFill/>
                </a:ln>
                <a:solidFill>
                  <a:prstClr val="black"/>
                </a:solidFill>
                <a:effectLst/>
                <a:uLnTx/>
                <a:uFillTx/>
                <a:latin typeface="Calibri"/>
                <a:ea typeface="+mn-ea"/>
                <a:cs typeface="+mn-cs"/>
              </a:rPr>
              <a:t>  (</a:t>
            </a:r>
            <a:r>
              <a:rPr kumimoji="0" lang="en-GB" sz="2800" b="1" i="1" u="none" strike="noStrike" kern="1200" cap="none" spc="0" normalizeH="0" baseline="0" noProof="0" dirty="0" err="1" smtClean="0">
                <a:ln>
                  <a:noFill/>
                </a:ln>
                <a:solidFill>
                  <a:prstClr val="black"/>
                </a:solidFill>
                <a:effectLst/>
                <a:uLnTx/>
                <a:uFillTx/>
                <a:latin typeface="Calibri"/>
                <a:ea typeface="+mn-ea"/>
                <a:cs typeface="+mn-cs"/>
              </a:rPr>
              <a:t>Weerheim</a:t>
            </a:r>
            <a:r>
              <a:rPr kumimoji="0" lang="en-GB" sz="2800" b="1" i="1" u="none" strike="noStrike" kern="1200" cap="none" spc="0" normalizeH="0" baseline="0" noProof="0" dirty="0" smtClean="0">
                <a:ln>
                  <a:noFill/>
                </a:ln>
                <a:solidFill>
                  <a:prstClr val="black"/>
                </a:solidFill>
                <a:effectLst/>
                <a:uLnTx/>
                <a:uFillTx/>
                <a:latin typeface="Calibri"/>
                <a:ea typeface="+mn-ea"/>
                <a:cs typeface="+mn-cs"/>
              </a:rPr>
              <a:t> et al., 2001)</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1" u="none" strike="noStrike" kern="1200" cap="none" spc="0" normalizeH="0" baseline="0" noProof="0" dirty="0" smtClean="0">
                <a:ln>
                  <a:noFill/>
                </a:ln>
                <a:solidFill>
                  <a:prstClr val="black"/>
                </a:solidFill>
                <a:effectLst/>
                <a:uLnTx/>
                <a:uFillTx/>
                <a:latin typeface="Calibri"/>
                <a:ea typeface="+mn-ea"/>
                <a:cs typeface="+mn-cs"/>
              </a:rPr>
              <a:t>VI. Congress of the EAPD, 2003.</a:t>
            </a:r>
            <a:endParaRPr kumimoji="0" lang="en-GB" sz="28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666703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checkerboard(across)">
                                      <p:cBhvr>
                                        <p:cTn id="12" dur="500"/>
                                        <p:tgtEl>
                                          <p:spTgt spid="2">
                                            <p:bg/>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checkerboard(across)">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checkerboard(across)">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checkerboard(across)">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checkerboard(across)">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checkerboard(across)">
                                      <p:cBhvr>
                                        <p:cTn id="35" dur="500"/>
                                        <p:tgtEl>
                                          <p:spTgt spid="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checkerboard(across)">
                                      <p:cBhvr>
                                        <p:cTn id="40" dur="500"/>
                                        <p:tgtEl>
                                          <p:spTgt spid="2">
                                            <p:txEl>
                                              <p:pRg st="6" end="6"/>
                                            </p:txEl>
                                          </p:spTgt>
                                        </p:tgtEl>
                                      </p:cBhvr>
                                    </p:animEffect>
                                  </p:childTnLst>
                                </p:cTn>
                              </p:par>
                              <p:par>
                                <p:cTn id="41" presetID="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uiExpand="1"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395536" y="1484784"/>
            <a:ext cx="8166215" cy="4968552"/>
          </a:xfrm>
          <a:solidFill>
            <a:schemeClr val="accent5">
              <a:lumMod val="20000"/>
              <a:lumOff val="80000"/>
            </a:schemeClr>
          </a:solidFill>
        </p:spPr>
        <p:txBody>
          <a:bodyPr>
            <a:normAutofit fontScale="92500" lnSpcReduction="20000"/>
          </a:bodyPr>
          <a:lstStyle/>
          <a:p>
            <a:pPr>
              <a:buNone/>
            </a:pPr>
            <a:r>
              <a:rPr lang="hu-HU" b="1" i="1" dirty="0" smtClean="0">
                <a:latin typeface="Times New Roman" pitchFamily="18" charset="0"/>
                <a:cs typeface="Times New Roman" pitchFamily="18" charset="0"/>
              </a:rPr>
              <a:t>ETIOLÓGIA: </a:t>
            </a:r>
          </a:p>
          <a:p>
            <a:pPr lvl="1">
              <a:buFont typeface="Wingdings" pitchFamily="2" charset="2"/>
              <a:buChar char="§"/>
            </a:pPr>
            <a:r>
              <a:rPr lang="hu-HU" dirty="0" smtClean="0">
                <a:latin typeface="Times New Roman" pitchFamily="18" charset="0"/>
                <a:cs typeface="Times New Roman" pitchFamily="18" charset="0"/>
              </a:rPr>
              <a:t>Magas </a:t>
            </a:r>
            <a:r>
              <a:rPr lang="hu-HU" dirty="0">
                <a:latin typeface="Times New Roman" pitchFamily="18" charset="0"/>
                <a:cs typeface="Times New Roman" pitchFamily="18" charset="0"/>
              </a:rPr>
              <a:t>dioxin ill. </a:t>
            </a:r>
            <a:r>
              <a:rPr lang="hu-HU" dirty="0" err="1" smtClean="0">
                <a:latin typeface="Times New Roman" pitchFamily="18" charset="0"/>
                <a:cs typeface="Times New Roman" pitchFamily="18" charset="0"/>
              </a:rPr>
              <a:t>poliklorbifenil</a:t>
            </a:r>
            <a:r>
              <a:rPr lang="hu-HU" dirty="0" smtClean="0">
                <a:latin typeface="Times New Roman" pitchFamily="18" charset="0"/>
                <a:cs typeface="Times New Roman" pitchFamily="18" charset="0"/>
              </a:rPr>
              <a:t> </a:t>
            </a:r>
            <a:r>
              <a:rPr lang="hu-HU" dirty="0">
                <a:latin typeface="Times New Roman" pitchFamily="18" charset="0"/>
                <a:cs typeface="Times New Roman" pitchFamily="18" charset="0"/>
              </a:rPr>
              <a:t>tartalom az </a:t>
            </a:r>
            <a:r>
              <a:rPr lang="hu-HU" dirty="0" smtClean="0">
                <a:latin typeface="Times New Roman" pitchFamily="18" charset="0"/>
                <a:cs typeface="Times New Roman" pitchFamily="18" charset="0"/>
              </a:rPr>
              <a:t>anyatejben – elhúzódó szoptatás </a:t>
            </a:r>
          </a:p>
          <a:p>
            <a:pPr lvl="1">
              <a:buFont typeface="Wingdings" pitchFamily="2" charset="2"/>
              <a:buChar char="§"/>
            </a:pPr>
            <a:r>
              <a:rPr lang="hu-HU" dirty="0" err="1" smtClean="0">
                <a:latin typeface="Times New Roman" pitchFamily="18" charset="0"/>
                <a:cs typeface="Times New Roman" pitchFamily="18" charset="0"/>
              </a:rPr>
              <a:t>Perinatális</a:t>
            </a:r>
            <a:r>
              <a:rPr lang="hu-HU" dirty="0" smtClean="0">
                <a:latin typeface="Times New Roman" pitchFamily="18" charset="0"/>
                <a:cs typeface="Times New Roman" pitchFamily="18" charset="0"/>
              </a:rPr>
              <a:t> komplikációk: </a:t>
            </a:r>
          </a:p>
          <a:p>
            <a:pPr lvl="2"/>
            <a:r>
              <a:rPr lang="hu-HU" dirty="0" smtClean="0">
                <a:latin typeface="Times New Roman" pitchFamily="18" charset="0"/>
                <a:cs typeface="Times New Roman" pitchFamily="18" charset="0"/>
              </a:rPr>
              <a:t>Koraszülöttség  </a:t>
            </a:r>
          </a:p>
          <a:p>
            <a:pPr lvl="2"/>
            <a:r>
              <a:rPr lang="hu-HU" dirty="0" smtClean="0">
                <a:latin typeface="Times New Roman" pitchFamily="18" charset="0"/>
                <a:cs typeface="Times New Roman" pitchFamily="18" charset="0"/>
              </a:rPr>
              <a:t>Oxigénhiányos állapot</a:t>
            </a:r>
          </a:p>
          <a:p>
            <a:pPr lvl="2"/>
            <a:r>
              <a:rPr lang="hu-HU" dirty="0" smtClean="0">
                <a:latin typeface="Times New Roman" pitchFamily="18" charset="0"/>
                <a:cs typeface="Times New Roman" pitchFamily="18" charset="0"/>
              </a:rPr>
              <a:t>Alacsony születési súly</a:t>
            </a:r>
          </a:p>
          <a:p>
            <a:pPr lvl="1">
              <a:buFont typeface="Wingdings" pitchFamily="2" charset="2"/>
              <a:buChar char="§"/>
            </a:pPr>
            <a:r>
              <a:rPr lang="hu-HU" dirty="0" smtClean="0">
                <a:latin typeface="Times New Roman" pitchFamily="18" charset="0"/>
                <a:cs typeface="Times New Roman" pitchFamily="18" charset="0"/>
              </a:rPr>
              <a:t>Légúti megbetegedések: </a:t>
            </a:r>
            <a:r>
              <a:rPr lang="hu-HU" dirty="0" err="1">
                <a:latin typeface="Times New Roman" pitchFamily="18" charset="0"/>
                <a:cs typeface="Times New Roman" pitchFamily="18" charset="0"/>
              </a:rPr>
              <a:t>asthma</a:t>
            </a:r>
            <a:r>
              <a:rPr lang="hu-HU" dirty="0">
                <a:latin typeface="Times New Roman" pitchFamily="18" charset="0"/>
                <a:cs typeface="Times New Roman" pitchFamily="18" charset="0"/>
              </a:rPr>
              <a:t>, bronchitis, </a:t>
            </a:r>
            <a:r>
              <a:rPr lang="hu-HU" dirty="0" smtClean="0">
                <a:latin typeface="Times New Roman" pitchFamily="18" charset="0"/>
                <a:cs typeface="Times New Roman" pitchFamily="18" charset="0"/>
              </a:rPr>
              <a:t>COPD</a:t>
            </a:r>
            <a:endParaRPr lang="hu-HU" dirty="0">
              <a:latin typeface="Times New Roman" pitchFamily="18" charset="0"/>
              <a:cs typeface="Times New Roman" pitchFamily="18" charset="0"/>
            </a:endParaRPr>
          </a:p>
          <a:p>
            <a:pPr lvl="1">
              <a:buFont typeface="Wingdings" pitchFamily="2" charset="2"/>
              <a:buChar char="§"/>
            </a:pPr>
            <a:r>
              <a:rPr lang="hu-HU" dirty="0" smtClean="0">
                <a:latin typeface="Times New Roman" pitchFamily="18" charset="0"/>
                <a:cs typeface="Times New Roman" pitchFamily="18" charset="0"/>
              </a:rPr>
              <a:t>Gyermekkori fertőző betegségek</a:t>
            </a:r>
            <a:r>
              <a:rPr lang="hu-HU" dirty="0">
                <a:latin typeface="Times New Roman" pitchFamily="18" charset="0"/>
                <a:cs typeface="Times New Roman" pitchFamily="18" charset="0"/>
              </a:rPr>
              <a:t>: </a:t>
            </a:r>
            <a:r>
              <a:rPr lang="hu-HU" dirty="0" err="1">
                <a:latin typeface="Times New Roman" pitchFamily="18" charset="0"/>
                <a:cs typeface="Times New Roman" pitchFamily="18" charset="0"/>
              </a:rPr>
              <a:t>diphteria</a:t>
            </a:r>
            <a:r>
              <a:rPr lang="hu-HU" dirty="0" smtClean="0">
                <a:latin typeface="Times New Roman" pitchFamily="18" charset="0"/>
                <a:cs typeface="Times New Roman" pitchFamily="18" charset="0"/>
              </a:rPr>
              <a:t>, mumpsz, </a:t>
            </a:r>
            <a:r>
              <a:rPr lang="hu-HU" b="1" u="sng" dirty="0" smtClean="0">
                <a:latin typeface="Times New Roman" pitchFamily="18" charset="0"/>
                <a:cs typeface="Times New Roman" pitchFamily="18" charset="0"/>
              </a:rPr>
              <a:t>kanyaró</a:t>
            </a:r>
          </a:p>
          <a:p>
            <a:pPr lvl="1">
              <a:buFont typeface="Wingdings" pitchFamily="2" charset="2"/>
              <a:buChar char="§"/>
            </a:pPr>
            <a:r>
              <a:rPr lang="hu-HU" dirty="0">
                <a:latin typeface="Times New Roman" pitchFamily="18" charset="0"/>
                <a:cs typeface="Times New Roman" pitchFamily="18" charset="0"/>
              </a:rPr>
              <a:t>A</a:t>
            </a:r>
            <a:r>
              <a:rPr lang="hu-HU" dirty="0" smtClean="0">
                <a:latin typeface="Times New Roman" pitchFamily="18" charset="0"/>
                <a:cs typeface="Times New Roman" pitchFamily="18" charset="0"/>
              </a:rPr>
              <a:t>nyagcsere betegségek</a:t>
            </a:r>
            <a:r>
              <a:rPr lang="hu-HU" dirty="0">
                <a:latin typeface="Times New Roman" pitchFamily="18" charset="0"/>
                <a:cs typeface="Times New Roman" pitchFamily="18" charset="0"/>
              </a:rPr>
              <a:t>:</a:t>
            </a:r>
            <a:r>
              <a:rPr lang="hu-HU" dirty="0" smtClean="0">
                <a:latin typeface="Times New Roman" pitchFamily="18" charset="0"/>
                <a:cs typeface="Times New Roman" pitchFamily="18" charset="0"/>
              </a:rPr>
              <a:t> </a:t>
            </a:r>
            <a:r>
              <a:rPr lang="hu-HU" dirty="0" err="1" smtClean="0">
                <a:latin typeface="Times New Roman" pitchFamily="18" charset="0"/>
                <a:cs typeface="Times New Roman" pitchFamily="18" charset="0"/>
              </a:rPr>
              <a:t>malnutritio</a:t>
            </a:r>
            <a:r>
              <a:rPr lang="hu-HU" dirty="0" smtClean="0">
                <a:latin typeface="Times New Roman" pitchFamily="18" charset="0"/>
                <a:cs typeface="Times New Roman" pitchFamily="18" charset="0"/>
              </a:rPr>
              <a:t>, </a:t>
            </a:r>
            <a:r>
              <a:rPr lang="hu-HU" dirty="0" err="1" smtClean="0">
                <a:latin typeface="Times New Roman" pitchFamily="18" charset="0"/>
                <a:cs typeface="Times New Roman" pitchFamily="18" charset="0"/>
              </a:rPr>
              <a:t>malabsorptio</a:t>
            </a:r>
            <a:r>
              <a:rPr lang="hu-HU" dirty="0" smtClean="0">
                <a:latin typeface="Times New Roman" pitchFamily="18" charset="0"/>
                <a:cs typeface="Times New Roman" pitchFamily="18" charset="0"/>
              </a:rPr>
              <a:t> </a:t>
            </a:r>
            <a:r>
              <a:rPr lang="hu-HU" dirty="0">
                <a:latin typeface="Times New Roman" pitchFamily="18" charset="0"/>
                <a:cs typeface="Times New Roman" pitchFamily="18" charset="0"/>
              </a:rPr>
              <a:t>és </a:t>
            </a:r>
            <a:r>
              <a:rPr lang="hu-HU" dirty="0" smtClean="0">
                <a:latin typeface="Times New Roman" pitchFamily="18" charset="0"/>
                <a:cs typeface="Times New Roman" pitchFamily="18" charset="0"/>
              </a:rPr>
              <a:t>D-vitaminhiány</a:t>
            </a:r>
            <a:endParaRPr lang="hu-HU" dirty="0">
              <a:latin typeface="Times New Roman" pitchFamily="18" charset="0"/>
              <a:cs typeface="Times New Roman" pitchFamily="18" charset="0"/>
            </a:endParaRPr>
          </a:p>
          <a:p>
            <a:pPr lvl="1">
              <a:buFont typeface="Wingdings" pitchFamily="2" charset="2"/>
              <a:buChar char="§"/>
            </a:pPr>
            <a:r>
              <a:rPr lang="hu-HU" dirty="0" smtClean="0">
                <a:latin typeface="Times New Roman" pitchFamily="18" charset="0"/>
                <a:cs typeface="Times New Roman" pitchFamily="18" charset="0"/>
              </a:rPr>
              <a:t>Antibiotikumok (</a:t>
            </a:r>
            <a:r>
              <a:rPr lang="hu-HU" dirty="0" err="1" smtClean="0">
                <a:latin typeface="Times New Roman" pitchFamily="18" charset="0"/>
                <a:cs typeface="Times New Roman" pitchFamily="18" charset="0"/>
              </a:rPr>
              <a:t>Amoxicillin</a:t>
            </a:r>
            <a:r>
              <a:rPr lang="hu-HU" dirty="0" smtClean="0">
                <a:latin typeface="Times New Roman" pitchFamily="18" charset="0"/>
                <a:cs typeface="Times New Roman" pitchFamily="18" charset="0"/>
              </a:rPr>
              <a:t>) - ? – alapbetegség!</a:t>
            </a:r>
            <a:endParaRPr lang="hu-HU" dirty="0">
              <a:latin typeface="Times New Roman" pitchFamily="18" charset="0"/>
              <a:cs typeface="Times New Roman" pitchFamily="18" charset="0"/>
            </a:endParaRPr>
          </a:p>
          <a:p>
            <a:endParaRPr lang="hu-HU" dirty="0"/>
          </a:p>
        </p:txBody>
      </p:sp>
      <p:sp>
        <p:nvSpPr>
          <p:cNvPr id="7" name="Cím 1"/>
          <p:cNvSpPr>
            <a:spLocks noGrp="1"/>
          </p:cNvSpPr>
          <p:nvPr>
            <p:ph type="title"/>
          </p:nvPr>
        </p:nvSpPr>
        <p:spPr>
          <a:xfrm>
            <a:off x="467544" y="260648"/>
            <a:ext cx="8229600" cy="1143000"/>
          </a:xfrm>
        </p:spPr>
        <p:txBody>
          <a:bodyPr>
            <a:noAutofit/>
          </a:bodyPr>
          <a:lstStyle/>
          <a:p>
            <a:r>
              <a:rPr lang="hu-HU" sz="2800" b="1" dirty="0" smtClean="0">
                <a:latin typeface="Times New Roman" pitchFamily="18" charset="0"/>
                <a:cs typeface="Times New Roman" pitchFamily="18" charset="0"/>
              </a:rPr>
              <a:t>MOLARIS INCISIVUS HYPOMINERALISATIO   MIH - SZINDRÓMA</a:t>
            </a:r>
            <a:endParaRPr lang="hu-HU" sz="2800" b="1" dirty="0">
              <a:latin typeface="Times New Roman" pitchFamily="18" charset="0"/>
              <a:cs typeface="Times New Roman" pitchFamily="18" charset="0"/>
            </a:endParaRPr>
          </a:p>
        </p:txBody>
      </p:sp>
      <p:sp>
        <p:nvSpPr>
          <p:cNvPr id="5" name="Szövegdoboz 4"/>
          <p:cNvSpPr txBox="1"/>
          <p:nvPr/>
        </p:nvSpPr>
        <p:spPr>
          <a:xfrm>
            <a:off x="251520" y="6551766"/>
            <a:ext cx="856895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0" i="1" u="none" strike="noStrike" kern="1200" cap="none" spc="0" normalizeH="0" baseline="0" noProof="0" dirty="0" smtClean="0">
                <a:ln>
                  <a:noFill/>
                </a:ln>
                <a:solidFill>
                  <a:prstClr val="black"/>
                </a:solidFill>
                <a:effectLst/>
                <a:uLnTx/>
                <a:uFillTx/>
                <a:latin typeface="Calibri"/>
                <a:ea typeface="+mn-ea"/>
                <a:cs typeface="Times New Roman" pitchFamily="18" charset="0"/>
              </a:rPr>
              <a:t>Forrás : Knapp V, </a:t>
            </a:r>
            <a:r>
              <a:rPr kumimoji="0" lang="hu-HU" sz="1100" b="0" i="1" u="none" strike="noStrike" kern="1200" cap="none" spc="0" normalizeH="0" baseline="0" noProof="0" dirty="0" err="1" smtClean="0">
                <a:ln>
                  <a:noFill/>
                </a:ln>
                <a:solidFill>
                  <a:prstClr val="black"/>
                </a:solidFill>
                <a:effectLst/>
                <a:uLnTx/>
                <a:uFillTx/>
                <a:latin typeface="Calibri"/>
                <a:ea typeface="+mn-ea"/>
                <a:cs typeface="Times New Roman" pitchFamily="18" charset="0"/>
              </a:rPr>
              <a:t>Nies</a:t>
            </a:r>
            <a:r>
              <a:rPr kumimoji="0" lang="hu-HU" sz="1100" b="0" i="1" u="none" strike="noStrike" kern="1200" cap="none" spc="0" normalizeH="0" baseline="0" noProof="0" dirty="0" smtClean="0">
                <a:ln>
                  <a:noFill/>
                </a:ln>
                <a:solidFill>
                  <a:prstClr val="black"/>
                </a:solidFill>
                <a:effectLst/>
                <a:uLnTx/>
                <a:uFillTx/>
                <a:latin typeface="Calibri"/>
                <a:ea typeface="+mn-ea"/>
                <a:cs typeface="Times New Roman" pitchFamily="18" charset="0"/>
              </a:rPr>
              <a:t> SM. </a:t>
            </a:r>
            <a:r>
              <a:rPr kumimoji="0" lang="hu-HU" sz="1100" b="0" i="1" u="none" strike="noStrike" kern="1200" cap="none" spc="0" normalizeH="0" baseline="0" noProof="0" dirty="0" err="1" smtClean="0">
                <a:ln>
                  <a:noFill/>
                </a:ln>
                <a:solidFill>
                  <a:prstClr val="black"/>
                </a:solidFill>
                <a:effectLst/>
                <a:uLnTx/>
                <a:uFillTx/>
                <a:latin typeface="Calibri"/>
                <a:ea typeface="+mn-ea"/>
                <a:cs typeface="Times New Roman" pitchFamily="18" charset="0"/>
              </a:rPr>
              <a:t>Molar-Incisor-Hypomineralization</a:t>
            </a:r>
            <a:r>
              <a:rPr kumimoji="0" lang="hu-HU" sz="1100" b="0" i="1" u="none" strike="noStrike" kern="1200" cap="none" spc="0" normalizeH="0" baseline="0" noProof="0" dirty="0" smtClean="0">
                <a:ln>
                  <a:noFill/>
                </a:ln>
                <a:solidFill>
                  <a:prstClr val="black"/>
                </a:solidFill>
                <a:effectLst/>
                <a:uLnTx/>
                <a:uFillTx/>
                <a:latin typeface="Calibri"/>
                <a:ea typeface="+mn-ea"/>
                <a:cs typeface="Times New Roman" pitchFamily="18" charset="0"/>
              </a:rPr>
              <a:t>. </a:t>
            </a:r>
            <a:r>
              <a:rPr kumimoji="0" lang="hu-HU" sz="1100" b="0" i="1" u="none" strike="noStrike" kern="1200" cap="none" spc="0" normalizeH="0" baseline="0" noProof="0" dirty="0" err="1" smtClean="0">
                <a:ln>
                  <a:noFill/>
                </a:ln>
                <a:solidFill>
                  <a:prstClr val="black"/>
                </a:solidFill>
                <a:effectLst/>
                <a:uLnTx/>
                <a:uFillTx/>
                <a:latin typeface="Calibri"/>
                <a:ea typeface="+mn-ea"/>
                <a:cs typeface="Times New Roman" pitchFamily="18" charset="0"/>
              </a:rPr>
              <a:t>Zahnmedizin</a:t>
            </a:r>
            <a:r>
              <a:rPr kumimoji="0" lang="hu-HU" sz="1100" b="0" i="1" u="none" strike="noStrike" kern="1200" cap="none" spc="0" normalizeH="0" baseline="0" noProof="0" dirty="0" smtClean="0">
                <a:ln>
                  <a:noFill/>
                </a:ln>
                <a:solidFill>
                  <a:prstClr val="black"/>
                </a:solidFill>
                <a:effectLst/>
                <a:uLnTx/>
                <a:uFillTx/>
                <a:latin typeface="Calibri"/>
                <a:ea typeface="+mn-ea"/>
                <a:cs typeface="Times New Roman" pitchFamily="18" charset="0"/>
              </a:rPr>
              <a:t> up2date 5I2009I491-509. </a:t>
            </a:r>
            <a:endParaRPr kumimoji="0" lang="de-DE" sz="1100" b="0" i="1"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Tree>
    <p:extLst>
      <p:ext uri="{BB962C8B-B14F-4D97-AF65-F5344CB8AC3E}">
        <p14:creationId xmlns:p14="http://schemas.microsoft.com/office/powerpoint/2010/main" val="419163213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7" grpId="0"/>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txBox="1">
            <a:spLocks/>
          </p:cNvSpPr>
          <p:nvPr/>
        </p:nvSpPr>
        <p:spPr>
          <a:xfrm>
            <a:off x="467544" y="188640"/>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sz="2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MOLARIS INCISIVUS HYPOMINERALISATIO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sz="2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MIH - SZINDRÓMA</a:t>
            </a:r>
            <a:endParaRPr kumimoji="0" lang="hu-HU"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Szövegdoboz 3"/>
          <p:cNvSpPr txBox="1"/>
          <p:nvPr/>
        </p:nvSpPr>
        <p:spPr>
          <a:xfrm>
            <a:off x="251520" y="6453336"/>
            <a:ext cx="85689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smtClean="0">
                <a:ln>
                  <a:noFill/>
                </a:ln>
                <a:solidFill>
                  <a:prstClr val="black"/>
                </a:solidFill>
                <a:effectLst/>
                <a:uLnTx/>
                <a:uFillTx/>
                <a:latin typeface="Calibri"/>
                <a:ea typeface="+mn-ea"/>
                <a:cs typeface="+mn-cs"/>
              </a:rPr>
              <a:t>Forrás: Knapp V, </a:t>
            </a:r>
            <a:r>
              <a:rPr kumimoji="0" lang="hu-HU" sz="1400" b="0" i="0" u="none" strike="noStrike" kern="1200" cap="none" spc="0" normalizeH="0" baseline="0" noProof="0" dirty="0" err="1" smtClean="0">
                <a:ln>
                  <a:noFill/>
                </a:ln>
                <a:solidFill>
                  <a:prstClr val="black"/>
                </a:solidFill>
                <a:effectLst/>
                <a:uLnTx/>
                <a:uFillTx/>
                <a:latin typeface="Calibri"/>
                <a:ea typeface="+mn-ea"/>
                <a:cs typeface="+mn-cs"/>
              </a:rPr>
              <a:t>Nies</a:t>
            </a:r>
            <a:r>
              <a:rPr kumimoji="0" lang="hu-HU" sz="1400" b="0" i="0" u="none" strike="noStrike" kern="1200" cap="none" spc="0" normalizeH="0" baseline="0" noProof="0" dirty="0" smtClean="0">
                <a:ln>
                  <a:noFill/>
                </a:ln>
                <a:solidFill>
                  <a:prstClr val="black"/>
                </a:solidFill>
                <a:effectLst/>
                <a:uLnTx/>
                <a:uFillTx/>
                <a:latin typeface="Calibri"/>
                <a:ea typeface="+mn-ea"/>
                <a:cs typeface="+mn-cs"/>
              </a:rPr>
              <a:t> SM. </a:t>
            </a:r>
            <a:r>
              <a:rPr kumimoji="0" lang="hu-HU" sz="1400" b="0" i="0" u="none" strike="noStrike" kern="1200" cap="none" spc="0" normalizeH="0" baseline="0" noProof="0" dirty="0" err="1" smtClean="0">
                <a:ln>
                  <a:noFill/>
                </a:ln>
                <a:solidFill>
                  <a:prstClr val="black"/>
                </a:solidFill>
                <a:effectLst/>
                <a:uLnTx/>
                <a:uFillTx/>
                <a:latin typeface="Calibri"/>
                <a:ea typeface="+mn-ea"/>
                <a:cs typeface="+mn-cs"/>
              </a:rPr>
              <a:t>Molar-Incisor-Hypomineralization</a:t>
            </a:r>
            <a:r>
              <a:rPr kumimoji="0" lang="hu-HU"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hu-HU" sz="1400" b="0" i="0" u="none" strike="noStrike" kern="1200" cap="none" spc="0" normalizeH="0" baseline="0" noProof="0" dirty="0" err="1" smtClean="0">
                <a:ln>
                  <a:noFill/>
                </a:ln>
                <a:solidFill>
                  <a:prstClr val="black"/>
                </a:solidFill>
                <a:effectLst/>
                <a:uLnTx/>
                <a:uFillTx/>
                <a:latin typeface="Calibri"/>
                <a:ea typeface="+mn-ea"/>
                <a:cs typeface="+mn-cs"/>
              </a:rPr>
              <a:t>Zahnmedizin</a:t>
            </a:r>
            <a:r>
              <a:rPr kumimoji="0" lang="hu-HU" sz="1400" b="0" i="0" u="none" strike="noStrike" kern="1200" cap="none" spc="0" normalizeH="0" baseline="0" noProof="0" dirty="0" smtClean="0">
                <a:ln>
                  <a:noFill/>
                </a:ln>
                <a:solidFill>
                  <a:prstClr val="black"/>
                </a:solidFill>
                <a:effectLst/>
                <a:uLnTx/>
                <a:uFillTx/>
                <a:latin typeface="Calibri"/>
                <a:ea typeface="+mn-ea"/>
                <a:cs typeface="+mn-cs"/>
              </a:rPr>
              <a:t> up2date 5I2009I491-509. </a:t>
            </a:r>
            <a:endParaRPr kumimoji="0" lang="de-D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zövegdoboz 4"/>
          <p:cNvSpPr txBox="1"/>
          <p:nvPr/>
        </p:nvSpPr>
        <p:spPr>
          <a:xfrm>
            <a:off x="899592" y="1484784"/>
            <a:ext cx="7560840" cy="4893647"/>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EPIDEMIOLÓGIA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2400" b="0"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hu-HU"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hu-H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Előfordulási gyakoriság:  3,6 - 25%.</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hu-H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Világméretű probléma, de a legtöbb felmérés Európában, ezen belül Németországban és Skandináviában készült.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hu-H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Gyakoribb a felső állcsonton.</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hu-H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hu-HU" sz="24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Cariesrizikó</a:t>
            </a:r>
            <a:r>
              <a:rPr kumimoji="0" lang="hu-H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DMF-T: 2,1 (kontroll: 1)</a:t>
            </a:r>
          </a:p>
          <a:p>
            <a:pPr marL="457200" marR="0" lvl="1"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hu-H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érdes fogfelület kedvez a </a:t>
            </a:r>
            <a:r>
              <a:rPr kumimoji="0" lang="hu-HU" sz="24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plakkretenciónak</a:t>
            </a:r>
            <a:endParaRPr kumimoji="0" lang="hu-H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457200" marR="0" lvl="1"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hu-H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az érzékenység miatt nem mosnak rendesen fogat</a:t>
            </a:r>
          </a:p>
          <a:p>
            <a:pPr marL="457200" marR="0" lvl="1"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hu-H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 csökkent értékű zománc gyorsabb </a:t>
            </a:r>
            <a:r>
              <a:rPr kumimoji="0" lang="hu-HU" sz="24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cariesprogressziót</a:t>
            </a:r>
            <a:r>
              <a:rPr kumimoji="0" lang="hu-H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eredményez</a:t>
            </a:r>
          </a:p>
          <a:p>
            <a:pPr marL="457200" marR="0" lvl="1"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hu-H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növekszik az életkorral párhuzamosan.</a:t>
            </a:r>
            <a:endParaRPr kumimoji="0" lang="de-DE"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de-DE"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69028386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checkerboard(across)">
                                      <p:cBhvr>
                                        <p:cTn id="12" dur="500"/>
                                        <p:tgtEl>
                                          <p:spTgt spid="5">
                                            <p:bg/>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checkerboard(across)">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checkerboard(across)">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checkerboard(across)">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checkerboard(across)">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checkerboard(across)">
                                      <p:cBhvr>
                                        <p:cTn id="35" dur="500"/>
                                        <p:tgtEl>
                                          <p:spTgt spid="5">
                                            <p:txEl>
                                              <p:pRg st="5" end="5"/>
                                            </p:txEl>
                                          </p:spTgt>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Effect transition="in" filter="checkerboard(across)">
                                      <p:cBhvr>
                                        <p:cTn id="38" dur="500"/>
                                        <p:tgtEl>
                                          <p:spTgt spid="5">
                                            <p:txEl>
                                              <p:pRg st="6" end="6"/>
                                            </p:txEl>
                                          </p:spTgt>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checkerboard(across)">
                                      <p:cBhvr>
                                        <p:cTn id="41" dur="500"/>
                                        <p:tgtEl>
                                          <p:spTgt spid="5">
                                            <p:txEl>
                                              <p:pRg st="7" end="7"/>
                                            </p:txEl>
                                          </p:spTgt>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5">
                                            <p:txEl>
                                              <p:pRg st="8" end="8"/>
                                            </p:txEl>
                                          </p:spTgt>
                                        </p:tgtEl>
                                        <p:attrNameLst>
                                          <p:attrName>style.visibility</p:attrName>
                                        </p:attrNameLst>
                                      </p:cBhvr>
                                      <p:to>
                                        <p:strVal val="visible"/>
                                      </p:to>
                                    </p:set>
                                    <p:animEffect transition="in" filter="checkerboard(across)">
                                      <p:cBhvr>
                                        <p:cTn id="44" dur="500"/>
                                        <p:tgtEl>
                                          <p:spTgt spid="5">
                                            <p:txEl>
                                              <p:pRg st="8" end="8"/>
                                            </p:txEl>
                                          </p:spTgt>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checkerboard(across)">
                                      <p:cBhvr>
                                        <p:cTn id="47" dur="500"/>
                                        <p:tgtEl>
                                          <p:spTgt spid="5">
                                            <p:txEl>
                                              <p:pRg st="9" end="9"/>
                                            </p:txEl>
                                          </p:spTgt>
                                        </p:tgtEl>
                                      </p:cBhvr>
                                    </p:animEffect>
                                  </p:childTnLst>
                                </p:cTn>
                              </p:par>
                              <p:par>
                                <p:cTn id="48" presetID="2" presetClass="entr" presetSubtype="4"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fill="hold"/>
                                        <p:tgtEl>
                                          <p:spTgt spid="4"/>
                                        </p:tgtEl>
                                        <p:attrNameLst>
                                          <p:attrName>ppt_x</p:attrName>
                                        </p:attrNameLst>
                                      </p:cBhvr>
                                      <p:tavLst>
                                        <p:tav tm="0">
                                          <p:val>
                                            <p:strVal val="#ppt_x"/>
                                          </p:val>
                                        </p:tav>
                                        <p:tav tm="100000">
                                          <p:val>
                                            <p:strVal val="#ppt_x"/>
                                          </p:val>
                                        </p:tav>
                                      </p:tavLst>
                                    </p:anim>
                                    <p:anim calcmode="lin" valueType="num">
                                      <p:cBhvr additive="base">
                                        <p:cTn id="5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uiExpand="1"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a:spLocks noGrp="1"/>
          </p:cNvSpPr>
          <p:nvPr/>
        </p:nvSpPr>
        <p:spPr>
          <a:xfrm>
            <a:off x="107504" y="3194195"/>
            <a:ext cx="8964488" cy="3187133"/>
          </a:xfrm>
          <a:prstGeom prst="rect">
            <a:avLst/>
          </a:prstGeom>
          <a:solidFill>
            <a:schemeClr val="accent5">
              <a:lumMod val="20000"/>
              <a:lumOff val="80000"/>
            </a:schemeClr>
          </a:solidFill>
          <a:effectLst>
            <a:outerShdw blurRad="50800" dist="38100" dir="2700000" algn="tl" rotWithShape="0">
              <a:schemeClr val="accent4">
                <a:lumMod val="50000"/>
                <a:alpha val="40000"/>
              </a:scheme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hu-HU"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Részletes anamnézis, speciális kérdőív</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hu-HU"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Szájhigiénés</a:t>
            </a:r>
            <a:r>
              <a:rPr kumimoji="0" lang="hu-HU"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és táplálkozási szokások</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hu-HU"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Klinikai </a:t>
            </a:r>
            <a:r>
              <a:rPr kumimoji="0" lang="hu-HU" sz="2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manifestatio</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hu-H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Matt</a:t>
            </a:r>
            <a:r>
              <a:rPr kumimoji="0" lang="en-US"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hu-H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fehér/sárgás-barnás elszíneződések</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hu-H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Porózus fogszövetek</a:t>
            </a:r>
            <a:endParaRPr kumimoji="0" lang="en-GB"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hu-H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Csökkent zománcvastagság már a fejlődési/áttörési szakaszban is</a:t>
            </a:r>
            <a:endParaRPr kumimoji="0" lang="en-GB"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hu-H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Magas </a:t>
            </a:r>
            <a:r>
              <a:rPr kumimoji="0" lang="hu-HU" sz="24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cariesrizikó</a:t>
            </a:r>
            <a:r>
              <a:rPr kumimoji="0" lang="hu-HU"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0" name="Kép 3"/>
          <p:cNvPicPr>
            <a:picLocks noChangeAspect="1"/>
          </p:cNvPicPr>
          <p:nvPr/>
        </p:nvPicPr>
        <p:blipFill rotWithShape="1">
          <a:blip r:embed="rId2" cstate="print"/>
          <a:srcRect l="9970" r="16083"/>
          <a:stretch/>
        </p:blipFill>
        <p:spPr>
          <a:xfrm>
            <a:off x="6660232" y="2780928"/>
            <a:ext cx="2214225" cy="2516661"/>
          </a:xfrm>
          <a:prstGeom prst="rect">
            <a:avLst/>
          </a:prstGeom>
        </p:spPr>
      </p:pic>
      <p:sp>
        <p:nvSpPr>
          <p:cNvPr id="11" name="Cím 1"/>
          <p:cNvSpPr txBox="1">
            <a:spLocks/>
          </p:cNvSpPr>
          <p:nvPr/>
        </p:nvSpPr>
        <p:spPr>
          <a:xfrm>
            <a:off x="467544" y="188640"/>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sz="2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MOLARIS INCISIVUS HYPOMINERALISATIO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sz="2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MIH - SZINDRÓMA</a:t>
            </a:r>
            <a:endParaRPr kumimoji="0" lang="hu-HU"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Szövegdoboz 11"/>
          <p:cNvSpPr txBox="1"/>
          <p:nvPr/>
        </p:nvSpPr>
        <p:spPr>
          <a:xfrm>
            <a:off x="179512" y="2132856"/>
            <a:ext cx="6624736" cy="584775"/>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DIAGNÓZIS</a:t>
            </a:r>
            <a:endParaRPr kumimoji="0" lang="de-DE" sz="3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8" name="Kép 4"/>
          <p:cNvPicPr>
            <a:picLocks noChangeAspect="1"/>
          </p:cNvPicPr>
          <p:nvPr/>
        </p:nvPicPr>
        <p:blipFill>
          <a:blip r:embed="rId3" cstate="print"/>
          <a:stretch>
            <a:fillRect/>
          </a:stretch>
        </p:blipFill>
        <p:spPr>
          <a:xfrm>
            <a:off x="6372200" y="836712"/>
            <a:ext cx="2592288" cy="2093244"/>
          </a:xfrm>
          <a:prstGeom prst="rect">
            <a:avLst/>
          </a:prstGeom>
          <a:ln>
            <a:noFill/>
          </a:ln>
          <a:effectLst>
            <a:softEdge rad="127000"/>
          </a:effectLst>
        </p:spPr>
      </p:pic>
      <p:sp>
        <p:nvSpPr>
          <p:cNvPr id="13" name="Szövegdoboz 12"/>
          <p:cNvSpPr txBox="1"/>
          <p:nvPr/>
        </p:nvSpPr>
        <p:spPr>
          <a:xfrm>
            <a:off x="251520" y="6453336"/>
            <a:ext cx="856895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0" i="1"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Forrás</a:t>
            </a:r>
            <a:r>
              <a:rPr kumimoji="0" lang="hu-HU" sz="1100" b="0"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a:t>
            </a:r>
            <a:r>
              <a:rPr kumimoji="0" lang="hu-HU" sz="1100" b="0" i="1" u="none"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Weerheijm</a:t>
            </a:r>
            <a:r>
              <a:rPr kumimoji="0" lang="hu-HU" sz="1100" b="0" i="1"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et </a:t>
            </a:r>
            <a:r>
              <a:rPr kumimoji="0" lang="hu-HU" sz="1100" b="0" i="1" u="none"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al</a:t>
            </a:r>
            <a:r>
              <a:rPr kumimoji="0" lang="hu-HU" sz="1100" b="0" i="1"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0"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SE-FOK Gyermekfogászati és Fogszabályozási Klinika képanyaga, </a:t>
            </a:r>
            <a:r>
              <a:rPr kumimoji="0" lang="hu-HU" sz="1100" b="0" i="0" u="none"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Mlinkó</a:t>
            </a:r>
            <a:r>
              <a:rPr kumimoji="0" lang="hu-HU" sz="1100" b="0"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É., Rózsa N.  </a:t>
            </a:r>
            <a:endParaRPr kumimoji="0" lang="de-DE" sz="1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19223971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5" presetClass="entr" presetSubtype="1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par>
                                <p:cTn id="18" presetID="5"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xEl>
                                              <p:pRg st="2" end="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xEl>
                                              <p:pRg st="3" end="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xEl>
                                              <p:pRg st="5" end="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animBg="1"/>
      <p:bldP spid="12" grpId="0" animBg="1"/>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395536" y="1412776"/>
            <a:ext cx="8166215" cy="5184576"/>
          </a:xfrm>
          <a:solidFill>
            <a:schemeClr val="accent5">
              <a:lumMod val="20000"/>
              <a:lumOff val="80000"/>
            </a:schemeClr>
          </a:solidFill>
        </p:spPr>
        <p:txBody>
          <a:bodyPr anchor="ctr">
            <a:normAutofit lnSpcReduction="10000"/>
          </a:bodyPr>
          <a:lstStyle/>
          <a:p>
            <a:pPr>
              <a:buNone/>
            </a:pPr>
            <a:r>
              <a:rPr lang="hu-HU" b="1" i="1" dirty="0" smtClean="0">
                <a:latin typeface="Times New Roman" pitchFamily="18" charset="0"/>
                <a:cs typeface="Times New Roman" pitchFamily="18" charset="0"/>
              </a:rPr>
              <a:t>DIFFERENCIÁLDIAGNÓZIS:</a:t>
            </a:r>
          </a:p>
          <a:p>
            <a:pPr lvl="1">
              <a:buFont typeface="Wingdings" pitchFamily="2" charset="2"/>
              <a:buChar char="§"/>
            </a:pPr>
            <a:r>
              <a:rPr lang="hu-HU" dirty="0" err="1" smtClean="0">
                <a:latin typeface="Times New Roman" pitchFamily="18" charset="0"/>
                <a:cs typeface="Times New Roman" pitchFamily="18" charset="0"/>
              </a:rPr>
              <a:t>Amelogenesis</a:t>
            </a:r>
            <a:r>
              <a:rPr lang="hu-HU" dirty="0" smtClean="0">
                <a:latin typeface="Times New Roman" pitchFamily="18" charset="0"/>
                <a:cs typeface="Times New Roman" pitchFamily="18" charset="0"/>
              </a:rPr>
              <a:t> </a:t>
            </a:r>
            <a:r>
              <a:rPr lang="hu-HU" dirty="0" err="1" smtClean="0">
                <a:latin typeface="Times New Roman" pitchFamily="18" charset="0"/>
                <a:cs typeface="Times New Roman" pitchFamily="18" charset="0"/>
              </a:rPr>
              <a:t>imperfecta</a:t>
            </a:r>
            <a:r>
              <a:rPr lang="hu-HU" dirty="0" smtClean="0">
                <a:latin typeface="Times New Roman" pitchFamily="18" charset="0"/>
                <a:cs typeface="Times New Roman" pitchFamily="18" charset="0"/>
              </a:rPr>
              <a:t> </a:t>
            </a:r>
            <a:r>
              <a:rPr lang="hu-HU" dirty="0" err="1" smtClean="0">
                <a:latin typeface="Times New Roman" pitchFamily="18" charset="0"/>
                <a:cs typeface="Times New Roman" pitchFamily="18" charset="0"/>
              </a:rPr>
              <a:t>hereditaria</a:t>
            </a:r>
            <a:endParaRPr lang="hu-HU" dirty="0" smtClean="0">
              <a:latin typeface="Times New Roman" pitchFamily="18" charset="0"/>
              <a:cs typeface="Times New Roman" pitchFamily="18" charset="0"/>
            </a:endParaRPr>
          </a:p>
          <a:p>
            <a:pPr lvl="1">
              <a:buNone/>
            </a:pPr>
            <a:endParaRPr lang="hu-HU" dirty="0" smtClean="0">
              <a:latin typeface="Times New Roman" pitchFamily="18" charset="0"/>
              <a:cs typeface="Times New Roman" pitchFamily="18" charset="0"/>
            </a:endParaRPr>
          </a:p>
          <a:p>
            <a:pPr lvl="1">
              <a:buFont typeface="Wingdings" pitchFamily="2" charset="2"/>
              <a:buChar char="§"/>
            </a:pPr>
            <a:r>
              <a:rPr lang="hu-HU" dirty="0" err="1" smtClean="0">
                <a:latin typeface="Times New Roman" pitchFamily="18" charset="0"/>
                <a:cs typeface="Times New Roman" pitchFamily="18" charset="0"/>
              </a:rPr>
              <a:t>Zománchypoplasia</a:t>
            </a:r>
            <a:endParaRPr lang="hu-HU" dirty="0" smtClean="0">
              <a:latin typeface="Times New Roman" pitchFamily="18" charset="0"/>
              <a:cs typeface="Times New Roman" pitchFamily="18" charset="0"/>
            </a:endParaRPr>
          </a:p>
          <a:p>
            <a:pPr lvl="1">
              <a:buNone/>
            </a:pPr>
            <a:endParaRPr lang="hu-HU" dirty="0" smtClean="0">
              <a:latin typeface="Times New Roman" pitchFamily="18" charset="0"/>
              <a:cs typeface="Times New Roman" pitchFamily="18" charset="0"/>
            </a:endParaRPr>
          </a:p>
          <a:p>
            <a:pPr lvl="1">
              <a:buFont typeface="Wingdings" pitchFamily="2" charset="2"/>
              <a:buChar char="§"/>
            </a:pPr>
            <a:r>
              <a:rPr lang="hu-HU" dirty="0" smtClean="0">
                <a:latin typeface="Times New Roman" pitchFamily="18" charset="0"/>
                <a:cs typeface="Times New Roman" pitchFamily="18" charset="0"/>
              </a:rPr>
              <a:t> </a:t>
            </a:r>
            <a:r>
              <a:rPr lang="hu-HU" dirty="0" err="1" smtClean="0">
                <a:latin typeface="Times New Roman" pitchFamily="18" charset="0"/>
                <a:cs typeface="Times New Roman" pitchFamily="18" charset="0"/>
              </a:rPr>
              <a:t>Dentalfluorosis</a:t>
            </a:r>
            <a:endParaRPr lang="hu-HU" dirty="0" smtClean="0">
              <a:latin typeface="Times New Roman" pitchFamily="18" charset="0"/>
              <a:cs typeface="Times New Roman" pitchFamily="18" charset="0"/>
            </a:endParaRPr>
          </a:p>
          <a:p>
            <a:pPr lvl="1">
              <a:buFont typeface="Wingdings" pitchFamily="2" charset="2"/>
              <a:buChar char="§"/>
            </a:pPr>
            <a:endParaRPr lang="hu-HU" dirty="0" smtClean="0">
              <a:latin typeface="Times New Roman" pitchFamily="18" charset="0"/>
              <a:cs typeface="Times New Roman" pitchFamily="18" charset="0"/>
            </a:endParaRPr>
          </a:p>
          <a:p>
            <a:pPr lvl="1">
              <a:buFont typeface="Wingdings" pitchFamily="2" charset="2"/>
              <a:buChar char="§"/>
            </a:pPr>
            <a:r>
              <a:rPr lang="hu-HU" dirty="0" smtClean="0">
                <a:latin typeface="Times New Roman" pitchFamily="18" charset="0"/>
                <a:cs typeface="Times New Roman" pitchFamily="18" charset="0"/>
              </a:rPr>
              <a:t> </a:t>
            </a:r>
            <a:r>
              <a:rPr lang="hu-HU" dirty="0" err="1" smtClean="0">
                <a:latin typeface="Times New Roman" pitchFamily="18" charset="0"/>
                <a:cs typeface="Times New Roman" pitchFamily="18" charset="0"/>
              </a:rPr>
              <a:t>Tetraciklin</a:t>
            </a:r>
            <a:r>
              <a:rPr lang="hu-HU" dirty="0" smtClean="0">
                <a:latin typeface="Times New Roman" pitchFamily="18" charset="0"/>
                <a:cs typeface="Times New Roman" pitchFamily="18" charset="0"/>
              </a:rPr>
              <a:t> </a:t>
            </a:r>
            <a:r>
              <a:rPr lang="hu-HU" dirty="0" err="1" smtClean="0">
                <a:latin typeface="Times New Roman" pitchFamily="18" charset="0"/>
                <a:cs typeface="Times New Roman" pitchFamily="18" charset="0"/>
              </a:rPr>
              <a:t>álta</a:t>
            </a:r>
            <a:r>
              <a:rPr lang="hu-HU" dirty="0" smtClean="0">
                <a:latin typeface="Times New Roman" pitchFamily="18" charset="0"/>
                <a:cs typeface="Times New Roman" pitchFamily="18" charset="0"/>
              </a:rPr>
              <a:t> </a:t>
            </a:r>
            <a:r>
              <a:rPr lang="hu-HU" dirty="0" err="1" smtClean="0">
                <a:latin typeface="Times New Roman" pitchFamily="18" charset="0"/>
                <a:cs typeface="Times New Roman" pitchFamily="18" charset="0"/>
              </a:rPr>
              <a:t>lokozott</a:t>
            </a:r>
            <a:r>
              <a:rPr lang="hu-HU" dirty="0" smtClean="0">
                <a:latin typeface="Times New Roman" pitchFamily="18" charset="0"/>
                <a:cs typeface="Times New Roman" pitchFamily="18" charset="0"/>
              </a:rPr>
              <a:t> elváltozás (</a:t>
            </a:r>
            <a:r>
              <a:rPr lang="hu-HU" dirty="0" err="1" smtClean="0">
                <a:latin typeface="Times New Roman" pitchFamily="18" charset="0"/>
                <a:cs typeface="Times New Roman" pitchFamily="18" charset="0"/>
              </a:rPr>
              <a:t>Xantodontia</a:t>
            </a:r>
            <a:r>
              <a:rPr lang="hu-HU" dirty="0" smtClean="0">
                <a:latin typeface="Times New Roman" pitchFamily="18" charset="0"/>
                <a:cs typeface="Times New Roman" pitchFamily="18" charset="0"/>
              </a:rPr>
              <a:t>)</a:t>
            </a:r>
          </a:p>
          <a:p>
            <a:pPr lvl="1">
              <a:buFont typeface="Wingdings" pitchFamily="2" charset="2"/>
              <a:buChar char="§"/>
            </a:pPr>
            <a:endParaRPr lang="hu-HU" dirty="0" smtClean="0">
              <a:latin typeface="Times New Roman" pitchFamily="18" charset="0"/>
              <a:cs typeface="Times New Roman" pitchFamily="18" charset="0"/>
            </a:endParaRPr>
          </a:p>
          <a:p>
            <a:pPr lvl="1">
              <a:buFont typeface="Wingdings" pitchFamily="2" charset="2"/>
              <a:buChar char="§"/>
            </a:pPr>
            <a:r>
              <a:rPr lang="hu-HU" dirty="0" err="1" smtClean="0">
                <a:latin typeface="Times New Roman" pitchFamily="18" charset="0"/>
                <a:cs typeface="Times New Roman" pitchFamily="18" charset="0"/>
              </a:rPr>
              <a:t>Caries</a:t>
            </a:r>
            <a:endParaRPr lang="hu-HU" dirty="0">
              <a:latin typeface="Times New Roman" pitchFamily="18" charset="0"/>
              <a:cs typeface="Times New Roman" pitchFamily="18" charset="0"/>
            </a:endParaRPr>
          </a:p>
        </p:txBody>
      </p:sp>
      <p:sp>
        <p:nvSpPr>
          <p:cNvPr id="7" name="Cím 1"/>
          <p:cNvSpPr>
            <a:spLocks noGrp="1"/>
          </p:cNvSpPr>
          <p:nvPr>
            <p:ph type="title"/>
          </p:nvPr>
        </p:nvSpPr>
        <p:spPr>
          <a:xfrm>
            <a:off x="467544" y="188640"/>
            <a:ext cx="8229600" cy="1143000"/>
          </a:xfrm>
        </p:spPr>
        <p:txBody>
          <a:bodyPr>
            <a:noAutofit/>
          </a:bodyPr>
          <a:lstStyle/>
          <a:p>
            <a:r>
              <a:rPr lang="hu-HU" sz="2800" b="1" dirty="0" smtClean="0">
                <a:latin typeface="Times New Roman" pitchFamily="18" charset="0"/>
                <a:cs typeface="Times New Roman" pitchFamily="18" charset="0"/>
              </a:rPr>
              <a:t>MOLARIS INCISIVUS HYPOMINERALISATIO   MIH - SZINDRÓMA</a:t>
            </a:r>
            <a:endParaRPr lang="hu-HU" sz="2800" b="1" dirty="0">
              <a:latin typeface="Times New Roman" pitchFamily="18" charset="0"/>
              <a:cs typeface="Times New Roman" pitchFamily="18" charset="0"/>
            </a:endParaRPr>
          </a:p>
        </p:txBody>
      </p:sp>
      <p:sp>
        <p:nvSpPr>
          <p:cNvPr id="11" name="Szövegdoboz 10"/>
          <p:cNvSpPr txBox="1"/>
          <p:nvPr/>
        </p:nvSpPr>
        <p:spPr>
          <a:xfrm>
            <a:off x="251520" y="6623774"/>
            <a:ext cx="856895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100" b="0" i="1"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Forrás</a:t>
            </a:r>
            <a:r>
              <a:rPr kumimoji="0" lang="hu-HU" sz="1100" b="0"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SE-FOK Gyermekfogászati és Fogszabályozási Klinika képanyaga. </a:t>
            </a:r>
            <a:endParaRPr kumimoji="0" lang="de-DE" sz="1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17405464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7" grpId="0"/>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rcRect l="4695" t="18488" r="6091" b="15482"/>
          <a:stretch>
            <a:fillRect/>
          </a:stretch>
        </p:blipFill>
        <p:spPr>
          <a:xfrm>
            <a:off x="2699792" y="1124744"/>
            <a:ext cx="3830826" cy="2520280"/>
          </a:xfrm>
        </p:spPr>
      </p:pic>
      <p:pic>
        <p:nvPicPr>
          <p:cNvPr id="8" name="Kép 7"/>
          <p:cNvPicPr>
            <a:picLocks noChangeAspect="1"/>
          </p:cNvPicPr>
          <p:nvPr/>
        </p:nvPicPr>
        <p:blipFill rotWithShape="1">
          <a:blip r:embed="rId3" cstate="print">
            <a:extLst>
              <a:ext uri="{28A0092B-C50C-407E-A947-70E740481C1C}">
                <a14:useLocalDpi xmlns:a14="http://schemas.microsoft.com/office/drawing/2010/main" val="0"/>
              </a:ext>
            </a:extLst>
          </a:blip>
          <a:srcRect l="20530" t="17045" r="9773" b="6819"/>
          <a:stretch/>
        </p:blipFill>
        <p:spPr>
          <a:xfrm rot="10800000">
            <a:off x="1100753" y="3717032"/>
            <a:ext cx="3382154" cy="2664296"/>
          </a:xfrm>
          <a:prstGeom prst="rect">
            <a:avLst/>
          </a:prstGeom>
        </p:spPr>
      </p:pic>
      <p:pic>
        <p:nvPicPr>
          <p:cNvPr id="9" name="Kép 8"/>
          <p:cNvPicPr>
            <a:picLocks noChangeAspect="1"/>
          </p:cNvPicPr>
          <p:nvPr/>
        </p:nvPicPr>
        <p:blipFill rotWithShape="1">
          <a:blip r:embed="rId4" cstate="print">
            <a:extLst>
              <a:ext uri="{28A0092B-C50C-407E-A947-70E740481C1C}">
                <a14:useLocalDpi xmlns:a14="http://schemas.microsoft.com/office/drawing/2010/main" val="0"/>
              </a:ext>
            </a:extLst>
          </a:blip>
          <a:srcRect r="24621"/>
          <a:stretch/>
        </p:blipFill>
        <p:spPr>
          <a:xfrm rot="10800000">
            <a:off x="4572000" y="3717031"/>
            <a:ext cx="3168352" cy="2695719"/>
          </a:xfrm>
          <a:prstGeom prst="rect">
            <a:avLst/>
          </a:prstGeom>
        </p:spPr>
      </p:pic>
      <p:sp>
        <p:nvSpPr>
          <p:cNvPr id="19" name="Szövegdoboz 18"/>
          <p:cNvSpPr txBox="1"/>
          <p:nvPr/>
        </p:nvSpPr>
        <p:spPr>
          <a:xfrm>
            <a:off x="251520" y="6453336"/>
            <a:ext cx="8568952" cy="307777"/>
          </a:xfrm>
          <a:prstGeom prst="rect">
            <a:avLst/>
          </a:prstGeom>
          <a:noFill/>
        </p:spPr>
        <p:txBody>
          <a:bodyPr wrap="square" rtlCol="0">
            <a:spAutoFit/>
          </a:bodyPr>
          <a:lstStyle/>
          <a:p>
            <a:r>
              <a:rPr lang="hu-HU" sz="1400" i="1" dirty="0" smtClean="0">
                <a:solidFill>
                  <a:srgbClr val="002060"/>
                </a:solidFill>
              </a:rPr>
              <a:t>Forrás</a:t>
            </a:r>
            <a:r>
              <a:rPr lang="hu-HU" sz="1400" dirty="0" smtClean="0">
                <a:solidFill>
                  <a:srgbClr val="002060"/>
                </a:solidFill>
              </a:rPr>
              <a:t>: </a:t>
            </a:r>
            <a:r>
              <a:rPr lang="hu-HU" sz="1400" b="1" dirty="0" smtClean="0">
                <a:solidFill>
                  <a:srgbClr val="002060"/>
                </a:solidFill>
              </a:rPr>
              <a:t>Esetbemutatás</a:t>
            </a:r>
            <a:r>
              <a:rPr lang="hu-HU" sz="1400" dirty="0" smtClean="0">
                <a:solidFill>
                  <a:srgbClr val="002060"/>
                </a:solidFill>
              </a:rPr>
              <a:t> – SE-FOK Gyermekfogászati és Fogszabályozási </a:t>
            </a:r>
            <a:r>
              <a:rPr lang="hu-HU" sz="1400" dirty="0">
                <a:solidFill>
                  <a:srgbClr val="002060"/>
                </a:solidFill>
              </a:rPr>
              <a:t>Klinika, </a:t>
            </a:r>
            <a:r>
              <a:rPr lang="hu-HU" sz="1400" dirty="0" smtClean="0">
                <a:solidFill>
                  <a:srgbClr val="002060"/>
                </a:solidFill>
              </a:rPr>
              <a:t>Dr. </a:t>
            </a:r>
            <a:r>
              <a:rPr lang="hu-HU" sz="1400" dirty="0" err="1" smtClean="0">
                <a:solidFill>
                  <a:srgbClr val="002060"/>
                </a:solidFill>
              </a:rPr>
              <a:t>Mlinkó</a:t>
            </a:r>
            <a:r>
              <a:rPr lang="hu-HU" sz="1400" dirty="0" smtClean="0">
                <a:solidFill>
                  <a:srgbClr val="002060"/>
                </a:solidFill>
              </a:rPr>
              <a:t> É., Dr. Rózsa N.  </a:t>
            </a:r>
            <a:endParaRPr lang="de-DE" sz="1400" dirty="0">
              <a:solidFill>
                <a:srgbClr val="002060"/>
              </a:solidFill>
            </a:endParaRPr>
          </a:p>
        </p:txBody>
      </p:sp>
      <p:sp>
        <p:nvSpPr>
          <p:cNvPr id="7" name="Szövegdoboz 6"/>
          <p:cNvSpPr txBox="1"/>
          <p:nvPr/>
        </p:nvSpPr>
        <p:spPr>
          <a:xfrm>
            <a:off x="755576" y="116632"/>
            <a:ext cx="8136904" cy="1077218"/>
          </a:xfrm>
          <a:prstGeom prst="rect">
            <a:avLst/>
          </a:prstGeom>
          <a:noFill/>
        </p:spPr>
        <p:txBody>
          <a:bodyPr wrap="square" rtlCol="0">
            <a:spAutoFit/>
          </a:bodyPr>
          <a:lstStyle/>
          <a:p>
            <a:r>
              <a:rPr lang="hu-HU" sz="3200" b="1" dirty="0" smtClean="0">
                <a:solidFill>
                  <a:srgbClr val="002060"/>
                </a:solidFill>
                <a:latin typeface="Times New Roman CE" pitchFamily="18" charset="0"/>
                <a:cs typeface="Times New Roman CE" pitchFamily="18" charset="0"/>
              </a:rPr>
              <a:t>MIH – </a:t>
            </a:r>
            <a:r>
              <a:rPr lang="hu-HU" sz="3200" b="1" dirty="0" err="1" smtClean="0">
                <a:solidFill>
                  <a:srgbClr val="002060"/>
                </a:solidFill>
                <a:latin typeface="Times New Roman CE" pitchFamily="18" charset="0"/>
                <a:cs typeface="Times New Roman CE" pitchFamily="18" charset="0"/>
              </a:rPr>
              <a:t>Molaris-incisivus</a:t>
            </a:r>
            <a:r>
              <a:rPr lang="hu-HU" sz="3200" b="1" dirty="0" smtClean="0">
                <a:solidFill>
                  <a:srgbClr val="002060"/>
                </a:solidFill>
                <a:latin typeface="Times New Roman CE" pitchFamily="18" charset="0"/>
                <a:cs typeface="Times New Roman CE" pitchFamily="18" charset="0"/>
              </a:rPr>
              <a:t> </a:t>
            </a:r>
            <a:r>
              <a:rPr lang="hu-HU" sz="3200" b="1" dirty="0" err="1" smtClean="0">
                <a:solidFill>
                  <a:srgbClr val="002060"/>
                </a:solidFill>
                <a:latin typeface="Times New Roman CE" pitchFamily="18" charset="0"/>
                <a:cs typeface="Times New Roman CE" pitchFamily="18" charset="0"/>
              </a:rPr>
              <a:t>hypomineralisatio</a:t>
            </a:r>
            <a:endParaRPr lang="hu-HU" sz="3200" b="1" dirty="0" smtClean="0">
              <a:solidFill>
                <a:srgbClr val="002060"/>
              </a:solidFill>
              <a:latin typeface="Times New Roman CE" pitchFamily="18" charset="0"/>
              <a:cs typeface="Times New Roman CE" pitchFamily="18" charset="0"/>
            </a:endParaRPr>
          </a:p>
          <a:p>
            <a:pPr algn="ctr"/>
            <a:r>
              <a:rPr lang="hu-HU" sz="3200" b="1" dirty="0" smtClean="0">
                <a:solidFill>
                  <a:srgbClr val="002060"/>
                </a:solidFill>
                <a:latin typeface="Times New Roman CE" pitchFamily="18" charset="0"/>
                <a:cs typeface="Times New Roman CE" pitchFamily="18" charset="0"/>
              </a:rPr>
              <a:t>7 éves, ♀ </a:t>
            </a:r>
            <a:endParaRPr lang="de-DE" sz="3200" b="1" dirty="0">
              <a:solidFill>
                <a:srgbClr val="002060"/>
              </a:solidFill>
              <a:latin typeface="Times New Roman CE" pitchFamily="18" charset="0"/>
              <a:cs typeface="Times New Roman CE" pitchFamily="18" charset="0"/>
            </a:endParaRPr>
          </a:p>
        </p:txBody>
      </p:sp>
    </p:spTree>
    <p:extLst>
      <p:ext uri="{BB962C8B-B14F-4D97-AF65-F5344CB8AC3E}">
        <p14:creationId xmlns:p14="http://schemas.microsoft.com/office/powerpoint/2010/main" val="221335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rcRect l="6091" t="19318" r="7043" b="22576"/>
          <a:stretch>
            <a:fillRect/>
          </a:stretch>
        </p:blipFill>
        <p:spPr>
          <a:xfrm>
            <a:off x="179512" y="188640"/>
            <a:ext cx="2088232" cy="1241651"/>
          </a:xfrm>
        </p:spPr>
      </p:pic>
      <p:pic>
        <p:nvPicPr>
          <p:cNvPr id="5" name="Kép 4"/>
          <p:cNvPicPr>
            <a:picLocks noChangeAspect="1"/>
          </p:cNvPicPr>
          <p:nvPr/>
        </p:nvPicPr>
        <p:blipFill rotWithShape="1">
          <a:blip r:embed="rId3" cstate="print">
            <a:extLst>
              <a:ext uri="{28A0092B-C50C-407E-A947-70E740481C1C}">
                <a14:useLocalDpi xmlns:a14="http://schemas.microsoft.com/office/drawing/2010/main" val="0"/>
              </a:ext>
            </a:extLst>
          </a:blip>
          <a:srcRect l="40530" t="36817" r="27500" b="20910"/>
          <a:stretch/>
        </p:blipFill>
        <p:spPr>
          <a:xfrm>
            <a:off x="179512" y="1484784"/>
            <a:ext cx="2592288" cy="2708319"/>
          </a:xfrm>
          <a:prstGeom prst="rect">
            <a:avLst/>
          </a:prstGeom>
        </p:spPr>
      </p:pic>
      <p:pic>
        <p:nvPicPr>
          <p:cNvPr id="6" name="Kép 5"/>
          <p:cNvPicPr>
            <a:picLocks noChangeAspect="1"/>
          </p:cNvPicPr>
          <p:nvPr/>
        </p:nvPicPr>
        <p:blipFill rotWithShape="1">
          <a:blip r:embed="rId4" cstate="print">
            <a:extLst>
              <a:ext uri="{28A0092B-C50C-407E-A947-70E740481C1C}">
                <a14:useLocalDpi xmlns:a14="http://schemas.microsoft.com/office/drawing/2010/main" val="0"/>
              </a:ext>
            </a:extLst>
          </a:blip>
          <a:srcRect l="27281" t="22518" r="31235" b="18138"/>
          <a:stretch/>
        </p:blipFill>
        <p:spPr>
          <a:xfrm>
            <a:off x="179512" y="4221088"/>
            <a:ext cx="2592288" cy="2376264"/>
          </a:xfrm>
          <a:prstGeom prst="rect">
            <a:avLst/>
          </a:prstGeom>
        </p:spPr>
      </p:pic>
      <p:pic>
        <p:nvPicPr>
          <p:cNvPr id="11" name="Kép 10"/>
          <p:cNvPicPr>
            <a:picLocks noChangeAspect="1"/>
          </p:cNvPicPr>
          <p:nvPr/>
        </p:nvPicPr>
        <p:blipFill rotWithShape="1">
          <a:blip r:embed="rId5" cstate="print">
            <a:extLst>
              <a:ext uri="{28A0092B-C50C-407E-A947-70E740481C1C}">
                <a14:useLocalDpi xmlns:a14="http://schemas.microsoft.com/office/drawing/2010/main" val="0"/>
              </a:ext>
            </a:extLst>
          </a:blip>
          <a:srcRect l="41222" t="32461" r="30616" b="25226"/>
          <a:stretch/>
        </p:blipFill>
        <p:spPr>
          <a:xfrm>
            <a:off x="2915816" y="1412776"/>
            <a:ext cx="2625292" cy="2739435"/>
          </a:xfrm>
          <a:prstGeom prst="rect">
            <a:avLst/>
          </a:prstGeom>
        </p:spPr>
      </p:pic>
      <p:pic>
        <p:nvPicPr>
          <p:cNvPr id="12" name="Kép 11"/>
          <p:cNvPicPr>
            <a:picLocks noChangeAspect="1"/>
          </p:cNvPicPr>
          <p:nvPr/>
        </p:nvPicPr>
        <p:blipFill rotWithShape="1">
          <a:blip r:embed="rId6" cstate="print">
            <a:extLst>
              <a:ext uri="{28A0092B-C50C-407E-A947-70E740481C1C}">
                <a14:useLocalDpi xmlns:a14="http://schemas.microsoft.com/office/drawing/2010/main" val="0"/>
              </a:ext>
            </a:extLst>
          </a:blip>
          <a:srcRect l="43199" t="18083" r="23798" b="29299"/>
          <a:stretch/>
        </p:blipFill>
        <p:spPr>
          <a:xfrm>
            <a:off x="6012160" y="3789039"/>
            <a:ext cx="2376264" cy="2577627"/>
          </a:xfrm>
          <a:prstGeom prst="rect">
            <a:avLst/>
          </a:prstGeom>
        </p:spPr>
      </p:pic>
      <p:sp>
        <p:nvSpPr>
          <p:cNvPr id="15" name="Jobbra nyíl 14"/>
          <p:cNvSpPr/>
          <p:nvPr/>
        </p:nvSpPr>
        <p:spPr>
          <a:xfrm>
            <a:off x="2555776" y="1484784"/>
            <a:ext cx="576064" cy="3986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 name="Kép 9"/>
          <p:cNvPicPr>
            <a:picLocks noChangeAspect="1"/>
          </p:cNvPicPr>
          <p:nvPr/>
        </p:nvPicPr>
        <p:blipFill rotWithShape="1">
          <a:blip r:embed="rId7" cstate="print">
            <a:extLst>
              <a:ext uri="{28A0092B-C50C-407E-A947-70E740481C1C}">
                <a14:useLocalDpi xmlns:a14="http://schemas.microsoft.com/office/drawing/2010/main" val="0"/>
              </a:ext>
            </a:extLst>
          </a:blip>
          <a:srcRect l="41137" t="30001" r="13712" b="8635"/>
          <a:stretch/>
        </p:blipFill>
        <p:spPr>
          <a:xfrm>
            <a:off x="2915816" y="4149080"/>
            <a:ext cx="2592288" cy="2448272"/>
          </a:xfrm>
          <a:prstGeom prst="rect">
            <a:avLst/>
          </a:prstGeom>
        </p:spPr>
      </p:pic>
      <p:sp>
        <p:nvSpPr>
          <p:cNvPr id="16" name="Jobbra nyíl 15"/>
          <p:cNvSpPr/>
          <p:nvPr/>
        </p:nvSpPr>
        <p:spPr>
          <a:xfrm>
            <a:off x="2483768" y="4221088"/>
            <a:ext cx="785598" cy="5346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7" name="Kép 16"/>
          <p:cNvPicPr>
            <a:picLocks noChangeAspect="1"/>
          </p:cNvPicPr>
          <p:nvPr/>
        </p:nvPicPr>
        <p:blipFill rotWithShape="1">
          <a:blip r:embed="rId8" cstate="print">
            <a:extLst>
              <a:ext uri="{28A0092B-C50C-407E-A947-70E740481C1C}">
                <a14:useLocalDpi xmlns:a14="http://schemas.microsoft.com/office/drawing/2010/main" val="0"/>
              </a:ext>
            </a:extLst>
          </a:blip>
          <a:srcRect l="38258" t="23567" r="20636" b="32263"/>
          <a:stretch/>
        </p:blipFill>
        <p:spPr>
          <a:xfrm>
            <a:off x="6012160" y="1412775"/>
            <a:ext cx="2376264" cy="2269637"/>
          </a:xfrm>
          <a:prstGeom prst="rect">
            <a:avLst/>
          </a:prstGeom>
        </p:spPr>
      </p:pic>
      <p:sp>
        <p:nvSpPr>
          <p:cNvPr id="13" name="Szövegdoboz 12"/>
          <p:cNvSpPr txBox="1"/>
          <p:nvPr/>
        </p:nvSpPr>
        <p:spPr>
          <a:xfrm>
            <a:off x="251520" y="6577607"/>
            <a:ext cx="8568952" cy="307777"/>
          </a:xfrm>
          <a:prstGeom prst="rect">
            <a:avLst/>
          </a:prstGeom>
          <a:noFill/>
        </p:spPr>
        <p:txBody>
          <a:bodyPr wrap="square" rtlCol="0">
            <a:spAutoFit/>
          </a:bodyPr>
          <a:lstStyle/>
          <a:p>
            <a:r>
              <a:rPr lang="hu-HU" sz="1400" i="1" dirty="0" smtClean="0">
                <a:solidFill>
                  <a:srgbClr val="002060"/>
                </a:solidFill>
              </a:rPr>
              <a:t>Forrás</a:t>
            </a:r>
            <a:r>
              <a:rPr lang="hu-HU" sz="1400" dirty="0" smtClean="0">
                <a:solidFill>
                  <a:srgbClr val="002060"/>
                </a:solidFill>
              </a:rPr>
              <a:t>: </a:t>
            </a:r>
            <a:r>
              <a:rPr lang="hu-HU" sz="1400" b="1" dirty="0" smtClean="0">
                <a:solidFill>
                  <a:srgbClr val="002060"/>
                </a:solidFill>
              </a:rPr>
              <a:t>Esetbemutatás</a:t>
            </a:r>
            <a:r>
              <a:rPr lang="hu-HU" sz="1400" dirty="0" smtClean="0">
                <a:solidFill>
                  <a:srgbClr val="002060"/>
                </a:solidFill>
              </a:rPr>
              <a:t> – SE-FOK Gyermekfogászati és Fogszabályozási </a:t>
            </a:r>
            <a:r>
              <a:rPr lang="hu-HU" sz="1400" dirty="0">
                <a:solidFill>
                  <a:srgbClr val="002060"/>
                </a:solidFill>
              </a:rPr>
              <a:t>Klinika, </a:t>
            </a:r>
            <a:r>
              <a:rPr lang="hu-HU" sz="1400" dirty="0" smtClean="0">
                <a:solidFill>
                  <a:srgbClr val="002060"/>
                </a:solidFill>
              </a:rPr>
              <a:t>Dr. </a:t>
            </a:r>
            <a:r>
              <a:rPr lang="hu-HU" sz="1400" dirty="0" err="1" smtClean="0">
                <a:solidFill>
                  <a:srgbClr val="002060"/>
                </a:solidFill>
              </a:rPr>
              <a:t>Mlinkó</a:t>
            </a:r>
            <a:r>
              <a:rPr lang="hu-HU" sz="1400" dirty="0" smtClean="0">
                <a:solidFill>
                  <a:srgbClr val="002060"/>
                </a:solidFill>
              </a:rPr>
              <a:t> É., Dr. Rózsa N.  </a:t>
            </a:r>
            <a:endParaRPr lang="de-DE" sz="1400" dirty="0">
              <a:solidFill>
                <a:srgbClr val="002060"/>
              </a:solidFill>
            </a:endParaRPr>
          </a:p>
        </p:txBody>
      </p:sp>
      <p:sp>
        <p:nvSpPr>
          <p:cNvPr id="18" name="Szövegdoboz 17"/>
          <p:cNvSpPr txBox="1"/>
          <p:nvPr/>
        </p:nvSpPr>
        <p:spPr>
          <a:xfrm>
            <a:off x="755576" y="116632"/>
            <a:ext cx="8136904" cy="1077218"/>
          </a:xfrm>
          <a:prstGeom prst="rect">
            <a:avLst/>
          </a:prstGeom>
          <a:noFill/>
        </p:spPr>
        <p:txBody>
          <a:bodyPr wrap="square" rtlCol="0">
            <a:spAutoFit/>
          </a:bodyPr>
          <a:lstStyle/>
          <a:p>
            <a:r>
              <a:rPr lang="hu-HU" sz="3200" b="1" dirty="0" smtClean="0">
                <a:solidFill>
                  <a:srgbClr val="002060"/>
                </a:solidFill>
                <a:latin typeface="Times New Roman CE" pitchFamily="18" charset="0"/>
                <a:cs typeface="Times New Roman CE" pitchFamily="18" charset="0"/>
              </a:rPr>
              <a:t>MIH – </a:t>
            </a:r>
            <a:r>
              <a:rPr lang="hu-HU" sz="3200" b="1" dirty="0" err="1" smtClean="0">
                <a:solidFill>
                  <a:srgbClr val="002060"/>
                </a:solidFill>
                <a:latin typeface="Times New Roman CE" pitchFamily="18" charset="0"/>
                <a:cs typeface="Times New Roman CE" pitchFamily="18" charset="0"/>
              </a:rPr>
              <a:t>Molaris-incisivus</a:t>
            </a:r>
            <a:r>
              <a:rPr lang="hu-HU" sz="3200" b="1" dirty="0" smtClean="0">
                <a:solidFill>
                  <a:srgbClr val="002060"/>
                </a:solidFill>
                <a:latin typeface="Times New Roman CE" pitchFamily="18" charset="0"/>
                <a:cs typeface="Times New Roman CE" pitchFamily="18" charset="0"/>
              </a:rPr>
              <a:t> </a:t>
            </a:r>
            <a:r>
              <a:rPr lang="hu-HU" sz="3200" b="1" dirty="0" err="1" smtClean="0">
                <a:solidFill>
                  <a:srgbClr val="002060"/>
                </a:solidFill>
                <a:latin typeface="Times New Roman CE" pitchFamily="18" charset="0"/>
                <a:cs typeface="Times New Roman CE" pitchFamily="18" charset="0"/>
              </a:rPr>
              <a:t>hypomineralisatio</a:t>
            </a:r>
            <a:endParaRPr lang="hu-HU" sz="3200" b="1" dirty="0" smtClean="0">
              <a:solidFill>
                <a:srgbClr val="002060"/>
              </a:solidFill>
              <a:latin typeface="Times New Roman CE" pitchFamily="18" charset="0"/>
              <a:cs typeface="Times New Roman CE" pitchFamily="18" charset="0"/>
            </a:endParaRPr>
          </a:p>
          <a:p>
            <a:pPr algn="ctr"/>
            <a:r>
              <a:rPr lang="hu-HU" sz="3200" b="1" dirty="0" smtClean="0">
                <a:solidFill>
                  <a:srgbClr val="002060"/>
                </a:solidFill>
                <a:latin typeface="Times New Roman CE" pitchFamily="18" charset="0"/>
                <a:cs typeface="Times New Roman CE" pitchFamily="18" charset="0"/>
              </a:rPr>
              <a:t>7 éves, ♀ </a:t>
            </a:r>
            <a:endParaRPr lang="de-DE" sz="3200" b="1" dirty="0">
              <a:solidFill>
                <a:srgbClr val="002060"/>
              </a:solidFill>
              <a:latin typeface="Times New Roman CE" pitchFamily="18" charset="0"/>
              <a:cs typeface="Times New Roman CE" pitchFamily="18" charset="0"/>
            </a:endParaRPr>
          </a:p>
        </p:txBody>
      </p:sp>
    </p:spTree>
    <p:extLst>
      <p:ext uri="{BB962C8B-B14F-4D97-AF65-F5344CB8AC3E}">
        <p14:creationId xmlns:p14="http://schemas.microsoft.com/office/powerpoint/2010/main" val="75243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soportba foglalás 9"/>
          <p:cNvGrpSpPr/>
          <p:nvPr/>
        </p:nvGrpSpPr>
        <p:grpSpPr>
          <a:xfrm>
            <a:off x="323528" y="188640"/>
            <a:ext cx="4248472" cy="5472608"/>
            <a:chOff x="275280" y="209504"/>
            <a:chExt cx="4248472" cy="5472608"/>
          </a:xfrm>
        </p:grpSpPr>
        <p:sp>
          <p:nvSpPr>
            <p:cNvPr id="6" name="Téglalap 5"/>
            <p:cNvSpPr/>
            <p:nvPr/>
          </p:nvSpPr>
          <p:spPr>
            <a:xfrm>
              <a:off x="635320" y="569544"/>
              <a:ext cx="3888432" cy="4536504"/>
            </a:xfrm>
            <a:prstGeom prst="rect">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a:solidFill>
                  <a:prstClr val="white"/>
                </a:solidFill>
              </a:endParaRPr>
            </a:p>
          </p:txBody>
        </p:sp>
        <p:pic>
          <p:nvPicPr>
            <p:cNvPr id="14" name="Kép 13"/>
            <p:cNvPicPr>
              <a:picLocks noChangeAspect="1"/>
            </p:cNvPicPr>
            <p:nvPr/>
          </p:nvPicPr>
          <p:blipFill rotWithShape="1">
            <a:blip r:embed="rId3" cstate="print">
              <a:extLst>
                <a:ext uri="{28A0092B-C50C-407E-A947-70E740481C1C}">
                  <a14:useLocalDpi xmlns:a14="http://schemas.microsoft.com/office/drawing/2010/main" val="0"/>
                </a:ext>
              </a:extLst>
            </a:blip>
            <a:srcRect l="14418" t="16434" r="9419" b="60000"/>
            <a:stretch/>
          </p:blipFill>
          <p:spPr>
            <a:xfrm>
              <a:off x="971600" y="209504"/>
              <a:ext cx="2162137" cy="501748"/>
            </a:xfrm>
            <a:prstGeom prst="rect">
              <a:avLst/>
            </a:prstGeom>
          </p:spPr>
        </p:pic>
        <p:pic>
          <p:nvPicPr>
            <p:cNvPr id="2" name="Kép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5938" y="956968"/>
              <a:ext cx="2355726" cy="3140968"/>
            </a:xfrm>
            <a:prstGeom prst="rect">
              <a:avLst/>
            </a:prstGeom>
          </p:spPr>
        </p:pic>
        <p:sp>
          <p:nvSpPr>
            <p:cNvPr id="15" name="Tekercs vízszintesen 14"/>
            <p:cNvSpPr/>
            <p:nvPr/>
          </p:nvSpPr>
          <p:spPr>
            <a:xfrm>
              <a:off x="1067368" y="4241952"/>
              <a:ext cx="3024336" cy="1440160"/>
            </a:xfrm>
            <a:prstGeom prst="horizontalScroll">
              <a:avLst/>
            </a:prstGeom>
            <a:solidFill>
              <a:schemeClr val="accent5">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hu-HU" sz="1200" b="1" dirty="0" smtClean="0">
                  <a:solidFill>
                    <a:srgbClr val="9C85C0">
                      <a:lumMod val="50000"/>
                    </a:srgbClr>
                  </a:solidFill>
                  <a:effectLst>
                    <a:outerShdw blurRad="38100" dist="38100" dir="2700000" algn="tl">
                      <a:srgbClr val="000000">
                        <a:alpha val="43137"/>
                      </a:srgbClr>
                    </a:outerShdw>
                  </a:effectLst>
                  <a:latin typeface="Times New Roman" pitchFamily="18" charset="0"/>
                  <a:cs typeface="Times New Roman" pitchFamily="18" charset="0"/>
                </a:rPr>
                <a:t>Semmelweis Egyetem Budapest</a:t>
              </a:r>
            </a:p>
            <a:p>
              <a:pPr algn="ctr" fontAlgn="base">
                <a:spcBef>
                  <a:spcPct val="0"/>
                </a:spcBef>
                <a:spcAft>
                  <a:spcPct val="0"/>
                </a:spcAft>
              </a:pPr>
              <a:r>
                <a:rPr lang="hu-HU" sz="1200" b="1" dirty="0" smtClean="0">
                  <a:solidFill>
                    <a:srgbClr val="9C85C0">
                      <a:lumMod val="50000"/>
                    </a:srgbClr>
                  </a:solidFill>
                  <a:effectLst>
                    <a:outerShdw blurRad="38100" dist="38100" dir="2700000" algn="tl">
                      <a:srgbClr val="000000">
                        <a:alpha val="43137"/>
                      </a:srgbClr>
                    </a:outerShdw>
                  </a:effectLst>
                  <a:latin typeface="Times New Roman" pitchFamily="18" charset="0"/>
                  <a:cs typeface="Times New Roman" pitchFamily="18" charset="0"/>
                </a:rPr>
                <a:t>Gyermekfogászati és Fogszabályozási Klinika</a:t>
              </a:r>
              <a:endParaRPr lang="de-DE" sz="1200" dirty="0">
                <a:solidFill>
                  <a:srgbClr val="9C85C0">
                    <a:lumMod val="50000"/>
                  </a:srgb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7" name="Kép 16" descr="FOK (körcímer)"/>
            <p:cNvPicPr>
              <a:picLocks noChangeAspect="1" noChangeArrowheads="1"/>
            </p:cNvPicPr>
            <p:nvPr/>
          </p:nvPicPr>
          <p:blipFill>
            <a:blip r:embed="rId5" cstate="print"/>
            <a:srcRect/>
            <a:stretch>
              <a:fillRect/>
            </a:stretch>
          </p:blipFill>
          <p:spPr bwMode="auto">
            <a:xfrm>
              <a:off x="275280" y="209504"/>
              <a:ext cx="944883" cy="936104"/>
            </a:xfrm>
            <a:prstGeom prst="rect">
              <a:avLst/>
            </a:prstGeom>
            <a:ln>
              <a:noFill/>
            </a:ln>
            <a:effectLst>
              <a:outerShdw blurRad="292100" dist="139700" dir="2700000" algn="tl" rotWithShape="0">
                <a:srgbClr val="333333">
                  <a:alpha val="65000"/>
                </a:srgbClr>
              </a:outerShdw>
            </a:effectLst>
          </p:spPr>
        </p:pic>
      </p:grpSp>
      <p:sp>
        <p:nvSpPr>
          <p:cNvPr id="18" name="Cím 1"/>
          <p:cNvSpPr txBox="1">
            <a:spLocks/>
          </p:cNvSpPr>
          <p:nvPr/>
        </p:nvSpPr>
        <p:spPr>
          <a:xfrm>
            <a:off x="0" y="5747048"/>
            <a:ext cx="9144000" cy="1110952"/>
          </a:xfrm>
          <a:prstGeom prst="rect">
            <a:avLst/>
          </a:prstGeom>
          <a:solidFill>
            <a:schemeClr val="accent5">
              <a:lumMod val="20000"/>
              <a:lumOff val="80000"/>
            </a:schemeClr>
          </a:solidFill>
        </p:spPr>
        <p:txBody>
          <a:bodyPr>
            <a:noAutofit/>
          </a:bodyPr>
          <a:lstStyle/>
          <a:p>
            <a:pPr algn="ctr" eaLnBrk="0" fontAlgn="base" hangingPunct="0">
              <a:spcBef>
                <a:spcPct val="0"/>
              </a:spcBef>
              <a:spcAft>
                <a:spcPct val="0"/>
              </a:spcAft>
              <a:defRPr/>
            </a:pPr>
            <a:r>
              <a:rPr lang="hu-HU" sz="2800" b="1" spc="-100" smtClean="0">
                <a:ln w="3200">
                  <a:solidFill>
                    <a:srgbClr val="444D26">
                      <a:shade val="75000"/>
                      <a:alpha val="25000"/>
                    </a:srgbClr>
                  </a:solidFill>
                  <a:prstDash val="solid"/>
                  <a:round/>
                </a:ln>
                <a:solidFill>
                  <a:srgbClr val="9C85C0">
                    <a:lumMod val="75000"/>
                  </a:srgbClr>
                </a:solidFill>
                <a:effectLst>
                  <a:innerShdw blurRad="50800" dist="25400" dir="13500000">
                    <a:prstClr val="black">
                      <a:alpha val="70000"/>
                    </a:prstClr>
                  </a:innerShdw>
                </a:effectLst>
                <a:latin typeface="Times New Roman" pitchFamily="18" charset="0"/>
                <a:cs typeface="Times New Roman" pitchFamily="18" charset="0"/>
              </a:rPr>
              <a:t>PREVENCIÓS FELADATOK </a:t>
            </a:r>
          </a:p>
          <a:p>
            <a:pPr algn="ctr" eaLnBrk="0" fontAlgn="base" hangingPunct="0">
              <a:spcBef>
                <a:spcPct val="0"/>
              </a:spcBef>
              <a:spcAft>
                <a:spcPct val="0"/>
              </a:spcAft>
              <a:defRPr/>
            </a:pPr>
            <a:r>
              <a:rPr lang="hu-HU" sz="2800" b="1" spc="-100" dirty="0" smtClean="0">
                <a:ln w="3200">
                  <a:solidFill>
                    <a:srgbClr val="444D26">
                      <a:shade val="75000"/>
                      <a:alpha val="25000"/>
                    </a:srgbClr>
                  </a:solidFill>
                  <a:prstDash val="solid"/>
                  <a:round/>
                </a:ln>
                <a:solidFill>
                  <a:srgbClr val="9C85C0">
                    <a:lumMod val="75000"/>
                  </a:srgbClr>
                </a:solidFill>
                <a:effectLst>
                  <a:innerShdw blurRad="50800" dist="25400" dir="13500000">
                    <a:prstClr val="black">
                      <a:alpha val="70000"/>
                    </a:prstClr>
                  </a:innerShdw>
                </a:effectLst>
                <a:latin typeface="Times New Roman" pitchFamily="18" charset="0"/>
                <a:cs typeface="Times New Roman" pitchFamily="18" charset="0"/>
              </a:rPr>
              <a:t>A GYERMEKFOGÁSZATI GYAKORLAT KERETÉBEN</a:t>
            </a:r>
            <a:endParaRPr lang="en-GB" sz="2800" b="1" spc="-100" dirty="0">
              <a:ln w="3200">
                <a:solidFill>
                  <a:srgbClr val="444D26">
                    <a:shade val="75000"/>
                    <a:alpha val="25000"/>
                  </a:srgbClr>
                </a:solidFill>
                <a:prstDash val="solid"/>
                <a:round/>
              </a:ln>
              <a:solidFill>
                <a:srgbClr val="9C85C0">
                  <a:lumMod val="75000"/>
                </a:srgbClr>
              </a:solidFill>
              <a:effectLst>
                <a:innerShdw blurRad="50800" dist="25400" dir="13500000">
                  <a:prstClr val="black">
                    <a:alpha val="70000"/>
                  </a:prstClr>
                </a:innerShdw>
              </a:effectLst>
              <a:latin typeface="Times New Roman" pitchFamily="18" charset="0"/>
              <a:cs typeface="Times New Roman" pitchFamily="18" charset="0"/>
            </a:endParaRPr>
          </a:p>
        </p:txBody>
      </p:sp>
      <p:pic>
        <p:nvPicPr>
          <p:cNvPr id="19" name="Kép 18" descr="Foto 3.jpg"/>
          <p:cNvPicPr>
            <a:picLocks noChangeAspect="1"/>
          </p:cNvPicPr>
          <p:nvPr/>
        </p:nvPicPr>
        <p:blipFill>
          <a:blip r:embed="rId6" cstate="print"/>
          <a:stretch>
            <a:fillRect/>
          </a:stretch>
        </p:blipFill>
        <p:spPr>
          <a:xfrm>
            <a:off x="4932040" y="548680"/>
            <a:ext cx="3579862" cy="4773149"/>
          </a:xfrm>
          <a:prstGeom prst="rect">
            <a:avLst/>
          </a:prstGeom>
        </p:spPr>
      </p:pic>
    </p:spTree>
    <p:extLst>
      <p:ext uri="{BB962C8B-B14F-4D97-AF65-F5344CB8AC3E}">
        <p14:creationId xmlns:p14="http://schemas.microsoft.com/office/powerpoint/2010/main" val="189324151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3568" y="5661248"/>
            <a:ext cx="7772400" cy="1143000"/>
          </a:xfrm>
        </p:spPr>
        <p:txBody>
          <a:bodyPr>
            <a:normAutofit fontScale="90000"/>
          </a:bodyPr>
          <a:lstStyle/>
          <a:p>
            <a:pPr algn="ctr" eaLnBrk="1" fontAlgn="auto" hangingPunct="1">
              <a:spcAft>
                <a:spcPts val="0"/>
              </a:spcAft>
              <a:defRPr/>
            </a:pPr>
            <a:r>
              <a:rPr lang="hu-HU" sz="4000" b="1" i="1" dirty="0">
                <a:solidFill>
                  <a:schemeClr val="accent5">
                    <a:lumMod val="75000"/>
                  </a:schemeClr>
                </a:solidFill>
                <a:effectLst/>
              </a:rPr>
              <a:t>Köszönöm </a:t>
            </a:r>
            <a:r>
              <a:rPr lang="hu-HU" sz="4000" b="1" i="1" dirty="0" smtClean="0">
                <a:solidFill>
                  <a:schemeClr val="accent5">
                    <a:lumMod val="75000"/>
                  </a:schemeClr>
                </a:solidFill>
                <a:effectLst/>
              </a:rPr>
              <a:t>megtisztelő  figyelmüket</a:t>
            </a:r>
            <a:r>
              <a:rPr lang="hu-HU" sz="4000" b="1" i="1" dirty="0">
                <a:solidFill>
                  <a:schemeClr val="accent5">
                    <a:lumMod val="75000"/>
                  </a:schemeClr>
                </a:solidFill>
                <a:effectLst/>
              </a:rPr>
              <a:t>!</a:t>
            </a:r>
          </a:p>
        </p:txBody>
      </p:sp>
      <p:pic>
        <p:nvPicPr>
          <p:cNvPr id="6" name="Kép 5" descr="hóvirág.jpg"/>
          <p:cNvPicPr>
            <a:picLocks noChangeAspect="1"/>
          </p:cNvPicPr>
          <p:nvPr/>
        </p:nvPicPr>
        <p:blipFill>
          <a:blip r:embed="rId3" cstate="print"/>
          <a:stretch>
            <a:fillRect/>
          </a:stretch>
        </p:blipFill>
        <p:spPr>
          <a:xfrm>
            <a:off x="3238500" y="2571750"/>
            <a:ext cx="5365948" cy="3449538"/>
          </a:xfrm>
          <a:prstGeom prst="rect">
            <a:avLst/>
          </a:prstGeom>
          <a:ln>
            <a:noFill/>
          </a:ln>
          <a:effectLst>
            <a:softEdge rad="112500"/>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checkerboard(across)">
                                      <p:cBhvr>
                                        <p:cTn id="7" dur="500"/>
                                        <p:tgtEl>
                                          <p:spTgt spid="73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Csoportba foglalás 5"/>
          <p:cNvGrpSpPr>
            <a:grpSpLocks/>
          </p:cNvGrpSpPr>
          <p:nvPr/>
        </p:nvGrpSpPr>
        <p:grpSpPr bwMode="auto">
          <a:xfrm>
            <a:off x="323850" y="1052438"/>
            <a:ext cx="5904334" cy="5544914"/>
            <a:chOff x="539552" y="404664"/>
            <a:chExt cx="4176464" cy="3757619"/>
          </a:xfrm>
        </p:grpSpPr>
        <p:pic>
          <p:nvPicPr>
            <p:cNvPr id="1639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404664"/>
              <a:ext cx="4176464" cy="311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28" descr="new yor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3501009"/>
              <a:ext cx="4176464" cy="66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Kép 13" descr="Kép1.jpg"/>
          <p:cNvPicPr>
            <a:picLocks noChangeAspect="1"/>
          </p:cNvPicPr>
          <p:nvPr/>
        </p:nvPicPr>
        <p:blipFill>
          <a:blip r:embed="rId6" cstate="print"/>
          <a:stretch>
            <a:fillRect/>
          </a:stretch>
        </p:blipFill>
        <p:spPr>
          <a:xfrm>
            <a:off x="5543600" y="1772816"/>
            <a:ext cx="3600400" cy="2960281"/>
          </a:xfrm>
          <a:prstGeom prst="rect">
            <a:avLst/>
          </a:prstGeom>
        </p:spPr>
      </p:pic>
      <p:sp>
        <p:nvSpPr>
          <p:cNvPr id="12" name="Szövegdoboz 11"/>
          <p:cNvSpPr txBox="1"/>
          <p:nvPr/>
        </p:nvSpPr>
        <p:spPr>
          <a:xfrm>
            <a:off x="467544" y="260648"/>
            <a:ext cx="8352928" cy="584775"/>
          </a:xfrm>
          <a:prstGeom prst="rect">
            <a:avLst/>
          </a:prstGeom>
          <a:solidFill>
            <a:schemeClr val="accent5">
              <a:lumMod val="20000"/>
              <a:lumOff val="80000"/>
            </a:schemeClr>
          </a:solidFill>
        </p:spPr>
        <p:txBody>
          <a:bodyPr wrap="square" rtlCol="0">
            <a:spAutoFit/>
          </a:bodyPr>
          <a:lstStyle/>
          <a:p>
            <a:r>
              <a:rPr lang="hu-HU" sz="3200" b="1" dirty="0" smtClean="0">
                <a:solidFill>
                  <a:schemeClr val="accent5">
                    <a:lumMod val="50000"/>
                  </a:schemeClr>
                </a:solidFill>
                <a:latin typeface="Times New Roman" pitchFamily="18" charset="0"/>
                <a:cs typeface="Times New Roman" pitchFamily="18" charset="0"/>
              </a:rPr>
              <a:t>CARIES </a:t>
            </a:r>
            <a:endParaRPr lang="en-GB" sz="3200" b="1" dirty="0">
              <a:solidFill>
                <a:schemeClr val="accent5">
                  <a:lumMod val="50000"/>
                </a:schemeClr>
              </a:solidFill>
              <a:latin typeface="Times New Roman" pitchFamily="18" charset="0"/>
              <a:cs typeface="Times New Roman" pitchFamily="18" charset="0"/>
            </a:endParaRPr>
          </a:p>
        </p:txBody>
      </p:sp>
    </p:spTree>
    <p:custDataLst>
      <p:tags r:id="rId1"/>
    </p:custData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églalap 5"/>
          <p:cNvSpPr/>
          <p:nvPr/>
        </p:nvSpPr>
        <p:spPr>
          <a:xfrm>
            <a:off x="251520" y="3429000"/>
            <a:ext cx="8712968" cy="2862322"/>
          </a:xfrm>
          <a:prstGeom prst="rect">
            <a:avLst/>
          </a:prstGeom>
          <a:solidFill>
            <a:schemeClr val="accent5">
              <a:lumMod val="60000"/>
              <a:lumOff val="40000"/>
            </a:schemeClr>
          </a:solidFill>
        </p:spPr>
        <p:txBody>
          <a:bodyPr wrap="square">
            <a:spAutoFit/>
          </a:bodyPr>
          <a:lstStyle/>
          <a:p>
            <a:pPr fontAlgn="base">
              <a:lnSpc>
                <a:spcPct val="90000"/>
              </a:lnSpc>
              <a:spcBef>
                <a:spcPct val="0"/>
              </a:spcBef>
              <a:spcAft>
                <a:spcPct val="0"/>
              </a:spcAft>
            </a:pPr>
            <a:r>
              <a:rPr lang="hu-HU" sz="2000" b="1" dirty="0">
                <a:solidFill>
                  <a:srgbClr val="002060"/>
                </a:solidFill>
              </a:rPr>
              <a:t>ECC = min. 1 szuvas (</a:t>
            </a:r>
            <a:r>
              <a:rPr lang="hu-HU" sz="2000" b="1" dirty="0" err="1">
                <a:solidFill>
                  <a:srgbClr val="002060"/>
                </a:solidFill>
              </a:rPr>
              <a:t>incipiens</a:t>
            </a:r>
            <a:r>
              <a:rPr lang="hu-HU" sz="2000" b="1" dirty="0">
                <a:solidFill>
                  <a:srgbClr val="002060"/>
                </a:solidFill>
              </a:rPr>
              <a:t> v. </a:t>
            </a:r>
            <a:r>
              <a:rPr lang="hu-HU" sz="2000" b="1" dirty="0" err="1" smtClean="0">
                <a:solidFill>
                  <a:srgbClr val="002060"/>
                </a:solidFill>
              </a:rPr>
              <a:t>cavitatio</a:t>
            </a:r>
            <a:r>
              <a:rPr lang="hu-HU" sz="2000" b="1" dirty="0" smtClean="0">
                <a:solidFill>
                  <a:srgbClr val="002060"/>
                </a:solidFill>
              </a:rPr>
              <a:t>) </a:t>
            </a:r>
            <a:r>
              <a:rPr lang="hu-HU" sz="2000" b="1" dirty="0">
                <a:solidFill>
                  <a:srgbClr val="002060"/>
                </a:solidFill>
              </a:rPr>
              <a:t>fogfelszín, </a:t>
            </a:r>
            <a:r>
              <a:rPr lang="hu-HU" sz="2000" b="1" dirty="0" err="1">
                <a:solidFill>
                  <a:srgbClr val="002060"/>
                </a:solidFill>
              </a:rPr>
              <a:t>caries</a:t>
            </a:r>
            <a:r>
              <a:rPr lang="hu-HU" sz="2000" b="1" dirty="0">
                <a:solidFill>
                  <a:srgbClr val="002060"/>
                </a:solidFill>
              </a:rPr>
              <a:t> következtében eltávolított tejfog, vagy tömött fogfelszín  bármely tejfogon 6 éves korig;</a:t>
            </a:r>
          </a:p>
          <a:p>
            <a:pPr fontAlgn="base">
              <a:lnSpc>
                <a:spcPct val="90000"/>
              </a:lnSpc>
              <a:spcBef>
                <a:spcPct val="0"/>
              </a:spcBef>
              <a:spcAft>
                <a:spcPct val="0"/>
              </a:spcAft>
            </a:pPr>
            <a:endParaRPr lang="hu-HU" sz="2000" b="1" dirty="0">
              <a:solidFill>
                <a:srgbClr val="002060"/>
              </a:solidFill>
            </a:endParaRPr>
          </a:p>
          <a:p>
            <a:pPr fontAlgn="base">
              <a:lnSpc>
                <a:spcPct val="90000"/>
              </a:lnSpc>
              <a:spcBef>
                <a:spcPct val="0"/>
              </a:spcBef>
              <a:spcAft>
                <a:spcPct val="0"/>
              </a:spcAft>
            </a:pPr>
            <a:r>
              <a:rPr lang="hu-HU" sz="2000" b="1" dirty="0">
                <a:solidFill>
                  <a:srgbClr val="002060"/>
                </a:solidFill>
              </a:rPr>
              <a:t>S-ECC </a:t>
            </a:r>
          </a:p>
          <a:p>
            <a:pPr lvl="1" fontAlgn="base">
              <a:lnSpc>
                <a:spcPct val="90000"/>
              </a:lnSpc>
              <a:spcBef>
                <a:spcPct val="0"/>
              </a:spcBef>
              <a:spcAft>
                <a:spcPct val="0"/>
              </a:spcAft>
              <a:buFont typeface="Wingdings" pitchFamily="2" charset="2"/>
              <a:buChar char="q"/>
            </a:pPr>
            <a:r>
              <a:rPr lang="hu-HU" sz="2000" b="1" dirty="0">
                <a:solidFill>
                  <a:srgbClr val="002060"/>
                </a:solidFill>
              </a:rPr>
              <a:t> simafelszíni </a:t>
            </a:r>
            <a:r>
              <a:rPr lang="hu-HU" sz="2000" b="1" dirty="0" err="1">
                <a:solidFill>
                  <a:srgbClr val="002060"/>
                </a:solidFill>
              </a:rPr>
              <a:t>cariesre</a:t>
            </a:r>
            <a:r>
              <a:rPr lang="hu-HU" sz="2000" b="1" dirty="0">
                <a:solidFill>
                  <a:srgbClr val="002060"/>
                </a:solidFill>
              </a:rPr>
              <a:t> utaló jel 3 évesnél fiatalabb gyereknél, </a:t>
            </a:r>
          </a:p>
          <a:p>
            <a:pPr lvl="1" fontAlgn="base">
              <a:lnSpc>
                <a:spcPct val="90000"/>
              </a:lnSpc>
              <a:spcBef>
                <a:spcPct val="0"/>
              </a:spcBef>
              <a:spcAft>
                <a:spcPct val="0"/>
              </a:spcAft>
              <a:buFont typeface="Wingdings" pitchFamily="2" charset="2"/>
              <a:buChar char="q"/>
            </a:pPr>
            <a:r>
              <a:rPr lang="hu-HU" sz="2000" b="1" dirty="0">
                <a:solidFill>
                  <a:srgbClr val="002060"/>
                </a:solidFill>
              </a:rPr>
              <a:t> 3-5 éveseknél: = min. 1 szuvas (</a:t>
            </a:r>
            <a:r>
              <a:rPr lang="hu-HU" sz="2000" b="1" dirty="0" err="1">
                <a:solidFill>
                  <a:srgbClr val="002060"/>
                </a:solidFill>
              </a:rPr>
              <a:t>incipiens</a:t>
            </a:r>
            <a:r>
              <a:rPr lang="hu-HU" sz="2000" b="1" dirty="0">
                <a:solidFill>
                  <a:srgbClr val="002060"/>
                </a:solidFill>
              </a:rPr>
              <a:t> v. </a:t>
            </a:r>
            <a:r>
              <a:rPr lang="hu-HU" sz="2000" b="1" dirty="0" err="1" smtClean="0">
                <a:solidFill>
                  <a:srgbClr val="002060"/>
                </a:solidFill>
              </a:rPr>
              <a:t>cavitatio</a:t>
            </a:r>
            <a:r>
              <a:rPr lang="hu-HU" sz="2000" b="1" dirty="0" smtClean="0">
                <a:solidFill>
                  <a:srgbClr val="002060"/>
                </a:solidFill>
              </a:rPr>
              <a:t>) </a:t>
            </a:r>
            <a:r>
              <a:rPr lang="hu-HU" sz="2000" b="1" dirty="0">
                <a:solidFill>
                  <a:srgbClr val="002060"/>
                </a:solidFill>
              </a:rPr>
              <a:t>sima fogfelszín, </a:t>
            </a:r>
            <a:r>
              <a:rPr lang="hu-HU" sz="2000" b="1" dirty="0" err="1">
                <a:solidFill>
                  <a:srgbClr val="002060"/>
                </a:solidFill>
              </a:rPr>
              <a:t>caries</a:t>
            </a:r>
            <a:r>
              <a:rPr lang="hu-HU" sz="2000" b="1" dirty="0">
                <a:solidFill>
                  <a:srgbClr val="002060"/>
                </a:solidFill>
              </a:rPr>
              <a:t> következtében eltávolított tejfog, vagy tömött sima fogfelszín  a felső tejmetszőkön, ill. </a:t>
            </a:r>
            <a:r>
              <a:rPr lang="hu-HU" sz="2000" b="1" dirty="0" err="1">
                <a:solidFill>
                  <a:srgbClr val="002060"/>
                </a:solidFill>
              </a:rPr>
              <a:t>dmf-s</a:t>
            </a:r>
            <a:r>
              <a:rPr lang="hu-HU" sz="2000" b="1" dirty="0">
                <a:solidFill>
                  <a:srgbClr val="002060"/>
                </a:solidFill>
              </a:rPr>
              <a:t> ≥ 4 (3 éveseknél); ≥ 5 (4 éveseknél), és </a:t>
            </a:r>
            <a:r>
              <a:rPr lang="hu-HU" sz="2000" b="1" dirty="0" smtClean="0">
                <a:solidFill>
                  <a:srgbClr val="002060"/>
                </a:solidFill>
              </a:rPr>
              <a:t>≥ </a:t>
            </a:r>
            <a:r>
              <a:rPr lang="hu-HU" sz="2000" b="1" dirty="0">
                <a:solidFill>
                  <a:srgbClr val="002060"/>
                </a:solidFill>
              </a:rPr>
              <a:t>6 (5 éveseknél)</a:t>
            </a:r>
          </a:p>
        </p:txBody>
      </p:sp>
      <p:sp>
        <p:nvSpPr>
          <p:cNvPr id="7" name="Szövegdoboz 6"/>
          <p:cNvSpPr txBox="1"/>
          <p:nvPr/>
        </p:nvSpPr>
        <p:spPr>
          <a:xfrm>
            <a:off x="3347864" y="260648"/>
            <a:ext cx="5544616" cy="1384995"/>
          </a:xfrm>
          <a:prstGeom prst="rect">
            <a:avLst/>
          </a:prstGeom>
          <a:noFill/>
        </p:spPr>
        <p:txBody>
          <a:bodyPr wrap="square" rtlCol="0">
            <a:spAutoFit/>
          </a:bodyPr>
          <a:lstStyle/>
          <a:p>
            <a:pPr algn="ctr" fontAlgn="base">
              <a:spcBef>
                <a:spcPct val="0"/>
              </a:spcBef>
              <a:spcAft>
                <a:spcPct val="0"/>
              </a:spcAft>
            </a:pPr>
            <a:r>
              <a:rPr lang="de-DE" sz="2800" b="1" dirty="0">
                <a:solidFill>
                  <a:srgbClr val="002060"/>
                </a:solidFill>
                <a:latin typeface="+mj-lt"/>
              </a:rPr>
              <a:t>EARLY CHILDHOOD CARIES (ECC)</a:t>
            </a:r>
            <a:endParaRPr lang="hu-HU" sz="2800" b="1" dirty="0">
              <a:solidFill>
                <a:srgbClr val="002060"/>
              </a:solidFill>
              <a:latin typeface="+mj-lt"/>
            </a:endParaRPr>
          </a:p>
          <a:p>
            <a:pPr algn="ctr" fontAlgn="base">
              <a:spcBef>
                <a:spcPct val="0"/>
              </a:spcBef>
              <a:spcAft>
                <a:spcPct val="0"/>
              </a:spcAft>
            </a:pPr>
            <a:r>
              <a:rPr lang="hu-HU" sz="2800" b="1" dirty="0">
                <a:solidFill>
                  <a:srgbClr val="002060"/>
                </a:solidFill>
                <a:latin typeface="+mj-lt"/>
              </a:rPr>
              <a:t>KORAI GYERMEKKORI CARIES</a:t>
            </a:r>
            <a:endParaRPr lang="de-DE" sz="2800" dirty="0">
              <a:solidFill>
                <a:srgbClr val="002060"/>
              </a:solidFill>
              <a:latin typeface="+mj-lt"/>
            </a:endParaRPr>
          </a:p>
        </p:txBody>
      </p:sp>
      <p:sp>
        <p:nvSpPr>
          <p:cNvPr id="9" name="Szövegdoboz 8"/>
          <p:cNvSpPr txBox="1"/>
          <p:nvPr/>
        </p:nvSpPr>
        <p:spPr>
          <a:xfrm>
            <a:off x="755576" y="2132856"/>
            <a:ext cx="6264696" cy="1015663"/>
          </a:xfrm>
          <a:prstGeom prst="rect">
            <a:avLst/>
          </a:prstGeom>
          <a:solidFill>
            <a:schemeClr val="accent5">
              <a:lumMod val="60000"/>
              <a:lumOff val="40000"/>
            </a:schemeClr>
          </a:solidFill>
        </p:spPr>
        <p:txBody>
          <a:bodyPr wrap="square" rtlCol="0">
            <a:spAutoFit/>
          </a:bodyPr>
          <a:lstStyle/>
          <a:p>
            <a:pPr fontAlgn="base">
              <a:spcBef>
                <a:spcPct val="0"/>
              </a:spcBef>
              <a:spcAft>
                <a:spcPct val="0"/>
              </a:spcAft>
              <a:buFont typeface="Arial" pitchFamily="34" charset="0"/>
              <a:buChar char="•"/>
            </a:pPr>
            <a:r>
              <a:rPr lang="hu-HU" sz="2000" b="1" dirty="0">
                <a:solidFill>
                  <a:srgbClr val="002060"/>
                </a:solidFill>
                <a:latin typeface="Times New Roman" pitchFamily="18" charset="0"/>
                <a:cs typeface="Times New Roman" pitchFamily="18" charset="0"/>
              </a:rPr>
              <a:t> </a:t>
            </a:r>
            <a:r>
              <a:rPr lang="hu-HU" sz="2000" b="1" dirty="0">
                <a:solidFill>
                  <a:srgbClr val="002060"/>
                </a:solidFill>
                <a:latin typeface="+mj-lt"/>
                <a:cs typeface="Times New Roman" pitchFamily="18" charset="0"/>
              </a:rPr>
              <a:t>1978 - NURSING BOTTLE CARIES</a:t>
            </a:r>
          </a:p>
          <a:p>
            <a:pPr fontAlgn="base">
              <a:spcBef>
                <a:spcPct val="0"/>
              </a:spcBef>
              <a:spcAft>
                <a:spcPct val="0"/>
              </a:spcAft>
              <a:buFont typeface="Arial" pitchFamily="34" charset="0"/>
              <a:buChar char="•"/>
            </a:pPr>
            <a:r>
              <a:rPr lang="hu-HU" sz="2000" b="1" dirty="0">
                <a:solidFill>
                  <a:srgbClr val="002060"/>
                </a:solidFill>
                <a:latin typeface="+mj-lt"/>
                <a:cs typeface="Times New Roman" pitchFamily="18" charset="0"/>
              </a:rPr>
              <a:t> </a:t>
            </a:r>
            <a:r>
              <a:rPr lang="hu-HU" sz="2000" b="1" dirty="0" err="1">
                <a:solidFill>
                  <a:srgbClr val="002060"/>
                </a:solidFill>
                <a:latin typeface="+mj-lt"/>
                <a:cs typeface="Times New Roman" pitchFamily="18" charset="0"/>
              </a:rPr>
              <a:t>Ripa</a:t>
            </a:r>
            <a:r>
              <a:rPr lang="hu-HU" sz="2000" b="1" dirty="0">
                <a:solidFill>
                  <a:srgbClr val="002060"/>
                </a:solidFill>
                <a:latin typeface="+mj-lt"/>
                <a:cs typeface="Times New Roman" pitchFamily="18" charset="0"/>
              </a:rPr>
              <a:t>, 1988 – NURSING CARIES</a:t>
            </a:r>
          </a:p>
          <a:p>
            <a:pPr fontAlgn="base">
              <a:spcBef>
                <a:spcPct val="0"/>
              </a:spcBef>
              <a:spcAft>
                <a:spcPct val="0"/>
              </a:spcAft>
              <a:buFont typeface="Arial" pitchFamily="34" charset="0"/>
              <a:buChar char="•"/>
            </a:pPr>
            <a:r>
              <a:rPr lang="hu-HU" sz="2000" b="1" dirty="0">
                <a:solidFill>
                  <a:srgbClr val="002060"/>
                </a:solidFill>
                <a:latin typeface="+mj-lt"/>
                <a:cs typeface="Times New Roman" pitchFamily="18" charset="0"/>
              </a:rPr>
              <a:t> ~ 1996 – EARLY CHILDHOOD CARIES</a:t>
            </a:r>
          </a:p>
        </p:txBody>
      </p:sp>
      <p:pic>
        <p:nvPicPr>
          <p:cNvPr id="10" name="Picture 7" descr="3"/>
          <p:cNvPicPr>
            <a:picLocks noChangeAspect="1" noChangeArrowheads="1"/>
          </p:cNvPicPr>
          <p:nvPr/>
        </p:nvPicPr>
        <p:blipFill rotWithShape="1">
          <a:blip r:embed="rId3" cstate="print"/>
          <a:srcRect l="16965" t="11363" r="19244" b="28158"/>
          <a:stretch/>
        </p:blipFill>
        <p:spPr bwMode="auto">
          <a:xfrm>
            <a:off x="323528" y="260648"/>
            <a:ext cx="2808312" cy="1728192"/>
          </a:xfrm>
          <a:prstGeom prst="rect">
            <a:avLst/>
          </a:prstGeom>
          <a:noFill/>
        </p:spPr>
      </p:pic>
    </p:spTree>
    <p:custDataLst>
      <p:tags r:id="rId1"/>
    </p:custDataLst>
    <p:extLst>
      <p:ext uri="{BB962C8B-B14F-4D97-AF65-F5344CB8AC3E}">
        <p14:creationId xmlns:p14="http://schemas.microsoft.com/office/powerpoint/2010/main" val="174248271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a:spLocks noChangeArrowheads="1"/>
          </p:cNvSpPr>
          <p:nvPr/>
        </p:nvSpPr>
        <p:spPr bwMode="auto">
          <a:xfrm>
            <a:off x="539750" y="1052513"/>
            <a:ext cx="2303463" cy="400050"/>
          </a:xfrm>
          <a:prstGeom prst="rect">
            <a:avLst/>
          </a:prstGeom>
          <a:solidFill>
            <a:schemeClr val="accent5">
              <a:lumMod val="75000"/>
            </a:schemeClr>
          </a:solid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hu-HU" sz="2000" b="1" dirty="0">
                <a:solidFill>
                  <a:prstClr val="white"/>
                </a:solidFill>
                <a:latin typeface="Constantia" pitchFamily="18" charset="0"/>
              </a:rPr>
              <a:t>SZÉNHIDRÁTOK</a:t>
            </a:r>
          </a:p>
        </p:txBody>
      </p:sp>
      <p:cxnSp>
        <p:nvCxnSpPr>
          <p:cNvPr id="6" name="Egyenes összekötő nyíllal 5"/>
          <p:cNvCxnSpPr/>
          <p:nvPr/>
        </p:nvCxnSpPr>
        <p:spPr>
          <a:xfrm>
            <a:off x="2916238" y="1268413"/>
            <a:ext cx="1223962" cy="1587"/>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7" name="Szövegdoboz 6"/>
          <p:cNvSpPr txBox="1">
            <a:spLocks noChangeArrowheads="1"/>
          </p:cNvSpPr>
          <p:nvPr/>
        </p:nvSpPr>
        <p:spPr bwMode="auto">
          <a:xfrm>
            <a:off x="4284663" y="1052513"/>
            <a:ext cx="719137" cy="396875"/>
          </a:xfrm>
          <a:prstGeom prst="rect">
            <a:avLst/>
          </a:prstGeom>
          <a:solidFill>
            <a:schemeClr val="accent5">
              <a:lumMod val="75000"/>
            </a:schemeClr>
          </a:solid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hu-HU" sz="2000" b="1" dirty="0">
                <a:solidFill>
                  <a:srgbClr val="9C85C0">
                    <a:lumMod val="40000"/>
                    <a:lumOff val="60000"/>
                  </a:srgbClr>
                </a:solidFill>
                <a:latin typeface="Constantia" pitchFamily="18" charset="0"/>
              </a:rPr>
              <a:t>SAV</a:t>
            </a:r>
          </a:p>
        </p:txBody>
      </p:sp>
      <p:sp>
        <p:nvSpPr>
          <p:cNvPr id="8" name="Szövegdoboz 7"/>
          <p:cNvSpPr txBox="1">
            <a:spLocks noChangeArrowheads="1"/>
          </p:cNvSpPr>
          <p:nvPr/>
        </p:nvSpPr>
        <p:spPr bwMode="auto">
          <a:xfrm>
            <a:off x="4859338" y="404813"/>
            <a:ext cx="855662" cy="400050"/>
          </a:xfrm>
          <a:prstGeom prst="rect">
            <a:avLst/>
          </a:prstGeom>
          <a:solidFill>
            <a:schemeClr val="accent5">
              <a:lumMod val="75000"/>
            </a:schemeClr>
          </a:solid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hu-HU" sz="2000" b="1" dirty="0">
                <a:solidFill>
                  <a:srgbClr val="9C85C0">
                    <a:lumMod val="40000"/>
                    <a:lumOff val="60000"/>
                  </a:srgbClr>
                </a:solidFill>
                <a:latin typeface="Constantia" pitchFamily="18" charset="0"/>
              </a:rPr>
              <a:t>FOG</a:t>
            </a:r>
          </a:p>
        </p:txBody>
      </p:sp>
      <p:cxnSp>
        <p:nvCxnSpPr>
          <p:cNvPr id="10" name="Egyenes összekötő nyíllal 9"/>
          <p:cNvCxnSpPr/>
          <p:nvPr/>
        </p:nvCxnSpPr>
        <p:spPr>
          <a:xfrm rot="5400000">
            <a:off x="4896643" y="1304132"/>
            <a:ext cx="792163" cy="0"/>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2" name="Egyenes összekötő nyíllal 11"/>
          <p:cNvCxnSpPr>
            <a:cxnSpLocks noChangeShapeType="1"/>
          </p:cNvCxnSpPr>
          <p:nvPr/>
        </p:nvCxnSpPr>
        <p:spPr bwMode="auto">
          <a:xfrm flipH="1">
            <a:off x="5292725" y="2133600"/>
            <a:ext cx="1588" cy="503238"/>
          </a:xfrm>
          <a:prstGeom prst="straightConnector1">
            <a:avLst/>
          </a:prstGeom>
          <a:noFill/>
          <a:ln w="57150" algn="ctr">
            <a:solidFill>
              <a:srgbClr val="002060"/>
            </a:solidFill>
            <a:round/>
            <a:headEnd/>
            <a:tailEnd type="arrow" w="med" len="med"/>
          </a:ln>
          <a:extLst>
            <a:ext uri="{909E8E84-426E-40DD-AFC4-6F175D3DCCD1}">
              <a14:hiddenFill xmlns:a14="http://schemas.microsoft.com/office/drawing/2010/main">
                <a:noFill/>
              </a14:hiddenFill>
            </a:ext>
          </a:extLst>
        </p:spPr>
      </p:cxnSp>
      <p:sp>
        <p:nvSpPr>
          <p:cNvPr id="18" name="Szövegdoboz 17"/>
          <p:cNvSpPr txBox="1">
            <a:spLocks noChangeArrowheads="1"/>
          </p:cNvSpPr>
          <p:nvPr/>
        </p:nvSpPr>
        <p:spPr bwMode="auto">
          <a:xfrm>
            <a:off x="3924300" y="1773238"/>
            <a:ext cx="2735263" cy="400050"/>
          </a:xfrm>
          <a:prstGeom prst="rect">
            <a:avLst/>
          </a:prstGeom>
          <a:solidFill>
            <a:schemeClr val="accent5">
              <a:lumMod val="75000"/>
            </a:schemeClr>
          </a:solid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hu-HU" sz="2000" b="1" dirty="0">
                <a:solidFill>
                  <a:srgbClr val="9C85C0">
                    <a:lumMod val="40000"/>
                    <a:lumOff val="60000"/>
                  </a:srgbClr>
                </a:solidFill>
                <a:latin typeface="Constantia" pitchFamily="18" charset="0"/>
              </a:rPr>
              <a:t>DEMINERALIZÁCIÓ</a:t>
            </a:r>
          </a:p>
        </p:txBody>
      </p:sp>
      <p:sp>
        <p:nvSpPr>
          <p:cNvPr id="19" name="Szövegdoboz 18"/>
          <p:cNvSpPr txBox="1">
            <a:spLocks noChangeArrowheads="1"/>
          </p:cNvSpPr>
          <p:nvPr/>
        </p:nvSpPr>
        <p:spPr bwMode="auto">
          <a:xfrm>
            <a:off x="4067175" y="2636838"/>
            <a:ext cx="2447925" cy="707886"/>
          </a:xfrm>
          <a:prstGeom prst="rect">
            <a:avLst/>
          </a:prstGeom>
          <a:solidFill>
            <a:schemeClr val="accent5">
              <a:lumMod val="75000"/>
            </a:schemeClr>
          </a:solid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hu-HU" sz="2000" b="1" dirty="0">
                <a:solidFill>
                  <a:srgbClr val="9C85C0">
                    <a:lumMod val="40000"/>
                    <a:lumOff val="60000"/>
                  </a:srgbClr>
                </a:solidFill>
                <a:latin typeface="Constantia" pitchFamily="18" charset="0"/>
              </a:rPr>
              <a:t>INICIPIENS </a:t>
            </a:r>
            <a:r>
              <a:rPr lang="hu-HU" sz="2000" b="1" dirty="0" smtClean="0">
                <a:solidFill>
                  <a:srgbClr val="9C85C0">
                    <a:lumMod val="40000"/>
                    <a:lumOff val="60000"/>
                  </a:srgbClr>
                </a:solidFill>
                <a:latin typeface="Constantia" pitchFamily="18" charset="0"/>
              </a:rPr>
              <a:t>CARIES</a:t>
            </a:r>
            <a:endParaRPr lang="hu-HU" sz="2000" b="1" dirty="0">
              <a:solidFill>
                <a:srgbClr val="9C85C0">
                  <a:lumMod val="40000"/>
                  <a:lumOff val="60000"/>
                </a:srgbClr>
              </a:solidFill>
              <a:latin typeface="Constantia" pitchFamily="18" charset="0"/>
            </a:endParaRPr>
          </a:p>
        </p:txBody>
      </p:sp>
      <p:sp>
        <p:nvSpPr>
          <p:cNvPr id="20" name="Szövegdoboz 19"/>
          <p:cNvSpPr txBox="1">
            <a:spLocks noChangeArrowheads="1"/>
          </p:cNvSpPr>
          <p:nvPr/>
        </p:nvSpPr>
        <p:spPr bwMode="auto">
          <a:xfrm>
            <a:off x="3995738" y="3873500"/>
            <a:ext cx="2592387" cy="701675"/>
          </a:xfrm>
          <a:prstGeom prst="rect">
            <a:avLst/>
          </a:prstGeom>
          <a:solidFill>
            <a:schemeClr val="accent5">
              <a:lumMod val="75000"/>
            </a:schemeClr>
          </a:solid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hu-HU" sz="2000" b="1" dirty="0" smtClean="0">
                <a:solidFill>
                  <a:srgbClr val="9C85C0">
                    <a:lumMod val="40000"/>
                    <a:lumOff val="60000"/>
                  </a:srgbClr>
                </a:solidFill>
                <a:latin typeface="Constantia" pitchFamily="18" charset="0"/>
              </a:rPr>
              <a:t>DEFFEKTCARIES</a:t>
            </a:r>
            <a:endParaRPr lang="hu-HU" sz="2000" b="1" dirty="0">
              <a:solidFill>
                <a:srgbClr val="9C85C0">
                  <a:lumMod val="40000"/>
                  <a:lumOff val="60000"/>
                </a:srgbClr>
              </a:solidFill>
              <a:latin typeface="Constantia" pitchFamily="18" charset="0"/>
            </a:endParaRPr>
          </a:p>
          <a:p>
            <a:pPr algn="ctr" eaLnBrk="1" fontAlgn="base" hangingPunct="1">
              <a:spcBef>
                <a:spcPct val="0"/>
              </a:spcBef>
              <a:spcAft>
                <a:spcPct val="0"/>
              </a:spcAft>
            </a:pPr>
            <a:r>
              <a:rPr lang="hu-HU" sz="2000" b="1" dirty="0">
                <a:solidFill>
                  <a:srgbClr val="9C85C0">
                    <a:lumMod val="40000"/>
                    <a:lumOff val="60000"/>
                  </a:srgbClr>
                </a:solidFill>
                <a:latin typeface="Constantia" pitchFamily="18" charset="0"/>
              </a:rPr>
              <a:t>KAVITÁCIÓ</a:t>
            </a:r>
          </a:p>
        </p:txBody>
      </p:sp>
      <p:sp>
        <p:nvSpPr>
          <p:cNvPr id="23" name="Vágott nyíl jobbra 22"/>
          <p:cNvSpPr/>
          <p:nvPr/>
        </p:nvSpPr>
        <p:spPr>
          <a:xfrm rot="5400000">
            <a:off x="5076032" y="4653756"/>
            <a:ext cx="360362" cy="358775"/>
          </a:xfrm>
          <a:prstGeom prst="notchedRightArrow">
            <a:avLst/>
          </a:prstGeom>
          <a:solidFill>
            <a:schemeClr val="tx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GB">
              <a:solidFill>
                <a:srgbClr val="FFFFFF"/>
              </a:solidFill>
            </a:endParaRPr>
          </a:p>
        </p:txBody>
      </p:sp>
      <p:sp>
        <p:nvSpPr>
          <p:cNvPr id="24" name="Szövegdoboz 23"/>
          <p:cNvSpPr txBox="1">
            <a:spLocks noChangeArrowheads="1"/>
          </p:cNvSpPr>
          <p:nvPr/>
        </p:nvSpPr>
        <p:spPr bwMode="auto">
          <a:xfrm>
            <a:off x="4572000" y="5045075"/>
            <a:ext cx="1439863" cy="400050"/>
          </a:xfrm>
          <a:prstGeom prst="rect">
            <a:avLst/>
          </a:prstGeom>
          <a:solidFill>
            <a:schemeClr val="accent5">
              <a:lumMod val="75000"/>
            </a:schemeClr>
          </a:solid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hu-HU" sz="2000" b="1" dirty="0">
                <a:solidFill>
                  <a:srgbClr val="9C85C0">
                    <a:lumMod val="40000"/>
                    <a:lumOff val="60000"/>
                  </a:srgbClr>
                </a:solidFill>
                <a:latin typeface="Constantia" pitchFamily="18" charset="0"/>
              </a:rPr>
              <a:t>TÖMÉS</a:t>
            </a:r>
          </a:p>
        </p:txBody>
      </p:sp>
      <p:cxnSp>
        <p:nvCxnSpPr>
          <p:cNvPr id="27" name="Egyenes összekötő nyíllal 26"/>
          <p:cNvCxnSpPr>
            <a:cxnSpLocks noChangeShapeType="1"/>
          </p:cNvCxnSpPr>
          <p:nvPr/>
        </p:nvCxnSpPr>
        <p:spPr bwMode="auto">
          <a:xfrm flipH="1">
            <a:off x="5292725" y="3357563"/>
            <a:ext cx="1588" cy="503237"/>
          </a:xfrm>
          <a:prstGeom prst="straightConnector1">
            <a:avLst/>
          </a:prstGeom>
          <a:noFill/>
          <a:ln w="57150" algn="ctr">
            <a:solidFill>
              <a:srgbClr val="002060"/>
            </a:solidFill>
            <a:round/>
            <a:headEnd/>
            <a:tailEnd type="arrow" w="med" len="med"/>
          </a:ln>
          <a:extLst>
            <a:ext uri="{909E8E84-426E-40DD-AFC4-6F175D3DCCD1}">
              <a14:hiddenFill xmlns:a14="http://schemas.microsoft.com/office/drawing/2010/main">
                <a:noFill/>
              </a14:hiddenFill>
            </a:ext>
          </a:extLst>
        </p:spPr>
      </p:cxnSp>
      <p:sp>
        <p:nvSpPr>
          <p:cNvPr id="31" name="Szövegdoboz 30"/>
          <p:cNvSpPr txBox="1">
            <a:spLocks noChangeArrowheads="1"/>
          </p:cNvSpPr>
          <p:nvPr/>
        </p:nvSpPr>
        <p:spPr bwMode="auto">
          <a:xfrm>
            <a:off x="4211638" y="6021388"/>
            <a:ext cx="2160587" cy="708025"/>
          </a:xfrm>
          <a:prstGeom prst="rect">
            <a:avLst/>
          </a:prstGeom>
          <a:solidFill>
            <a:schemeClr val="accent5">
              <a:lumMod val="75000"/>
            </a:schemeClr>
          </a:solid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hu-HU" sz="2000" b="1" dirty="0">
                <a:solidFill>
                  <a:srgbClr val="9C85C0">
                    <a:lumMod val="40000"/>
                    <a:lumOff val="60000"/>
                  </a:srgbClr>
                </a:solidFill>
                <a:latin typeface="Constantia" pitchFamily="18" charset="0"/>
              </a:rPr>
              <a:t>SEKUNDER-</a:t>
            </a:r>
          </a:p>
          <a:p>
            <a:pPr algn="ctr" eaLnBrk="1" fontAlgn="base" hangingPunct="1">
              <a:spcBef>
                <a:spcPct val="0"/>
              </a:spcBef>
              <a:spcAft>
                <a:spcPct val="0"/>
              </a:spcAft>
            </a:pPr>
            <a:r>
              <a:rPr lang="hu-HU" sz="2000" b="1" dirty="0" smtClean="0">
                <a:solidFill>
                  <a:srgbClr val="9C85C0">
                    <a:lumMod val="40000"/>
                    <a:lumOff val="60000"/>
                  </a:srgbClr>
                </a:solidFill>
                <a:latin typeface="Constantia" pitchFamily="18" charset="0"/>
              </a:rPr>
              <a:t>CARIES</a:t>
            </a:r>
            <a:endParaRPr lang="hu-HU" sz="2000" b="1" dirty="0">
              <a:solidFill>
                <a:srgbClr val="9C85C0">
                  <a:lumMod val="40000"/>
                  <a:lumOff val="60000"/>
                </a:srgbClr>
              </a:solidFill>
              <a:latin typeface="Constantia" pitchFamily="18" charset="0"/>
            </a:endParaRPr>
          </a:p>
        </p:txBody>
      </p:sp>
      <p:sp>
        <p:nvSpPr>
          <p:cNvPr id="32" name="Szalagnyíl jobbra 31"/>
          <p:cNvSpPr/>
          <p:nvPr/>
        </p:nvSpPr>
        <p:spPr>
          <a:xfrm flipV="1">
            <a:off x="3059113" y="5084763"/>
            <a:ext cx="1081087" cy="1368425"/>
          </a:xfrm>
          <a:prstGeom prst="curvedRightArrow">
            <a:avLst/>
          </a:prstGeom>
          <a:solidFill>
            <a:schemeClr val="tx2">
              <a:lumMod val="9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GB">
              <a:solidFill>
                <a:prstClr val="white"/>
              </a:solidFill>
            </a:endParaRPr>
          </a:p>
        </p:txBody>
      </p:sp>
      <p:sp>
        <p:nvSpPr>
          <p:cNvPr id="33" name="Szalagnyíl jobbra 32"/>
          <p:cNvSpPr/>
          <p:nvPr/>
        </p:nvSpPr>
        <p:spPr>
          <a:xfrm flipH="1" flipV="1">
            <a:off x="6443663" y="5084763"/>
            <a:ext cx="1081087" cy="1368425"/>
          </a:xfrm>
          <a:prstGeom prst="curvedRightArrow">
            <a:avLst/>
          </a:prstGeom>
          <a:solidFill>
            <a:schemeClr val="tx2">
              <a:lumMod val="9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GB">
              <a:solidFill>
                <a:prstClr val="white"/>
              </a:solidFill>
            </a:endParaRPr>
          </a:p>
        </p:txBody>
      </p:sp>
      <p:sp>
        <p:nvSpPr>
          <p:cNvPr id="34" name="Szövegdoboz 33"/>
          <p:cNvSpPr txBox="1">
            <a:spLocks noChangeArrowheads="1"/>
          </p:cNvSpPr>
          <p:nvPr/>
        </p:nvSpPr>
        <p:spPr bwMode="auto">
          <a:xfrm>
            <a:off x="6948488" y="1052513"/>
            <a:ext cx="1727200" cy="400050"/>
          </a:xfrm>
          <a:prstGeom prst="rect">
            <a:avLst/>
          </a:prstGeom>
          <a:solidFill>
            <a:schemeClr val="accent5">
              <a:lumMod val="40000"/>
              <a:lumOff val="60000"/>
            </a:schemeClr>
          </a:solid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hu-HU" sz="2000" b="1" dirty="0">
                <a:solidFill>
                  <a:srgbClr val="7030A0"/>
                </a:solidFill>
                <a:latin typeface="Constantia" pitchFamily="18" charset="0"/>
              </a:rPr>
              <a:t>PREVENCIÓ</a:t>
            </a:r>
          </a:p>
        </p:txBody>
      </p:sp>
      <p:sp>
        <p:nvSpPr>
          <p:cNvPr id="35" name="Szövegdoboz 34"/>
          <p:cNvSpPr txBox="1">
            <a:spLocks noChangeArrowheads="1"/>
          </p:cNvSpPr>
          <p:nvPr/>
        </p:nvSpPr>
        <p:spPr bwMode="auto">
          <a:xfrm>
            <a:off x="6948488" y="2236788"/>
            <a:ext cx="1871662" cy="400050"/>
          </a:xfrm>
          <a:prstGeom prst="rect">
            <a:avLst/>
          </a:prstGeom>
          <a:solidFill>
            <a:schemeClr val="accent5">
              <a:lumMod val="40000"/>
              <a:lumOff val="60000"/>
            </a:schemeClr>
          </a:solid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hu-HU" sz="2000" b="1" dirty="0">
                <a:solidFill>
                  <a:srgbClr val="7030A0"/>
                </a:solidFill>
                <a:latin typeface="Constantia" pitchFamily="18" charset="0"/>
              </a:rPr>
              <a:t>NONINVAZÍV</a:t>
            </a:r>
          </a:p>
        </p:txBody>
      </p:sp>
      <p:sp>
        <p:nvSpPr>
          <p:cNvPr id="36" name="Szövegdoboz 35"/>
          <p:cNvSpPr txBox="1">
            <a:spLocks noChangeArrowheads="1"/>
          </p:cNvSpPr>
          <p:nvPr/>
        </p:nvSpPr>
        <p:spPr bwMode="auto">
          <a:xfrm>
            <a:off x="6948488" y="3225800"/>
            <a:ext cx="1871662" cy="708025"/>
          </a:xfrm>
          <a:prstGeom prst="rect">
            <a:avLst/>
          </a:prstGeom>
          <a:solidFill>
            <a:schemeClr val="accent5">
              <a:lumMod val="40000"/>
              <a:lumOff val="60000"/>
            </a:schemeClr>
          </a:solid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hu-HU" sz="2000" b="1" dirty="0">
                <a:solidFill>
                  <a:srgbClr val="7030A0"/>
                </a:solidFill>
                <a:latin typeface="Constantia" pitchFamily="18" charset="0"/>
              </a:rPr>
              <a:t>MINIMAL-</a:t>
            </a:r>
          </a:p>
          <a:p>
            <a:pPr algn="ctr" eaLnBrk="1" fontAlgn="base" hangingPunct="1">
              <a:spcBef>
                <a:spcPct val="0"/>
              </a:spcBef>
              <a:spcAft>
                <a:spcPct val="0"/>
              </a:spcAft>
            </a:pPr>
            <a:r>
              <a:rPr lang="hu-HU" sz="2000" b="1" dirty="0">
                <a:solidFill>
                  <a:srgbClr val="7030A0"/>
                </a:solidFill>
                <a:latin typeface="Constantia" pitchFamily="18" charset="0"/>
              </a:rPr>
              <a:t>INVAZÍV</a:t>
            </a:r>
          </a:p>
        </p:txBody>
      </p:sp>
      <p:sp>
        <p:nvSpPr>
          <p:cNvPr id="37" name="Ellipszis feliratnak 36"/>
          <p:cNvSpPr/>
          <p:nvPr/>
        </p:nvSpPr>
        <p:spPr>
          <a:xfrm>
            <a:off x="179388" y="4005263"/>
            <a:ext cx="3168650" cy="1079500"/>
          </a:xfrm>
          <a:prstGeom prst="wedgeEllipseCallout">
            <a:avLst>
              <a:gd name="adj1" fmla="val 55865"/>
              <a:gd name="adj2" fmla="val 47673"/>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r>
              <a:rPr lang="hu-HU" sz="2000" b="1">
                <a:solidFill>
                  <a:srgbClr val="FF0000"/>
                </a:solidFill>
              </a:rPr>
              <a:t>RESTAURÁCIÓS</a:t>
            </a:r>
          </a:p>
          <a:p>
            <a:pPr algn="ctr" fontAlgn="base">
              <a:spcBef>
                <a:spcPct val="0"/>
              </a:spcBef>
              <a:spcAft>
                <a:spcPct val="0"/>
              </a:spcAft>
            </a:pPr>
            <a:r>
              <a:rPr lang="hu-HU" sz="2000" b="1">
                <a:solidFill>
                  <a:srgbClr val="FF0000"/>
                </a:solidFill>
              </a:rPr>
              <a:t>CIKLUS</a:t>
            </a:r>
          </a:p>
        </p:txBody>
      </p:sp>
      <p:sp>
        <p:nvSpPr>
          <p:cNvPr id="38" name="Szövegdoboz 37"/>
          <p:cNvSpPr txBox="1"/>
          <p:nvPr/>
        </p:nvSpPr>
        <p:spPr>
          <a:xfrm>
            <a:off x="468313" y="5373688"/>
            <a:ext cx="2447925" cy="400050"/>
          </a:xfrm>
          <a:prstGeom prst="rect">
            <a:avLst/>
          </a:prstGeom>
          <a:solidFill>
            <a:schemeClr val="accent2">
              <a:lumMod val="20000"/>
              <a:lumOff val="80000"/>
            </a:schemeClr>
          </a:solidFill>
        </p:spPr>
        <p:txBody>
          <a:bodyPr>
            <a:spAutoFit/>
          </a:bodyPr>
          <a:lstStyle/>
          <a:p>
            <a:pPr>
              <a:defRPr/>
            </a:pPr>
            <a:r>
              <a:rPr lang="hu-HU" sz="2000" i="1" dirty="0">
                <a:solidFill>
                  <a:srgbClr val="FF0000"/>
                </a:solidFill>
              </a:rPr>
              <a:t>Prevenció hiányában</a:t>
            </a:r>
          </a:p>
        </p:txBody>
      </p:sp>
      <p:sp>
        <p:nvSpPr>
          <p:cNvPr id="39" name="Szövegdoboz 38"/>
          <p:cNvSpPr txBox="1"/>
          <p:nvPr/>
        </p:nvSpPr>
        <p:spPr>
          <a:xfrm>
            <a:off x="755650" y="2205038"/>
            <a:ext cx="2736850" cy="1190625"/>
          </a:xfrm>
          <a:prstGeom prst="rect">
            <a:avLst/>
          </a:prstGeom>
          <a:solidFill>
            <a:schemeClr val="accent5">
              <a:lumMod val="40000"/>
              <a:lumOff val="60000"/>
            </a:schemeClr>
          </a:solidFill>
        </p:spPr>
        <p:txBody>
          <a:bodyPr>
            <a:spAutoFit/>
          </a:bodyPr>
          <a:lstStyle/>
          <a:p>
            <a:pPr algn="ctr" fontAlgn="base">
              <a:spcBef>
                <a:spcPct val="0"/>
              </a:spcBef>
              <a:spcAft>
                <a:spcPct val="0"/>
              </a:spcAft>
              <a:defRPr/>
            </a:pPr>
            <a:r>
              <a:rPr lang="hu-HU" sz="3600" b="1" dirty="0">
                <a:solidFill>
                  <a:srgbClr val="002060"/>
                </a:solidFill>
                <a:effectLst>
                  <a:outerShdw blurRad="38100" dist="38100" dir="2700000" algn="tl">
                    <a:srgbClr val="FFFFFF"/>
                  </a:outerShdw>
                </a:effectLst>
              </a:rPr>
              <a:t>CARIES</a:t>
            </a:r>
          </a:p>
          <a:p>
            <a:pPr algn="ctr" fontAlgn="base">
              <a:spcBef>
                <a:spcPct val="0"/>
              </a:spcBef>
              <a:spcAft>
                <a:spcPct val="0"/>
              </a:spcAft>
              <a:defRPr/>
            </a:pPr>
            <a:r>
              <a:rPr lang="hu-HU" sz="3600" b="1" dirty="0">
                <a:solidFill>
                  <a:srgbClr val="002060"/>
                </a:solidFill>
                <a:effectLst>
                  <a:outerShdw blurRad="38100" dist="38100" dir="2700000" algn="tl">
                    <a:srgbClr val="FFFFFF"/>
                  </a:outerShdw>
                </a:effectLst>
              </a:rPr>
              <a:t>TERÁPIA</a:t>
            </a:r>
          </a:p>
        </p:txBody>
      </p:sp>
      <p:sp>
        <p:nvSpPr>
          <p:cNvPr id="40" name="Szövegdoboz 39"/>
          <p:cNvSpPr txBox="1">
            <a:spLocks noChangeArrowheads="1"/>
          </p:cNvSpPr>
          <p:nvPr/>
        </p:nvSpPr>
        <p:spPr bwMode="auto">
          <a:xfrm>
            <a:off x="323850" y="6381750"/>
            <a:ext cx="2808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hu-HU" i="1" dirty="0" err="1">
                <a:solidFill>
                  <a:srgbClr val="002060"/>
                </a:solidFill>
                <a:latin typeface="Constantia" pitchFamily="18" charset="0"/>
              </a:rPr>
              <a:t>Splieth</a:t>
            </a:r>
            <a:r>
              <a:rPr lang="hu-HU" i="1" dirty="0">
                <a:solidFill>
                  <a:srgbClr val="002060"/>
                </a:solidFill>
                <a:latin typeface="Constantia" pitchFamily="18" charset="0"/>
              </a:rPr>
              <a:t>, 2002</a:t>
            </a:r>
          </a:p>
        </p:txBody>
      </p:sp>
      <p:sp>
        <p:nvSpPr>
          <p:cNvPr id="41" name="Szövegdoboz 40"/>
          <p:cNvSpPr txBox="1">
            <a:spLocks noChangeArrowheads="1"/>
          </p:cNvSpPr>
          <p:nvPr/>
        </p:nvSpPr>
        <p:spPr bwMode="auto">
          <a:xfrm>
            <a:off x="7164388" y="4581525"/>
            <a:ext cx="1439862" cy="400050"/>
          </a:xfrm>
          <a:prstGeom prst="rect">
            <a:avLst/>
          </a:prstGeom>
          <a:solidFill>
            <a:schemeClr val="accent5">
              <a:lumMod val="40000"/>
              <a:lumOff val="60000"/>
            </a:schemeClr>
          </a:solid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hu-HU" sz="2000" b="1" dirty="0">
                <a:solidFill>
                  <a:srgbClr val="7030A0"/>
                </a:solidFill>
                <a:latin typeface="Constantia" pitchFamily="18" charset="0"/>
              </a:rPr>
              <a:t>INVAZÍV</a:t>
            </a:r>
          </a:p>
        </p:txBody>
      </p:sp>
    </p:spTree>
    <p:custDataLst>
      <p:tags r:id="rId1"/>
    </p:custData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0-#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0-#ppt_w/2"/>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4"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500"/>
                                        <p:tgtEl>
                                          <p:spTgt spid="3"/>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ox(in)">
                                      <p:cBhvr>
                                        <p:cTn id="18" dur="500"/>
                                        <p:tgtEl>
                                          <p:spTgt spid="8"/>
                                        </p:tgtEl>
                                      </p:cBhvr>
                                    </p:animEffect>
                                  </p:childTnLst>
                                </p:cTn>
                              </p:par>
                            </p:childTnLst>
                          </p:cTn>
                        </p:par>
                        <p:par>
                          <p:cTn id="19" fill="hold" nodeType="afterGroup">
                            <p:stCondLst>
                              <p:cond delay="500"/>
                            </p:stCondLst>
                            <p:childTnLst>
                              <p:par>
                                <p:cTn id="20" presetID="5" presetClass="entr" presetSubtype="1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par>
                          <p:cTn id="23" fill="hold" nodeType="afterGroup">
                            <p:stCondLst>
                              <p:cond delay="1000"/>
                            </p:stCondLst>
                            <p:childTnLst>
                              <p:par>
                                <p:cTn id="24" presetID="4" presetClass="entr" presetSubtype="16"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in)">
                                      <p:cBhvr>
                                        <p:cTn id="26" dur="500"/>
                                        <p:tgtEl>
                                          <p:spTgt spid="7"/>
                                        </p:tgtEl>
                                      </p:cBhvr>
                                    </p:animEffect>
                                  </p:childTnLst>
                                </p:cTn>
                              </p:par>
                            </p:childTnLst>
                          </p:cTn>
                        </p:par>
                        <p:par>
                          <p:cTn id="27" fill="hold" nodeType="afterGroup">
                            <p:stCondLst>
                              <p:cond delay="1500"/>
                            </p:stCondLst>
                            <p:childTnLst>
                              <p:par>
                                <p:cTn id="28" presetID="5" presetClass="entr" presetSubtype="5"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heckerboard(down)">
                                      <p:cBhvr>
                                        <p:cTn id="30" dur="500"/>
                                        <p:tgtEl>
                                          <p:spTgt spid="10"/>
                                        </p:tgtEl>
                                      </p:cBhvr>
                                    </p:animEffect>
                                  </p:childTnLst>
                                </p:cTn>
                              </p:par>
                            </p:childTnLst>
                          </p:cTn>
                        </p:par>
                        <p:par>
                          <p:cTn id="31" fill="hold" nodeType="afterGroup">
                            <p:stCondLst>
                              <p:cond delay="2000"/>
                            </p:stCondLst>
                            <p:childTnLst>
                              <p:par>
                                <p:cTn id="32" presetID="4" presetClass="entr" presetSubtype="16"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ox(in)">
                                      <p:cBhvr>
                                        <p:cTn id="34" dur="500"/>
                                        <p:tgtEl>
                                          <p:spTgt spid="18"/>
                                        </p:tgtEl>
                                      </p:cBhvr>
                                    </p:animEffect>
                                  </p:childTnLst>
                                </p:cTn>
                              </p:par>
                            </p:childTnLst>
                          </p:cTn>
                        </p:par>
                        <p:par>
                          <p:cTn id="35" fill="hold" nodeType="afterGroup">
                            <p:stCondLst>
                              <p:cond delay="2500"/>
                            </p:stCondLst>
                            <p:childTnLst>
                              <p:par>
                                <p:cTn id="36" presetID="5" presetClass="entr" presetSubtype="5"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heckerboard(down)">
                                      <p:cBhvr>
                                        <p:cTn id="38" dur="500"/>
                                        <p:tgtEl>
                                          <p:spTgt spid="12"/>
                                        </p:tgtEl>
                                      </p:cBhvr>
                                    </p:animEffect>
                                  </p:childTnLst>
                                </p:cTn>
                              </p:par>
                            </p:childTnLst>
                          </p:cTn>
                        </p:par>
                        <p:par>
                          <p:cTn id="39" fill="hold" nodeType="afterGroup">
                            <p:stCondLst>
                              <p:cond delay="3000"/>
                            </p:stCondLst>
                            <p:childTnLst>
                              <p:par>
                                <p:cTn id="40" presetID="4" presetClass="entr" presetSubtype="16"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ox(in)">
                                      <p:cBhvr>
                                        <p:cTn id="42" dur="500"/>
                                        <p:tgtEl>
                                          <p:spTgt spid="19"/>
                                        </p:tgtEl>
                                      </p:cBhvr>
                                    </p:animEffect>
                                  </p:childTnLst>
                                </p:cTn>
                              </p:par>
                            </p:childTnLst>
                          </p:cTn>
                        </p:par>
                        <p:par>
                          <p:cTn id="43" fill="hold" nodeType="afterGroup">
                            <p:stCondLst>
                              <p:cond delay="3500"/>
                            </p:stCondLst>
                            <p:childTnLst>
                              <p:par>
                                <p:cTn id="44" presetID="5" presetClass="entr" presetSubtype="5"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checkerboard(down)">
                                      <p:cBhvr>
                                        <p:cTn id="46" dur="500"/>
                                        <p:tgtEl>
                                          <p:spTgt spid="27"/>
                                        </p:tgtEl>
                                      </p:cBhvr>
                                    </p:animEffect>
                                  </p:childTnLst>
                                </p:cTn>
                              </p:par>
                            </p:childTnLst>
                          </p:cTn>
                        </p:par>
                        <p:par>
                          <p:cTn id="47" fill="hold" nodeType="afterGroup">
                            <p:stCondLst>
                              <p:cond delay="4000"/>
                            </p:stCondLst>
                            <p:childTnLst>
                              <p:par>
                                <p:cTn id="48" presetID="4" presetClass="entr" presetSubtype="32"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ox(out)">
                                      <p:cBhvr>
                                        <p:cTn id="50" dur="500"/>
                                        <p:tgtEl>
                                          <p:spTgt spid="20"/>
                                        </p:tgtEl>
                                      </p:cBhvr>
                                    </p:animEffect>
                                  </p:childTnLst>
                                </p:cTn>
                              </p:par>
                            </p:childTnLst>
                          </p:cTn>
                        </p:par>
                        <p:par>
                          <p:cTn id="51" fill="hold" nodeType="afterGroup">
                            <p:stCondLst>
                              <p:cond delay="4500"/>
                            </p:stCondLst>
                            <p:childTnLst>
                              <p:par>
                                <p:cTn id="52" presetID="5" presetClass="entr" presetSubtype="5"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checkerboard(down)">
                                      <p:cBhvr>
                                        <p:cTn id="54" dur="500"/>
                                        <p:tgtEl>
                                          <p:spTgt spid="23"/>
                                        </p:tgtEl>
                                      </p:cBhvr>
                                    </p:animEffect>
                                  </p:childTnLst>
                                </p:cTn>
                              </p:par>
                            </p:childTnLst>
                          </p:cTn>
                        </p:par>
                        <p:par>
                          <p:cTn id="55" fill="hold" nodeType="afterGroup">
                            <p:stCondLst>
                              <p:cond delay="5000"/>
                            </p:stCondLst>
                            <p:childTnLst>
                              <p:par>
                                <p:cTn id="56" presetID="4" presetClass="entr" presetSubtype="16"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ox(in)">
                                      <p:cBhvr>
                                        <p:cTn id="58" dur="500"/>
                                        <p:tgtEl>
                                          <p:spTgt spid="24"/>
                                        </p:tgtEl>
                                      </p:cBhvr>
                                    </p:animEffect>
                                  </p:childTnLst>
                                </p:cTn>
                              </p:par>
                            </p:childTnLst>
                          </p:cTn>
                        </p:par>
                        <p:par>
                          <p:cTn id="59" fill="hold" nodeType="afterGroup">
                            <p:stCondLst>
                              <p:cond delay="5500"/>
                            </p:stCondLst>
                            <p:childTnLst>
                              <p:par>
                                <p:cTn id="60" presetID="4" presetClass="entr" presetSubtype="32"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ox(out)">
                                      <p:cBhvr>
                                        <p:cTn id="62" dur="500"/>
                                        <p:tgtEl>
                                          <p:spTgt spid="31"/>
                                        </p:tgtEl>
                                      </p:cBhvr>
                                    </p:animEffect>
                                  </p:childTnLst>
                                </p:cTn>
                              </p:par>
                            </p:childTnLst>
                          </p:cTn>
                        </p:par>
                        <p:par>
                          <p:cTn id="63" fill="hold" nodeType="afterGroup">
                            <p:stCondLst>
                              <p:cond delay="6000"/>
                            </p:stCondLst>
                            <p:childTnLst>
                              <p:par>
                                <p:cTn id="64" presetID="3" presetClass="entr" presetSubtype="10" fill="hold" grpId="0" nodeType="after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blinds(horizontal)">
                                      <p:cBhvr>
                                        <p:cTn id="66" dur="500"/>
                                        <p:tgtEl>
                                          <p:spTgt spid="33"/>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blinds(horizontal)">
                                      <p:cBhvr>
                                        <p:cTn id="69" dur="500"/>
                                        <p:tgtEl>
                                          <p:spTgt spid="32"/>
                                        </p:tgtEl>
                                      </p:cBhvr>
                                    </p:animEffect>
                                  </p:childTnLst>
                                </p:cTn>
                              </p:par>
                              <p:par>
                                <p:cTn id="70" presetID="8" presetClass="entr" presetSubtype="16" fill="hold" grpId="0"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diamond(in)">
                                      <p:cBhvr>
                                        <p:cTn id="72" dur="1000"/>
                                        <p:tgtEl>
                                          <p:spTgt spid="37"/>
                                        </p:tgtEl>
                                      </p:cBhvr>
                                    </p:animEffect>
                                  </p:childTnLst>
                                </p:cTn>
                              </p:par>
                              <p:par>
                                <p:cTn id="73" presetID="4" presetClass="entr" presetSubtype="16"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box(in)">
                                      <p:cBhvr>
                                        <p:cTn id="75" dur="500"/>
                                        <p:tgtEl>
                                          <p:spTgt spid="38"/>
                                        </p:tgtEl>
                                      </p:cBhvr>
                                    </p:animEffect>
                                  </p:childTnLst>
                                </p:cTn>
                              </p:par>
                              <p:par>
                                <p:cTn id="76" presetID="4" presetClass="entr" presetSubtype="16" fill="hold" grpId="0"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box(in)">
                                      <p:cBhvr>
                                        <p:cTn id="78" dur="500"/>
                                        <p:tgtEl>
                                          <p:spTgt spid="34"/>
                                        </p:tgtEl>
                                      </p:cBhvr>
                                    </p:animEffect>
                                  </p:childTnLst>
                                </p:cTn>
                              </p:par>
                              <p:par>
                                <p:cTn id="79" presetID="4" presetClass="entr" presetSubtype="16"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box(in)">
                                      <p:cBhvr>
                                        <p:cTn id="81" dur="500"/>
                                        <p:tgtEl>
                                          <p:spTgt spid="35"/>
                                        </p:tgtEl>
                                      </p:cBhvr>
                                    </p:animEffect>
                                  </p:childTnLst>
                                </p:cTn>
                              </p:par>
                              <p:par>
                                <p:cTn id="82" presetID="4" presetClass="entr" presetSubtype="16" fill="hold" grpId="0" nodeType="with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box(in)">
                                      <p:cBhvr>
                                        <p:cTn id="84" dur="500"/>
                                        <p:tgtEl>
                                          <p:spTgt spid="36"/>
                                        </p:tgtEl>
                                      </p:cBhvr>
                                    </p:animEffect>
                                  </p:childTnLst>
                                </p:cTn>
                              </p:par>
                              <p:par>
                                <p:cTn id="85" presetID="4" presetClass="entr" presetSubtype="32"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box(out)">
                                      <p:cBhvr>
                                        <p:cTn id="87" dur="500"/>
                                        <p:tgtEl>
                                          <p:spTgt spid="41"/>
                                        </p:tgtEl>
                                      </p:cBhvr>
                                    </p:animEffect>
                                  </p:childTnLst>
                                </p:cTn>
                              </p:par>
                            </p:childTnLst>
                          </p:cTn>
                        </p:par>
                      </p:childTnLst>
                    </p:cTn>
                  </p:par>
                  <p:par>
                    <p:cTn id="88" fill="hold">
                      <p:stCondLst>
                        <p:cond delay="indefinite"/>
                      </p:stCondLst>
                      <p:childTnLst>
                        <p:par>
                          <p:cTn id="89" fill="hold">
                            <p:stCondLst>
                              <p:cond delay="0"/>
                            </p:stCondLst>
                            <p:childTnLst>
                              <p:par>
                                <p:cTn id="90" presetID="5" presetClass="entr" presetSubtype="10" fill="hold" grpId="1" nodeType="click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checkerboard(across)">
                                      <p:cBhvr>
                                        <p:cTn id="92" dur="10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5" presetClass="entr" presetSubtype="10" fill="hold" grpId="1"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checkerboard(across)">
                                      <p:cBhvr>
                                        <p:cTn id="97" dur="10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5" presetClass="entr" presetSubtype="10" fill="hold" grpId="1" nodeType="click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checkerboard(across)">
                                      <p:cBhvr>
                                        <p:cTn id="10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8" grpId="0" animBg="1"/>
      <p:bldP spid="19" grpId="0" animBg="1"/>
      <p:bldP spid="20" grpId="0" animBg="1"/>
      <p:bldP spid="23" grpId="0" animBg="1"/>
      <p:bldP spid="24" grpId="0" animBg="1"/>
      <p:bldP spid="31" grpId="0" animBg="1"/>
      <p:bldP spid="32" grpId="0" animBg="1"/>
      <p:bldP spid="33" grpId="0" animBg="1"/>
      <p:bldP spid="34" grpId="0" animBg="1"/>
      <p:bldP spid="35" grpId="0" animBg="1"/>
      <p:bldP spid="35" grpId="1" animBg="1"/>
      <p:bldP spid="36" grpId="0" animBg="1"/>
      <p:bldP spid="36" grpId="1" animBg="1"/>
      <p:bldP spid="37" grpId="0" animBg="1"/>
      <p:bldP spid="38" grpId="0" animBg="1"/>
      <p:bldP spid="39" grpId="0" animBg="1"/>
      <p:bldP spid="40" grpId="0"/>
      <p:bldP spid="41" grpId="0" animBg="1"/>
      <p:bldP spid="41"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9|13.7"/>
</p:tagLst>
</file>

<file path=ppt/tags/tag10.xml><?xml version="1.0" encoding="utf-8"?>
<p:tagLst xmlns:a="http://schemas.openxmlformats.org/drawingml/2006/main" xmlns:r="http://schemas.openxmlformats.org/officeDocument/2006/relationships" xmlns:p="http://schemas.openxmlformats.org/presentationml/2006/main">
  <p:tag name="TIMING" val="|0.6"/>
</p:tagLst>
</file>

<file path=ppt/tags/tag11.xml><?xml version="1.0" encoding="utf-8"?>
<p:tagLst xmlns:a="http://schemas.openxmlformats.org/drawingml/2006/main" xmlns:r="http://schemas.openxmlformats.org/officeDocument/2006/relationships" xmlns:p="http://schemas.openxmlformats.org/presentationml/2006/main">
  <p:tag name="TIMING" val="|0.7|76.3"/>
</p:tagLst>
</file>

<file path=ppt/tags/tag12.xml><?xml version="1.0" encoding="utf-8"?>
<p:tagLst xmlns:a="http://schemas.openxmlformats.org/drawingml/2006/main" xmlns:r="http://schemas.openxmlformats.org/officeDocument/2006/relationships" xmlns:p="http://schemas.openxmlformats.org/presentationml/2006/main">
  <p:tag name="TIMING" val="|0.5"/>
</p:tagLst>
</file>

<file path=ppt/tags/tag13.xml><?xml version="1.0" encoding="utf-8"?>
<p:tagLst xmlns:a="http://schemas.openxmlformats.org/drawingml/2006/main" xmlns:r="http://schemas.openxmlformats.org/officeDocument/2006/relationships" xmlns:p="http://schemas.openxmlformats.org/presentationml/2006/main">
  <p:tag name="TIMING" val="|0.3|3.2|1.6|2|11.8"/>
</p:tagLst>
</file>

<file path=ppt/tags/tag14.xml><?xml version="1.0" encoding="utf-8"?>
<p:tagLst xmlns:a="http://schemas.openxmlformats.org/drawingml/2006/main" xmlns:r="http://schemas.openxmlformats.org/officeDocument/2006/relationships" xmlns:p="http://schemas.openxmlformats.org/presentationml/2006/main">
  <p:tag name="TIMING" val="|0.4"/>
</p:tagLst>
</file>

<file path=ppt/tags/tag15.xml><?xml version="1.0" encoding="utf-8"?>
<p:tagLst xmlns:a="http://schemas.openxmlformats.org/drawingml/2006/main" xmlns:r="http://schemas.openxmlformats.org/officeDocument/2006/relationships" xmlns:p="http://schemas.openxmlformats.org/presentationml/2006/main">
  <p:tag name="TIMING" val="|0.1|0.8|1.3|7.9|19.1|21.7|9.9|26.5|6.6"/>
</p:tagLst>
</file>

<file path=ppt/tags/tag16.xml><?xml version="1.0" encoding="utf-8"?>
<p:tagLst xmlns:a="http://schemas.openxmlformats.org/drawingml/2006/main" xmlns:r="http://schemas.openxmlformats.org/officeDocument/2006/relationships" xmlns:p="http://schemas.openxmlformats.org/presentationml/2006/main">
  <p:tag name="TIMING" val="|1.2|14.2"/>
</p:tagLst>
</file>

<file path=ppt/tags/tag17.xml><?xml version="1.0" encoding="utf-8"?>
<p:tagLst xmlns:a="http://schemas.openxmlformats.org/drawingml/2006/main" xmlns:r="http://schemas.openxmlformats.org/officeDocument/2006/relationships" xmlns:p="http://schemas.openxmlformats.org/presentationml/2006/main">
  <p:tag name="TIMING" val="|0.4|1.3"/>
</p:tagLst>
</file>

<file path=ppt/tags/tag18.xml><?xml version="1.0" encoding="utf-8"?>
<p:tagLst xmlns:a="http://schemas.openxmlformats.org/drawingml/2006/main" xmlns:r="http://schemas.openxmlformats.org/officeDocument/2006/relationships" xmlns:p="http://schemas.openxmlformats.org/presentationml/2006/main">
  <p:tag name="TIMING" val="|0.1|1.1|2.6|1.4|16.5"/>
</p:tagLst>
</file>

<file path=ppt/tags/tag19.xml><?xml version="1.0" encoding="utf-8"?>
<p:tagLst xmlns:a="http://schemas.openxmlformats.org/drawingml/2006/main" xmlns:r="http://schemas.openxmlformats.org/officeDocument/2006/relationships" xmlns:p="http://schemas.openxmlformats.org/presentationml/2006/main">
  <p:tag name="TIMING" val="|0.6|42.2"/>
</p:tagLst>
</file>

<file path=ppt/tags/tag2.xml><?xml version="1.0" encoding="utf-8"?>
<p:tagLst xmlns:a="http://schemas.openxmlformats.org/drawingml/2006/main" xmlns:r="http://schemas.openxmlformats.org/officeDocument/2006/relationships" xmlns:p="http://schemas.openxmlformats.org/presentationml/2006/main">
  <p:tag name="TIMING" val="|0.4|66|42.4"/>
</p:tagLst>
</file>

<file path=ppt/tags/tag20.xml><?xml version="1.0" encoding="utf-8"?>
<p:tagLst xmlns:a="http://schemas.openxmlformats.org/drawingml/2006/main" xmlns:r="http://schemas.openxmlformats.org/officeDocument/2006/relationships" xmlns:p="http://schemas.openxmlformats.org/presentationml/2006/main">
  <p:tag name="TIMING" val="|0.6|6.6|20.3|1.1|36.1"/>
</p:tagLst>
</file>

<file path=ppt/tags/tag21.xml><?xml version="1.0" encoding="utf-8"?>
<p:tagLst xmlns:a="http://schemas.openxmlformats.org/drawingml/2006/main" xmlns:r="http://schemas.openxmlformats.org/officeDocument/2006/relationships" xmlns:p="http://schemas.openxmlformats.org/presentationml/2006/main">
  <p:tag name="TIMING" val="|0.5|1.2|1.7"/>
</p:tagLst>
</file>

<file path=ppt/tags/tag22.xml><?xml version="1.0" encoding="utf-8"?>
<p:tagLst xmlns:a="http://schemas.openxmlformats.org/drawingml/2006/main" xmlns:r="http://schemas.openxmlformats.org/officeDocument/2006/relationships" xmlns:p="http://schemas.openxmlformats.org/presentationml/2006/main">
  <p:tag name="TIMING" val="|0.4|1.5"/>
</p:tagLst>
</file>

<file path=ppt/tags/tag23.xml><?xml version="1.0" encoding="utf-8"?>
<p:tagLst xmlns:a="http://schemas.openxmlformats.org/drawingml/2006/main" xmlns:r="http://schemas.openxmlformats.org/officeDocument/2006/relationships" xmlns:p="http://schemas.openxmlformats.org/presentationml/2006/main">
  <p:tag name="TIMING" val="|0.4|1.5"/>
</p:tagLst>
</file>

<file path=ppt/tags/tag24.xml><?xml version="1.0" encoding="utf-8"?>
<p:tagLst xmlns:a="http://schemas.openxmlformats.org/drawingml/2006/main" xmlns:r="http://schemas.openxmlformats.org/officeDocument/2006/relationships" xmlns:p="http://schemas.openxmlformats.org/presentationml/2006/main">
  <p:tag name="TIMING" val="|1.3|1.2"/>
</p:tagLst>
</file>

<file path=ppt/tags/tag25.xml><?xml version="1.0" encoding="utf-8"?>
<p:tagLst xmlns:a="http://schemas.openxmlformats.org/drawingml/2006/main" xmlns:r="http://schemas.openxmlformats.org/officeDocument/2006/relationships" xmlns:p="http://schemas.openxmlformats.org/presentationml/2006/main">
  <p:tag name="TIMING" val="|0.5"/>
</p:tagLst>
</file>

<file path=ppt/tags/tag26.xml><?xml version="1.0" encoding="utf-8"?>
<p:tagLst xmlns:a="http://schemas.openxmlformats.org/drawingml/2006/main" xmlns:r="http://schemas.openxmlformats.org/officeDocument/2006/relationships" xmlns:p="http://schemas.openxmlformats.org/presentationml/2006/main">
  <p:tag name="TIMING" val="|0.5"/>
</p:tagLst>
</file>

<file path=ppt/tags/tag27.xml><?xml version="1.0" encoding="utf-8"?>
<p:tagLst xmlns:a="http://schemas.openxmlformats.org/drawingml/2006/main" xmlns:r="http://schemas.openxmlformats.org/officeDocument/2006/relationships" xmlns:p="http://schemas.openxmlformats.org/presentationml/2006/main">
  <p:tag name="TIMING" val="|0.4|17.6"/>
</p:tagLst>
</file>

<file path=ppt/tags/tag28.xml><?xml version="1.0" encoding="utf-8"?>
<p:tagLst xmlns:a="http://schemas.openxmlformats.org/drawingml/2006/main" xmlns:r="http://schemas.openxmlformats.org/officeDocument/2006/relationships" xmlns:p="http://schemas.openxmlformats.org/presentationml/2006/main">
  <p:tag name="TIMING" val="|0.1"/>
</p:tagLst>
</file>

<file path=ppt/tags/tag29.xml><?xml version="1.0" encoding="utf-8"?>
<p:tagLst xmlns:a="http://schemas.openxmlformats.org/drawingml/2006/main" xmlns:r="http://schemas.openxmlformats.org/officeDocument/2006/relationships" xmlns:p="http://schemas.openxmlformats.org/presentationml/2006/main">
  <p:tag name="TIMING" val="|0.5|1.2|5.4"/>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30.xml><?xml version="1.0" encoding="utf-8"?>
<p:tagLst xmlns:a="http://schemas.openxmlformats.org/drawingml/2006/main" xmlns:r="http://schemas.openxmlformats.org/officeDocument/2006/relationships" xmlns:p="http://schemas.openxmlformats.org/presentationml/2006/main">
  <p:tag name="TIMING" val="|0"/>
</p:tagLst>
</file>

<file path=ppt/tags/tag31.xml><?xml version="1.0" encoding="utf-8"?>
<p:tagLst xmlns:a="http://schemas.openxmlformats.org/drawingml/2006/main" xmlns:r="http://schemas.openxmlformats.org/officeDocument/2006/relationships" xmlns:p="http://schemas.openxmlformats.org/presentationml/2006/main">
  <p:tag name="TIMING" val="|0.4|1.2|2.3|1.5"/>
</p:tagLst>
</file>

<file path=ppt/tags/tag32.xml><?xml version="1.0" encoding="utf-8"?>
<p:tagLst xmlns:a="http://schemas.openxmlformats.org/drawingml/2006/main" xmlns:r="http://schemas.openxmlformats.org/officeDocument/2006/relationships" xmlns:p="http://schemas.openxmlformats.org/presentationml/2006/main">
  <p:tag name="TIMING" val="|0.2|1.1|4.1"/>
</p:tagLst>
</file>

<file path=ppt/tags/tag33.xml><?xml version="1.0" encoding="utf-8"?>
<p:tagLst xmlns:a="http://schemas.openxmlformats.org/drawingml/2006/main" xmlns:r="http://schemas.openxmlformats.org/officeDocument/2006/relationships" xmlns:p="http://schemas.openxmlformats.org/presentationml/2006/main">
  <p:tag name="TIMING" val="|0.2|1.4|53.7"/>
</p:tagLst>
</file>

<file path=ppt/tags/tag34.xml><?xml version="1.0" encoding="utf-8"?>
<p:tagLst xmlns:a="http://schemas.openxmlformats.org/drawingml/2006/main" xmlns:r="http://schemas.openxmlformats.org/officeDocument/2006/relationships" xmlns:p="http://schemas.openxmlformats.org/presentationml/2006/main">
  <p:tag name="ARTICULATE_SLIDE_GUID" val="7565baa0-fb51-4f8f-8c4a-a7b5a5d472bc"/>
  <p:tag name="TIMING" val="|2.1|2.6|5.8"/>
</p:tagLst>
</file>

<file path=ppt/tags/tag35.xml><?xml version="1.0" encoding="utf-8"?>
<p:tagLst xmlns:a="http://schemas.openxmlformats.org/drawingml/2006/main" xmlns:r="http://schemas.openxmlformats.org/officeDocument/2006/relationships" xmlns:p="http://schemas.openxmlformats.org/presentationml/2006/main">
  <p:tag name="TIMING" val="|0.2|35.8|8.7|49.5|1.7|74.2|1|10|1.9"/>
</p:tagLst>
</file>

<file path=ppt/tags/tag4.xml><?xml version="1.0" encoding="utf-8"?>
<p:tagLst xmlns:a="http://schemas.openxmlformats.org/drawingml/2006/main" xmlns:r="http://schemas.openxmlformats.org/officeDocument/2006/relationships" xmlns:p="http://schemas.openxmlformats.org/presentationml/2006/main">
  <p:tag name="TIMING" val="|1"/>
</p:tagLst>
</file>

<file path=ppt/tags/tag5.xml><?xml version="1.0" encoding="utf-8"?>
<p:tagLst xmlns:a="http://schemas.openxmlformats.org/drawingml/2006/main" xmlns:r="http://schemas.openxmlformats.org/officeDocument/2006/relationships" xmlns:p="http://schemas.openxmlformats.org/presentationml/2006/main">
  <p:tag name="TIMING" val="|5.6|37.5"/>
</p:tagLst>
</file>

<file path=ppt/tags/tag6.xml><?xml version="1.0" encoding="utf-8"?>
<p:tagLst xmlns:a="http://schemas.openxmlformats.org/drawingml/2006/main" xmlns:r="http://schemas.openxmlformats.org/officeDocument/2006/relationships" xmlns:p="http://schemas.openxmlformats.org/presentationml/2006/main">
  <p:tag name="TIMING" val="|0.6|2.5|21.5|30.9|31.4|19.8"/>
</p:tagLst>
</file>

<file path=ppt/tags/tag7.xml><?xml version="1.0" encoding="utf-8"?>
<p:tagLst xmlns:a="http://schemas.openxmlformats.org/drawingml/2006/main" xmlns:r="http://schemas.openxmlformats.org/officeDocument/2006/relationships" xmlns:p="http://schemas.openxmlformats.org/presentationml/2006/main">
  <p:tag name="TIMING" val="|0.5"/>
</p:tagLst>
</file>

<file path=ppt/tags/tag8.xml><?xml version="1.0" encoding="utf-8"?>
<p:tagLst xmlns:a="http://schemas.openxmlformats.org/drawingml/2006/main" xmlns:r="http://schemas.openxmlformats.org/officeDocument/2006/relationships" xmlns:p="http://schemas.openxmlformats.org/presentationml/2006/main">
  <p:tag name="TIMING" val="|1.2|14.2"/>
</p:tagLst>
</file>

<file path=ppt/tags/tag9.xml><?xml version="1.0" encoding="utf-8"?>
<p:tagLst xmlns:a="http://schemas.openxmlformats.org/drawingml/2006/main" xmlns:r="http://schemas.openxmlformats.org/officeDocument/2006/relationships" xmlns:p="http://schemas.openxmlformats.org/presentationml/2006/main">
  <p:tag name="TIMING" val="|0|1|1|0.9|1.5|2.5"/>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2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0.xml><?xml version="1.0" encoding="utf-8"?>
<a:theme xmlns:a="http://schemas.openxmlformats.org/drawingml/2006/main" name="27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1.xml><?xml version="1.0" encoding="utf-8"?>
<a:theme xmlns:a="http://schemas.openxmlformats.org/drawingml/2006/main" name="29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2.xml><?xml version="1.0" encoding="utf-8"?>
<a:theme xmlns:a="http://schemas.openxmlformats.org/drawingml/2006/main" name="30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3.xml><?xml version="1.0" encoding="utf-8"?>
<a:theme xmlns:a="http://schemas.openxmlformats.org/drawingml/2006/main" name="31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4.xml><?xml version="1.0" encoding="utf-8"?>
<a:theme xmlns:a="http://schemas.openxmlformats.org/drawingml/2006/main" name="38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5.xml><?xml version="1.0" encoding="utf-8"?>
<a:theme xmlns:a="http://schemas.openxmlformats.org/drawingml/2006/main" name="40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6.xml><?xml version="1.0" encoding="utf-8"?>
<a:theme xmlns:a="http://schemas.openxmlformats.org/drawingml/2006/main" name="5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7.xml><?xml version="1.0" encoding="utf-8"?>
<a:theme xmlns:a="http://schemas.openxmlformats.org/drawingml/2006/main" name="41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8.xml><?xml version="1.0" encoding="utf-8"?>
<a:theme xmlns:a="http://schemas.openxmlformats.org/drawingml/2006/main" name="42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9.xml><?xml version="1.0" encoding="utf-8"?>
<a:theme xmlns:a="http://schemas.openxmlformats.org/drawingml/2006/main" name="43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3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0.xml><?xml version="1.0" encoding="utf-8"?>
<a:theme xmlns:a="http://schemas.openxmlformats.org/drawingml/2006/main" name="44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1.xml><?xml version="1.0" encoding="utf-8"?>
<a:theme xmlns:a="http://schemas.openxmlformats.org/drawingml/2006/main" name="46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2.xml><?xml version="1.0" encoding="utf-8"?>
<a:theme xmlns:a="http://schemas.openxmlformats.org/drawingml/2006/main" name="47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3.xml><?xml version="1.0" encoding="utf-8"?>
<a:theme xmlns:a="http://schemas.openxmlformats.org/drawingml/2006/main" name="48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4.xml><?xml version="1.0" encoding="utf-8"?>
<a:theme xmlns:a="http://schemas.openxmlformats.org/drawingml/2006/main" name="49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5.xml><?xml version="1.0" encoding="utf-8"?>
<a:theme xmlns:a="http://schemas.openxmlformats.org/drawingml/2006/main" name="50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6.xml><?xml version="1.0" encoding="utf-8"?>
<a:theme xmlns:a="http://schemas.openxmlformats.org/drawingml/2006/main" name="51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7.xml><?xml version="1.0" encoding="utf-8"?>
<a:theme xmlns:a="http://schemas.openxmlformats.org/drawingml/2006/main" name="52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8.xml><?xml version="1.0" encoding="utf-8"?>
<a:theme xmlns:a="http://schemas.openxmlformats.org/drawingml/2006/main" name="53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9.xml><?xml version="1.0" encoding="utf-8"?>
<a:theme xmlns:a="http://schemas.openxmlformats.org/drawingml/2006/main" name="59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7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0.xml><?xml version="1.0" encoding="utf-8"?>
<a:theme xmlns:a="http://schemas.openxmlformats.org/drawingml/2006/main" name="1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4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2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3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4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5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6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8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xml><?xml version="1.0" encoding="utf-8"?>
<a:theme xmlns:a="http://schemas.openxmlformats.org/drawingml/2006/main" name="21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22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7.xml><?xml version="1.0" encoding="utf-8"?>
<a:theme xmlns:a="http://schemas.openxmlformats.org/drawingml/2006/main" name="23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24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26_Papír">
  <a:themeElements>
    <a:clrScheme name="Papí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í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í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759</TotalTime>
  <Words>5038</Words>
  <Application>Microsoft Office PowerPoint</Application>
  <PresentationFormat>Diavetítés a képernyőre (4:3 oldalarány)</PresentationFormat>
  <Paragraphs>643</Paragraphs>
  <Slides>68</Slides>
  <Notes>41</Notes>
  <HiddenSlides>0</HiddenSlides>
  <MMClips>0</MMClips>
  <ScaleCrop>false</ScaleCrop>
  <HeadingPairs>
    <vt:vector size="6" baseType="variant">
      <vt:variant>
        <vt:lpstr>Használt betűtípusok</vt:lpstr>
      </vt:variant>
      <vt:variant>
        <vt:i4>11</vt:i4>
      </vt:variant>
      <vt:variant>
        <vt:lpstr>Téma</vt:lpstr>
      </vt:variant>
      <vt:variant>
        <vt:i4>37</vt:i4>
      </vt:variant>
      <vt:variant>
        <vt:lpstr>Diacímek</vt:lpstr>
      </vt:variant>
      <vt:variant>
        <vt:i4>68</vt:i4>
      </vt:variant>
    </vt:vector>
  </HeadingPairs>
  <TitlesOfParts>
    <vt:vector size="116" baseType="lpstr">
      <vt:lpstr>Arial</vt:lpstr>
      <vt:lpstr>Baskerville Old Face</vt:lpstr>
      <vt:lpstr>Calibri</vt:lpstr>
      <vt:lpstr>Constantia</vt:lpstr>
      <vt:lpstr>Courier New</vt:lpstr>
      <vt:lpstr>Franklin Gothic Book</vt:lpstr>
      <vt:lpstr>Times New Roman</vt:lpstr>
      <vt:lpstr>Times New Roman CE</vt:lpstr>
      <vt:lpstr>Wingdings</vt:lpstr>
      <vt:lpstr>Wingdings 2</vt:lpstr>
      <vt:lpstr>Wingdings 3</vt:lpstr>
      <vt:lpstr>2_Papír</vt:lpstr>
      <vt:lpstr>3_Papír</vt:lpstr>
      <vt:lpstr>7_Papír</vt:lpstr>
      <vt:lpstr>18_Papír</vt:lpstr>
      <vt:lpstr>21_Papír</vt:lpstr>
      <vt:lpstr>22_Papír</vt:lpstr>
      <vt:lpstr>23_Papír</vt:lpstr>
      <vt:lpstr>24_Papír</vt:lpstr>
      <vt:lpstr>26_Papír</vt:lpstr>
      <vt:lpstr>27_Papír</vt:lpstr>
      <vt:lpstr>29_Papír</vt:lpstr>
      <vt:lpstr>30_Papír</vt:lpstr>
      <vt:lpstr>31_Papír</vt:lpstr>
      <vt:lpstr>38_Papír</vt:lpstr>
      <vt:lpstr>40_Papír</vt:lpstr>
      <vt:lpstr>5_Papír</vt:lpstr>
      <vt:lpstr>41_Papír</vt:lpstr>
      <vt:lpstr>42_Papír</vt:lpstr>
      <vt:lpstr>43_Papír</vt:lpstr>
      <vt:lpstr>44_Papír</vt:lpstr>
      <vt:lpstr>46_Papír</vt:lpstr>
      <vt:lpstr>47_Papír</vt:lpstr>
      <vt:lpstr>48_Papír</vt:lpstr>
      <vt:lpstr>49_Papír</vt:lpstr>
      <vt:lpstr>50_Papír</vt:lpstr>
      <vt:lpstr>51_Papír</vt:lpstr>
      <vt:lpstr>52_Papír</vt:lpstr>
      <vt:lpstr>53_Papír</vt:lpstr>
      <vt:lpstr>59_Papír</vt:lpstr>
      <vt:lpstr>1_Office-téma</vt:lpstr>
      <vt:lpstr>4_Papír</vt:lpstr>
      <vt:lpstr>Office-téma</vt:lpstr>
      <vt:lpstr>2_Office-téma</vt:lpstr>
      <vt:lpstr>3_Office-téma</vt:lpstr>
      <vt:lpstr>4_Office-téma</vt:lpstr>
      <vt:lpstr>5_Office-téma</vt:lpstr>
      <vt:lpstr>6_Office-téma</vt:lpstr>
      <vt:lpstr>PowerPoint-bemutató</vt:lpstr>
      <vt:lpstr>PowerPoint-bemutató</vt:lpstr>
      <vt:lpstr>Komplex prevenciós lehetőségek  a gyermekkorban</vt:lpstr>
      <vt:lpstr>Ép vagy szanált tej- és maradófogak</vt:lpstr>
      <vt:lpstr>Korai gyermekkori caries – ECC Caries circularis</vt:lpstr>
      <vt:lpstr>PowerPoint-bemutató</vt:lpstr>
      <vt:lpstr>PowerPoint-bemutató</vt:lpstr>
      <vt:lpstr>PowerPoint-bemutató</vt:lpstr>
      <vt:lpstr>PowerPoint-bemutató</vt:lpstr>
      <vt:lpstr>EXTRAKCIÓ – ELSŐ MARADÓ MOLÁRIS</vt:lpstr>
      <vt:lpstr>EGÉSZSÉG ÉS PREVENCIÓ</vt:lpstr>
      <vt:lpstr>PowerPoint-bemutató</vt:lpstr>
      <vt:lpstr>A gyermekfogászati komplex prevenció</vt:lpstr>
      <vt:lpstr>CARIES PROFILAXIS</vt:lpstr>
      <vt:lpstr>Prevenció, profilaxis, megelőzés</vt:lpstr>
      <vt:lpstr>Neminvazív terápiás modell irányelvei Meyer-Lückel és Paris, 2011</vt:lpstr>
      <vt:lpstr>Minimalintervenciós caries terápiás modell fő tényezői Tyas et al., 2000</vt:lpstr>
      <vt:lpstr>FOGVÁLTÁS – ún. fogsor-kiegészülés ~ 6 éves korban: M1 </vt:lpstr>
      <vt:lpstr>FOGVÁLTÁS  Ép/szanált tejfogazat</vt:lpstr>
      <vt:lpstr>Barázdazárás</vt:lpstr>
      <vt:lpstr>PowerPoint-bemutató</vt:lpstr>
      <vt:lpstr> ELŐKÉSZÍTÉS, TISZTÍTÁS</vt:lpstr>
      <vt:lpstr>Gluténmentes, fluoridmentes paszta</vt:lpstr>
      <vt:lpstr>KONDICIONÁLÁS</vt:lpstr>
      <vt:lpstr>A  BARÁZDAZÁRÓ  ALKALMAZÁSA</vt:lpstr>
      <vt:lpstr>PowerPoint-bemutató</vt:lpstr>
      <vt:lpstr>POLÍROZÁS ÉS OKKLÚZIÓS KONTROLL</vt:lpstr>
      <vt:lpstr>Korai tejfogextrakció és következményei</vt:lpstr>
      <vt:lpstr>Non- és minimálinvazív beavatkozási lehetőségek a gyermekfogászati ellátás során</vt:lpstr>
      <vt:lpstr>Prevenció, profilaxis, megelőzés</vt:lpstr>
      <vt:lpstr>Noninvazív terápiás modell irányelvei Meyer-Lückel és Paris, 2011</vt:lpstr>
      <vt:lpstr>Minimalintervenciós caries terápiás modell fő tényezői Tyas et al., 2000</vt:lpstr>
      <vt:lpstr>HELYES TÁPLÁLKOZÁS</vt:lpstr>
      <vt:lpstr>CUKORHELYETESÍTŐK</vt:lpstr>
      <vt:lpstr>CUKORHELYETESÍTŐK</vt:lpstr>
      <vt:lpstr>CARIOGÉN BAKTÉRIUMOK</vt:lpstr>
      <vt:lpstr>PROTEKTÍV,  „FOGBARÁT” BAKTÉRIUMOK</vt:lpstr>
      <vt:lpstr>PowerPoint-bemutató</vt:lpstr>
      <vt:lpstr>BIOFILM MODULÁCIÓ</vt:lpstr>
      <vt:lpstr>BIOFILM MODULÁCIÓ</vt:lpstr>
      <vt:lpstr>BIOFILM MODULÁCIÓ</vt:lpstr>
      <vt:lpstr>BIOFILM MODULÁCIÓ</vt:lpstr>
      <vt:lpstr>BIOFILM MODULÁCIÓ</vt:lpstr>
      <vt:lpstr>Spilanthes acmella oleracea „The toothache plant”</vt:lpstr>
      <vt:lpstr>REGENERATE Enamel Science™</vt:lpstr>
      <vt:lpstr>PowerPoint-bemutató</vt:lpstr>
      <vt:lpstr>PowerPoint-bemutató</vt:lpstr>
      <vt:lpstr>PowerPoint-bemutató</vt:lpstr>
      <vt:lpstr>PowerPoint-bemutató</vt:lpstr>
      <vt:lpstr>PowerPoint-bemutató</vt:lpstr>
      <vt:lpstr>PowerPoint-bemutató</vt:lpstr>
      <vt:lpstr>HELYES FOGMOSÁSI TECHNIKA</vt:lpstr>
      <vt:lpstr>FOGKRÉMEK FLUORIDTARTALMA  ÉS ALKALMAZÁSA ÉLETKOR SZERINT</vt:lpstr>
      <vt:lpstr>PowerPoint-bemutató</vt:lpstr>
      <vt:lpstr>PowerPoint-bemutató</vt:lpstr>
      <vt:lpstr>PowerPoint-bemutató</vt:lpstr>
      <vt:lpstr>ICON® applikálása, polimerizálás</vt:lpstr>
      <vt:lpstr>12 éves, ♂</vt:lpstr>
      <vt:lpstr>PowerPoint-bemutató</vt:lpstr>
      <vt:lpstr>PowerPoint-bemutató</vt:lpstr>
      <vt:lpstr>MOLARIS INCISIVUS HYPOMINERALISATIO   MIH - SZINDRÓMA</vt:lpstr>
      <vt:lpstr>PowerPoint-bemutató</vt:lpstr>
      <vt:lpstr>PowerPoint-bemutató</vt:lpstr>
      <vt:lpstr>MOLARIS INCISIVUS HYPOMINERALISATIO   MIH - SZINDRÓMA</vt:lpstr>
      <vt:lpstr>PowerPoint-bemutató</vt:lpstr>
      <vt:lpstr>PowerPoint-bemutató</vt:lpstr>
      <vt:lpstr>PowerPoint-bemutató</vt:lpstr>
      <vt:lpstr>Köszönöm megtisztelő  figyelmüket!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creator>User</dc:creator>
  <cp:lastModifiedBy>Dr. Rózsa Noémi</cp:lastModifiedBy>
  <cp:revision>75</cp:revision>
  <dcterms:created xsi:type="dcterms:W3CDTF">2014-10-16T03:15:24Z</dcterms:created>
  <dcterms:modified xsi:type="dcterms:W3CDTF">2019-11-21T06:39:15Z</dcterms:modified>
</cp:coreProperties>
</file>