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59" r:id="rId3"/>
    <p:sldId id="260" r:id="rId4"/>
    <p:sldId id="261" r:id="rId5"/>
    <p:sldId id="333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19" r:id="rId26"/>
    <p:sldId id="291" r:id="rId27"/>
    <p:sldId id="290" r:id="rId28"/>
    <p:sldId id="318" r:id="rId29"/>
    <p:sldId id="360" r:id="rId30"/>
    <p:sldId id="287" r:id="rId31"/>
    <p:sldId id="316" r:id="rId32"/>
    <p:sldId id="288" r:id="rId33"/>
    <p:sldId id="289" r:id="rId34"/>
    <p:sldId id="321" r:id="rId35"/>
    <p:sldId id="323" r:id="rId36"/>
    <p:sldId id="292" r:id="rId37"/>
    <p:sldId id="293" r:id="rId38"/>
    <p:sldId id="294" r:id="rId39"/>
    <p:sldId id="295" r:id="rId40"/>
    <p:sldId id="296" r:id="rId41"/>
    <p:sldId id="298" r:id="rId42"/>
    <p:sldId id="325" r:id="rId43"/>
    <p:sldId id="300" r:id="rId44"/>
    <p:sldId id="299" r:id="rId45"/>
    <p:sldId id="349" r:id="rId46"/>
    <p:sldId id="306" r:id="rId47"/>
    <p:sldId id="308" r:id="rId48"/>
    <p:sldId id="309" r:id="rId49"/>
    <p:sldId id="327" r:id="rId50"/>
    <p:sldId id="328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08000"/>
    <a:srgbClr val="62139E"/>
    <a:srgbClr val="219797"/>
    <a:srgbClr val="E3CD74"/>
    <a:srgbClr val="EEB42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8406" autoAdjust="0"/>
  </p:normalViewPr>
  <p:slideViewPr>
    <p:cSldViewPr>
      <p:cViewPr varScale="1">
        <p:scale>
          <a:sx n="96" d="100"/>
          <a:sy n="96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EE6D4088-2308-45CD-A014-E7D40F0EC8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77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47D080-89E0-4734-AD6F-D41B653345C5}" type="slidenum">
              <a:rPr lang="hu-HU" b="0"/>
              <a:pPr/>
              <a:t>2</a:t>
            </a:fld>
            <a:endParaRPr lang="hu-HU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Bei der Pulpafreilegung im kariösen Dentin u. einer großflachigen Eröffnung liegt eine klare Kontraindikation für die direkte Überkappung vor.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7A3700-F415-47E5-9E1E-77150E099234}" type="slidenum">
              <a:rPr lang="hu-HU" b="0"/>
              <a:pPr/>
              <a:t>12</a:t>
            </a:fld>
            <a:endParaRPr lang="hu-HU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EE576A-E23C-49EF-9970-9AAB9B2E91DF}" type="slidenum">
              <a:rPr lang="hu-HU" b="0"/>
              <a:pPr/>
              <a:t>13</a:t>
            </a:fld>
            <a:endParaRPr lang="hu-HU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Klinikai tapasztalat, hogy az első tejmolárisok rosszabbul reagálnak a konzerváló beavatkozásokra, mint a második tejörlők. Előfordul, hogy az ellátás után néhány nappal a fogból kiinduló csonthártyagyulladással tér vissza a gyermek, vagy pedig viszonylag tünetmentesen hal el a tejfog, és mellette a gingiva proprián fisztulanyílás jelenik meg.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A02E2A-648C-4EC9-8B28-7950DAC3B245}" type="slidenum">
              <a:rPr lang="hu-HU" b="0"/>
              <a:pPr/>
              <a:t>14</a:t>
            </a:fld>
            <a:endParaRPr lang="hu-HU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E4C6EE-FD6F-43A8-A3D4-EA690C6BE264}" type="slidenum">
              <a:rPr lang="hu-HU" b="0"/>
              <a:pPr/>
              <a:t>15</a:t>
            </a:fld>
            <a:endParaRPr lang="hu-HU" b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44533B-E6F6-4F44-8FEC-55C1C78671A3}" type="slidenum">
              <a:rPr lang="hu-HU" b="0"/>
              <a:pPr/>
              <a:t>16</a:t>
            </a:fld>
            <a:endParaRPr lang="hu-HU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Caries profunda esetében elvégezhető egyszerűen a fogászati szonda segítségével.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0BFF5B-9DFC-4260-A7FA-B880A525D811}" type="slidenum">
              <a:rPr lang="hu-HU" b="0"/>
              <a:pPr/>
              <a:t>17</a:t>
            </a:fld>
            <a:endParaRPr lang="hu-HU" b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814FD-B553-49C4-96D9-B8BF993508F3}" type="slidenum">
              <a:rPr lang="hu-HU" b="0"/>
              <a:pPr/>
              <a:t>19</a:t>
            </a:fld>
            <a:endParaRPr lang="hu-HU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dirty="0" err="1" smtClean="0"/>
              <a:t>Seite</a:t>
            </a:r>
            <a:r>
              <a:rPr lang="hu-HU" dirty="0" smtClean="0"/>
              <a:t> 176, </a:t>
            </a:r>
            <a:r>
              <a:rPr lang="hu-HU" dirty="0" err="1" smtClean="0"/>
              <a:t>Abb</a:t>
            </a:r>
            <a:r>
              <a:rPr lang="hu-HU" dirty="0" smtClean="0"/>
              <a:t>. 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3DE7F2-7963-452D-89AA-C11CA566752B}" type="slidenum">
              <a:rPr lang="hu-HU" b="0"/>
              <a:pPr/>
              <a:t>20</a:t>
            </a:fld>
            <a:endParaRPr lang="hu-HU" b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000C67-9C36-4456-A19F-05617C88ACB9}" type="slidenum">
              <a:rPr lang="hu-HU" b="0"/>
              <a:pPr/>
              <a:t>21</a:t>
            </a:fld>
            <a:endParaRPr lang="hu-HU" b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651B89-7CB4-4A34-9E39-C00E491538CD}" type="slidenum">
              <a:rPr lang="hu-HU" b="0"/>
              <a:pPr/>
              <a:t>22</a:t>
            </a:fld>
            <a:endParaRPr lang="hu-HU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Száraz vagy tonogénbe mártott steril vattagombócok.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3E9E5F-D98C-42DE-A6BC-69CBB01BCFE7}" type="slidenum">
              <a:rPr lang="hu-HU" b="0"/>
              <a:pPr/>
              <a:t>3</a:t>
            </a:fld>
            <a:endParaRPr lang="hu-HU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CAE1DC-830C-4495-9925-E918FE4D63BB}" type="slidenum">
              <a:rPr lang="hu-HU" b="0"/>
              <a:pPr/>
              <a:t>23</a:t>
            </a:fld>
            <a:endParaRPr lang="hu-HU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Nyomás nélkül fedjük a csonkot.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242AFB-B04B-422D-AED2-C50813E46E74}" type="slidenum">
              <a:rPr lang="hu-HU" b="0"/>
              <a:pPr/>
              <a:t>24</a:t>
            </a:fld>
            <a:endParaRPr lang="hu-HU" b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D4088-2308-45CD-A014-E7D40F0EC81F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28FFD0-2175-4974-A0CE-B8A5516E18D8}" type="slidenum">
              <a:rPr lang="hu-HU" b="0"/>
              <a:pPr/>
              <a:t>30</a:t>
            </a:fld>
            <a:endParaRPr lang="hu-HU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Tárolás: Eppendorf tubus, megnyitást követően 4 hétig, ez egy 1 gammos kiszerelésnél és a pulpotómia gyakoriságát tekintve a szerk szerint elég nagy pazarlásnak minősül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38E38-1693-47CA-ABDA-8D94C8C7CEE6}" type="slidenum">
              <a:rPr lang="hu-HU" b="0"/>
              <a:pPr/>
              <a:t>32</a:t>
            </a:fld>
            <a:endParaRPr lang="hu-HU" b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36 hó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D276B3-4E2C-4106-A854-47B646A3B7C0}" type="slidenum">
              <a:rPr lang="hu-HU" b="0"/>
              <a:pPr/>
              <a:t>37</a:t>
            </a:fld>
            <a:endParaRPr lang="hu-HU" b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Első tejmoláris esetében nem ajánlatos MLAGY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63F540-2E7B-480C-BB23-8642B4078F84}" type="slidenum">
              <a:rPr lang="hu-HU" b="0"/>
              <a:pPr/>
              <a:t>38</a:t>
            </a:fld>
            <a:endParaRPr lang="hu-HU" b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1D2A06-079C-4B0E-9FF0-4626264F8110}" type="slidenum">
              <a:rPr lang="hu-HU" b="0"/>
              <a:pPr/>
              <a:t>39</a:t>
            </a:fld>
            <a:endParaRPr lang="hu-HU" b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smtClean="0"/>
              <a:t>Animálás!!!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A17798-A8A7-43F1-B3E9-FEE30056B0EE}" type="slidenum">
              <a:rPr lang="hu-HU" b="0"/>
              <a:pPr/>
              <a:t>40</a:t>
            </a:fld>
            <a:endParaRPr lang="hu-HU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smtClean="0"/>
              <a:t>Seite 176, Abb. 8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9914D1-A54A-4A0B-87AB-E4B475EFE5C2}" type="slidenum">
              <a:rPr lang="hu-HU" b="0"/>
              <a:pPr/>
              <a:t>41</a:t>
            </a:fld>
            <a:endParaRPr lang="hu-HU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9303F2-922E-4126-BFB7-91552AD0A7E7}" type="slidenum">
              <a:rPr lang="hu-HU" b="0"/>
              <a:pPr/>
              <a:t>4</a:t>
            </a:fld>
            <a:endParaRPr lang="hu-HU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E63C7C-0461-44CA-8B87-606F54067C1A}" type="slidenum">
              <a:rPr lang="hu-HU" b="0"/>
              <a:pPr/>
              <a:t>42</a:t>
            </a:fld>
            <a:endParaRPr lang="hu-HU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4A266E-4E32-4ED8-951C-457AFAEC275E}" type="slidenum">
              <a:rPr lang="hu-HU" b="0"/>
              <a:pPr/>
              <a:t>43</a:t>
            </a:fld>
            <a:endParaRPr lang="hu-HU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7F3D63-14D0-407B-A29B-1013548F69F9}" type="slidenum">
              <a:rPr lang="hu-HU" b="0"/>
              <a:pPr/>
              <a:t>44</a:t>
            </a:fld>
            <a:endParaRPr lang="hu-HU" b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030DF-3D24-4D43-892D-FF07F3C648AB}" type="slidenum">
              <a:rPr lang="hu-HU"/>
              <a:pPr/>
              <a:t>45</a:t>
            </a:fld>
            <a:endParaRPr lang="hu-HU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b="1"/>
          </a:p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FA1085-A585-4418-BC2E-2DF011CB9E7D}" type="slidenum">
              <a:rPr lang="hu-HU" b="0"/>
              <a:pPr/>
              <a:t>46</a:t>
            </a:fld>
            <a:endParaRPr lang="hu-HU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BD440-AEFF-4C66-A8F4-59A3D84E7193}" type="slidenum">
              <a:rPr lang="hu-HU"/>
              <a:pPr/>
              <a:t>5</a:t>
            </a:fld>
            <a:endParaRPr lang="hu-H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b="1"/>
          </a:p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545A3-651C-4115-8831-8B14A5693A6C}" type="slidenum">
              <a:rPr lang="hu-HU" b="0"/>
              <a:pPr/>
              <a:t>6</a:t>
            </a:fld>
            <a:endParaRPr lang="hu-HU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487B5C-4596-4400-B2A3-62E451D1BA96}" type="slidenum">
              <a:rPr lang="hu-HU" b="0"/>
              <a:pPr/>
              <a:t>7</a:t>
            </a:fld>
            <a:endParaRPr lang="hu-HU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980246-7214-41F8-B1E9-8DEDF68A19A5}" type="slidenum">
              <a:rPr lang="hu-HU" b="0"/>
              <a:pPr/>
              <a:t>9</a:t>
            </a:fld>
            <a:endParaRPr lang="hu-HU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hu-HU" b="1" smtClean="0"/>
              <a:t>Pulpát érintő koronafractura – ritka tejfogazatban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3D010D-8DA9-4BC5-9B08-6454728711F2}" type="slidenum">
              <a:rPr lang="hu-HU" b="0"/>
              <a:pPr/>
              <a:t>10</a:t>
            </a:fld>
            <a:endParaRPr lang="hu-HU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3B626F-8F09-4F8C-A0F1-F45E1CBA4115}" type="slidenum">
              <a:rPr lang="hu-HU" b="0"/>
              <a:pPr/>
              <a:t>11</a:t>
            </a:fld>
            <a:endParaRPr lang="hu-HU" b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hu-HU" b="1" smtClean="0"/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32C1F0-6173-4039-8292-9045F61FD2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7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CE94-5433-4ED8-938B-4729E17867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2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4F89-DC5F-45AF-A57F-162B9005CB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28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868363"/>
            <a:ext cx="7924800" cy="13112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533400" y="2209800"/>
            <a:ext cx="7924800" cy="38100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B9EC-EBEF-4635-9F0D-BD493C878A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8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0768-2CCC-442F-9D81-758399A254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05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3E2E-1BBF-4EE6-A8EC-3956067A46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6A57-FDC7-4F8B-AB5C-2B43DA94A2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43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3B28-999F-4C23-90D1-17A8045FBB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61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215D-6C3B-4C4D-B693-8C4F067E3D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65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BB86-88EC-4074-99BD-00C7539023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05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3B8B-FA4C-4724-8179-EB88FBD5EA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73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34B4-CDD0-4E2C-B3AA-54BED5174A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D1C062-2FF0-40F0-826B-F1630926D7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140968"/>
            <a:ext cx="8304212" cy="1583432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hu-H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tejfogak szuvasodásának következményes betegségei </a:t>
            </a:r>
            <a:br>
              <a:rPr lang="hu-H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és ellátási lehetőségei</a:t>
            </a: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8" y="1042988"/>
            <a:ext cx="5051425" cy="700087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DIAGNOSZTIKA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773238"/>
            <a:ext cx="4465191" cy="45085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PERIOSTITIS 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7239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diffúz fájdalom a kezdeti szakaszban, alvás közben;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intra- vagy extraorális duzzanat;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patológiás jellegű mobilitás.</a:t>
            </a:r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>
            <a:off x="1447800" y="4191000"/>
            <a:ext cx="4662488" cy="2124075"/>
            <a:chOff x="912" y="2640"/>
            <a:chExt cx="2937" cy="1338"/>
          </a:xfrm>
        </p:grpSpPr>
        <p:pic>
          <p:nvPicPr>
            <p:cNvPr id="16396" name="Picture 6" descr="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640"/>
              <a:ext cx="1920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 descr="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640"/>
              <a:ext cx="92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352800" y="6400800"/>
            <a:ext cx="327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Frontfogak - ellátás</a:t>
            </a:r>
          </a:p>
        </p:txBody>
      </p: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6248400" y="2819400"/>
            <a:ext cx="2487613" cy="3443288"/>
            <a:chOff x="3936" y="1776"/>
            <a:chExt cx="1567" cy="2169"/>
          </a:xfrm>
        </p:grpSpPr>
        <p:grpSp>
          <p:nvGrpSpPr>
            <p:cNvPr id="16392" name="Group 10"/>
            <p:cNvGrpSpPr>
              <a:grpSpLocks/>
            </p:cNvGrpSpPr>
            <p:nvPr/>
          </p:nvGrpSpPr>
          <p:grpSpPr bwMode="auto">
            <a:xfrm>
              <a:off x="3936" y="1776"/>
              <a:ext cx="1567" cy="2169"/>
              <a:chOff x="3936" y="1776"/>
              <a:chExt cx="1567" cy="2169"/>
            </a:xfrm>
          </p:grpSpPr>
          <p:pic>
            <p:nvPicPr>
              <p:cNvPr id="16394" name="Picture 11" descr="5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640"/>
                <a:ext cx="877" cy="1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12" descr="5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776"/>
                <a:ext cx="1135" cy="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3" name="Text Box 13"/>
            <p:cNvSpPr txBox="1">
              <a:spLocks noChangeArrowheads="1"/>
            </p:cNvSpPr>
            <p:nvPr/>
          </p:nvSpPr>
          <p:spPr bwMode="auto">
            <a:xfrm>
              <a:off x="4992" y="2976"/>
              <a:ext cx="480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2400">
                  <a:solidFill>
                    <a:srgbClr val="663300"/>
                  </a:solidFill>
                  <a:latin typeface="Times New Roman" pitchFamily="18" charset="0"/>
                </a:rPr>
                <a:t>Rtg.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31" grpId="0" animBg="1" autoUpdateAnimBg="0"/>
      <p:bldP spid="73732" grpId="0" build="p" animBg="1" autoUpdateAnimBg="0" advAuto="0"/>
      <p:bldP spid="7373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5175"/>
            <a:ext cx="6059488" cy="70008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DIAGNOSZTIKA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4176960" cy="45085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b="1" dirty="0" smtClean="0">
                <a:solidFill>
                  <a:schemeClr val="accent2"/>
                </a:solidFill>
                <a:latin typeface="Times New Roman" pitchFamily="18" charset="0"/>
              </a:rPr>
              <a:t>PERIOSTITIS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908175" y="2205038"/>
            <a:ext cx="6697663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b="0"/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A duzzanat punctum maximuma;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a fog állapota,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a gyulladás által kiváltott mozgathatósága.</a:t>
            </a:r>
            <a:endParaRPr lang="hu-HU" sz="2400" b="0">
              <a:solidFill>
                <a:srgbClr val="6633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267200" y="6400800"/>
            <a:ext cx="1524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Molárisok</a:t>
            </a:r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5351463" y="4124325"/>
            <a:ext cx="3581400" cy="2733675"/>
            <a:chOff x="3371" y="2598"/>
            <a:chExt cx="2256" cy="1722"/>
          </a:xfrm>
        </p:grpSpPr>
        <p:pic>
          <p:nvPicPr>
            <p:cNvPr id="17419" name="Picture 7" descr="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" y="2598"/>
              <a:ext cx="2256" cy="140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8"/>
            <p:cNvSpPr txBox="1">
              <a:spLocks noChangeArrowheads="1"/>
            </p:cNvSpPr>
            <p:nvPr/>
          </p:nvSpPr>
          <p:spPr bwMode="auto">
            <a:xfrm>
              <a:off x="4080" y="4032"/>
              <a:ext cx="902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 sz="2400">
                  <a:solidFill>
                    <a:srgbClr val="663300"/>
                  </a:solidFill>
                  <a:latin typeface="Times New Roman" pitchFamily="18" charset="0"/>
                </a:rPr>
                <a:t>75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2241261" y="4149080"/>
            <a:ext cx="3053157" cy="2708920"/>
            <a:chOff x="2241261" y="4149080"/>
            <a:chExt cx="3053157" cy="2708920"/>
          </a:xfrm>
        </p:grpSpPr>
        <p:pic>
          <p:nvPicPr>
            <p:cNvPr id="17417" name="Picture 10" descr="6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6" t="20804" r="17965" b="18160"/>
            <a:stretch>
              <a:fillRect/>
            </a:stretch>
          </p:blipFill>
          <p:spPr bwMode="auto">
            <a:xfrm>
              <a:off x="2241261" y="4149080"/>
              <a:ext cx="3053157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1"/>
            <p:cNvSpPr txBox="1">
              <a:spLocks noChangeArrowheads="1"/>
            </p:cNvSpPr>
            <p:nvPr/>
          </p:nvSpPr>
          <p:spPr bwMode="auto">
            <a:xfrm>
              <a:off x="2742977" y="6400800"/>
              <a:ext cx="1295400" cy="4572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 sz="2400">
                  <a:solidFill>
                    <a:srgbClr val="663300"/>
                  </a:solidFill>
                  <a:latin typeface="Times New Roman" pitchFamily="18" charset="0"/>
                </a:rPr>
                <a:t>54</a:t>
              </a:r>
            </a:p>
          </p:txBody>
        </p:sp>
      </p:grpSp>
      <p:pic>
        <p:nvPicPr>
          <p:cNvPr id="75788" name="Picture 12" descr="intra duz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93875"/>
            <a:ext cx="216058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 autoUpdateAnimBg="0"/>
      <p:bldP spid="75779" grpId="0" animBg="1" autoUpdateAnimBg="0"/>
      <p:bldP spid="75780" grpId="0" build="p" animBg="1" autoUpdateAnimBg="0" advAuto="0"/>
      <p:bldP spid="7578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955675"/>
            <a:ext cx="5518150" cy="70008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DIAGNOSZTIKA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146925" cy="45085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b="1" smtClean="0">
                <a:solidFill>
                  <a:schemeClr val="accent2"/>
                </a:solidFill>
                <a:latin typeface="Times New Roman" pitchFamily="18" charset="0"/>
              </a:rPr>
              <a:t>PERIOSTITIS – általános tünetek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590800" y="2362200"/>
            <a:ext cx="25908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b="0"/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láz;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étvágytalanság;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elesettség.</a:t>
            </a:r>
            <a:endParaRPr lang="hu-HU" sz="2400" b="0">
              <a:solidFill>
                <a:srgbClr val="6633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962400" y="6400800"/>
            <a:ext cx="2133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Molárisok</a:t>
            </a: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1828800" y="4114800"/>
            <a:ext cx="2819400" cy="2341563"/>
            <a:chOff x="1152" y="2592"/>
            <a:chExt cx="1776" cy="1475"/>
          </a:xfrm>
        </p:grpSpPr>
        <p:pic>
          <p:nvPicPr>
            <p:cNvPr id="18442" name="Picture 7" descr="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92"/>
              <a:ext cx="980" cy="147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2304" y="3024"/>
              <a:ext cx="624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2400">
                  <a:solidFill>
                    <a:srgbClr val="663300"/>
                  </a:solidFill>
                  <a:latin typeface="Times New Roman" pitchFamily="18" charset="0"/>
                </a:rPr>
                <a:t>54, 55</a:t>
              </a:r>
            </a:p>
          </p:txBody>
        </p:sp>
      </p:grpSp>
      <p:grpSp>
        <p:nvGrpSpPr>
          <p:cNvPr id="77833" name="Group 9"/>
          <p:cNvGrpSpPr>
            <a:grpSpLocks/>
          </p:cNvGrpSpPr>
          <p:nvPr/>
        </p:nvGrpSpPr>
        <p:grpSpPr bwMode="auto">
          <a:xfrm>
            <a:off x="5867400" y="4343400"/>
            <a:ext cx="2667000" cy="2362200"/>
            <a:chOff x="3696" y="2736"/>
            <a:chExt cx="1680" cy="1488"/>
          </a:xfrm>
        </p:grpSpPr>
        <p:pic>
          <p:nvPicPr>
            <p:cNvPr id="18440" name="Picture 10" descr="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36"/>
              <a:ext cx="1680" cy="117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4224" y="3936"/>
              <a:ext cx="672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sz="2400">
                  <a:solidFill>
                    <a:srgbClr val="663300"/>
                  </a:solidFill>
                  <a:latin typeface="Times New Roman" pitchFamily="18" charset="0"/>
                </a:rPr>
                <a:t>74, 75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 autoUpdateAnimBg="0"/>
      <p:bldP spid="77827" grpId="0" animBg="1" autoUpdateAnimBg="0"/>
      <p:bldP spid="77828" grpId="0" build="p" animBg="1" autoUpdateAnimBg="0" advAuto="0"/>
      <p:bldP spid="7782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848872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dirty="0" smtClean="0">
                <a:solidFill>
                  <a:schemeClr val="hlink"/>
                </a:solidFill>
                <a:latin typeface="Times New Roman" pitchFamily="18" charset="0"/>
              </a:rPr>
              <a:t>TERÁPIÁS LEHETŐSÉGEK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569325" cy="41148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Indirekt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     pulpasapkázás: - vékony, de 100% -osan ép dentinréteg;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	        - Ca(OH)</a:t>
            </a:r>
            <a:r>
              <a:rPr lang="hu-HU" sz="2400" b="1" baseline="-25000" smtClean="0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 = egyben alábélelés is,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	        - szuvas dentinréteg – tercier 				         		 dentinképződés.</a:t>
            </a:r>
            <a:r>
              <a:rPr lang="hu-HU" sz="2400" smtClean="0">
                <a:solidFill>
                  <a:srgbClr val="663300"/>
                </a:solidFill>
                <a:latin typeface="Times New Roman" pitchFamily="18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Direkt pulpasapkázás :</a:t>
            </a:r>
            <a:r>
              <a:rPr lang="hu-HU" sz="24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b="1" smtClean="0">
                <a:solidFill>
                  <a:srgbClr val="FF0000"/>
                </a:solidFill>
                <a:latin typeface="Times New Roman" pitchFamily="18" charset="0"/>
              </a:rPr>
              <a:t>pulpanekrozis!! </a:t>
            </a: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– a pulpa 					reakcióképessége csökken,   					nem képződik sekunder dentin.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Vitálamputáció: - preventív vitálamputáció: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(Pulpotómia)	első tejmolárisok -  caries profunda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  <p:bldP spid="79875" grpId="0" build="p" animBg="1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914400"/>
            <a:ext cx="54864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hlink"/>
                </a:solidFill>
                <a:latin typeface="Times New Roman" pitchFamily="18" charset="0"/>
              </a:rPr>
              <a:t>TERÁPIÁS LEHETŐSÉGEK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6934200" cy="41148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Parciális pulpektómia, ún. „magas amputáció”:</a:t>
            </a:r>
          </a:p>
          <a:p>
            <a:pPr eaLnBrk="1" hangingPunct="1"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- incipiens pulpitis;</a:t>
            </a:r>
          </a:p>
          <a:p>
            <a:pPr eaLnBrk="1" hangingPunct="1"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- pulpahyperaemia;</a:t>
            </a:r>
          </a:p>
          <a:p>
            <a:pPr eaLnBrk="1" hangingPunct="1"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- sikertelen vérzéselállítási kísérlet 	vitálamputáció esetében.					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(Teljes) pulpektómia:</a:t>
            </a:r>
          </a:p>
          <a:p>
            <a:pPr eaLnBrk="1" hangingPunct="1"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- nekrótikus, gangraenás pulpaszövetek;</a:t>
            </a:r>
          </a:p>
          <a:p>
            <a:pPr eaLnBrk="1" hangingPunct="1">
              <a:buFontTx/>
              <a:buNone/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		- ha a fog megtartása elengedhetettlen.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utoUpdateAnimBg="0"/>
      <p:bldP spid="81923" grpId="0" build="p" animBg="1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4770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hlink"/>
                </a:solidFill>
                <a:latin typeface="Times New Roman" pitchFamily="18" charset="0"/>
              </a:rPr>
              <a:t>A HEVENY FOLYAMAT LEVEZETÉSE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33600"/>
            <a:ext cx="7162800" cy="44958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TREPANÁLÁS ÉS DRÉNEZÉS: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		- </a:t>
            </a:r>
            <a:r>
              <a:rPr lang="hu-HU" sz="2400" b="1" dirty="0" err="1" smtClean="0">
                <a:solidFill>
                  <a:srgbClr val="663300"/>
                </a:solidFill>
                <a:latin typeface="Times New Roman" pitchFamily="18" charset="0"/>
              </a:rPr>
              <a:t>periostitis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  <a:sym typeface="Wingdings 3" pitchFamily="18" charset="2"/>
              </a:rPr>
              <a:t> nyugvó </a:t>
            </a:r>
            <a:r>
              <a:rPr lang="hu-HU" sz="2400" b="1" dirty="0" err="1" smtClean="0">
                <a:solidFill>
                  <a:srgbClr val="663300"/>
                </a:solidFill>
                <a:latin typeface="Times New Roman" pitchFamily="18" charset="0"/>
                <a:sym typeface="Wingdings 3" pitchFamily="18" charset="2"/>
              </a:rPr>
              <a:t>gangraena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Az ELLÁTÁS szükségessége: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		- </a:t>
            </a:r>
            <a:r>
              <a:rPr lang="hu-HU" sz="2400" b="1" dirty="0" err="1" smtClean="0">
                <a:solidFill>
                  <a:srgbClr val="663300"/>
                </a:solidFill>
                <a:latin typeface="Times New Roman" pitchFamily="18" charset="0"/>
              </a:rPr>
              <a:t>cariogén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 környezet fenntartása;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		- rágás akadályozása;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		- ismételt fellobbanás veszélye;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GYÓGYSZERES TÁMOGATÁS: antibiotikum, láz- ill. fájdalomcsillapítók, gyulladáscsökkentők;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RTG??: ún. </a:t>
            </a:r>
            <a:r>
              <a:rPr lang="hu-HU" sz="2400" b="1" dirty="0" err="1" smtClean="0">
                <a:solidFill>
                  <a:srgbClr val="663300"/>
                </a:solidFill>
                <a:latin typeface="Times New Roman" pitchFamily="18" charset="0"/>
              </a:rPr>
              <a:t>gy.tömés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, balesetek, bizonytalan duzzanatok esetében a fogeredet kizárása miatt;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VISSZARENDELÉS, ELLENÖRZÉS: 48 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 autoUpdateAnimBg="0"/>
      <p:bldP spid="83971" grpId="0" build="p" animBg="1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4144"/>
            <a:ext cx="7620000" cy="9906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hlink"/>
                </a:solidFill>
                <a:latin typeface="Times New Roman" pitchFamily="18" charset="0"/>
              </a:rPr>
              <a:t>TREPANÁLÁS ÉS DRÉNEZÉS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341438"/>
            <a:ext cx="6286500" cy="29718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lang="hu-HU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trepanálás</a:t>
            </a: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 legyen gyors, hatékony és fájdalommentes;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a hatékony drénezés érdekében, a trepanációs nyílás legyen minél nagyobb;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tejmolárisok</a:t>
            </a: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: a fog </a:t>
            </a:r>
            <a:r>
              <a:rPr lang="hu-HU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buccalis</a:t>
            </a: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 felszíne felöl;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„</a:t>
            </a:r>
            <a:r>
              <a:rPr lang="hu-HU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pus</a:t>
            </a: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bonum</a:t>
            </a: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 et </a:t>
            </a:r>
            <a:r>
              <a:rPr lang="hu-HU" sz="2000" b="1" dirty="0" err="1" smtClean="0">
                <a:solidFill>
                  <a:srgbClr val="008000"/>
                </a:solidFill>
                <a:latin typeface="Times New Roman" pitchFamily="18" charset="0"/>
              </a:rPr>
              <a:t>laudabile</a:t>
            </a: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” – általában gyógyszeres támogatás már nem szükséges;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fiziológiás sóoldat, otthon sósvizes öblítés;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008000"/>
                </a:solidFill>
                <a:latin typeface="Times New Roman" pitchFamily="18" charset="0"/>
              </a:rPr>
              <a:t>ételmaradék ne zárja el a trepanációs nyílást.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 autoUpdateAnimBg="0"/>
      <p:bldP spid="86019" grpId="0" build="p" animBg="1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552728" cy="118296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400" b="1" dirty="0" smtClean="0">
                <a:solidFill>
                  <a:schemeClr val="hlink"/>
                </a:solidFill>
                <a:latin typeface="Times New Roman" pitchFamily="18" charset="0"/>
              </a:rPr>
              <a:t>PREVENTÍV JELLEGŰ</a:t>
            </a:r>
            <a:br>
              <a:rPr lang="hu-HU" sz="24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400" b="1" dirty="0" smtClean="0">
                <a:solidFill>
                  <a:schemeClr val="hlink"/>
                </a:solidFill>
                <a:latin typeface="Times New Roman" pitchFamily="18" charset="0"/>
              </a:rPr>
              <a:t> VITÁLAMPUTÁCIÓ TEJFOGAZAT – CARIES PROFUNDA – ELSŐ TEJMOLÁRIS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447800"/>
            <a:ext cx="4114800" cy="609600"/>
          </a:xfrm>
          <a:solidFill>
            <a:srgbClr val="DDDDDD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008000"/>
                </a:solidFill>
                <a:latin typeface="Times New Roman" pitchFamily="18" charset="0"/>
              </a:rPr>
              <a:t>KEZELÉS MENETE</a:t>
            </a:r>
          </a:p>
        </p:txBody>
      </p:sp>
      <p:sp>
        <p:nvSpPr>
          <p:cNvPr id="24588" name="Text Box 5"/>
          <p:cNvSpPr txBox="1">
            <a:spLocks noChangeArrowheads="1"/>
          </p:cNvSpPr>
          <p:nvPr/>
        </p:nvSpPr>
        <p:spPr bwMode="auto">
          <a:xfrm>
            <a:off x="3352800" y="2286000"/>
            <a:ext cx="28956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A koronális pulpaszövetek amputációja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492500" y="4572000"/>
            <a:ext cx="2743200" cy="1768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Gyors vérzéscsillapítás </a:t>
            </a:r>
            <a:r>
              <a:rPr lang="hu-HU" sz="2000" dirty="0" err="1">
                <a:solidFill>
                  <a:srgbClr val="663300"/>
                </a:solidFill>
                <a:latin typeface="Times New Roman" pitchFamily="18" charset="0"/>
              </a:rPr>
              <a:t>NaCl</a:t>
            </a: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 vagy </a:t>
            </a:r>
            <a:r>
              <a:rPr lang="hu-HU" sz="2000" dirty="0" err="1">
                <a:solidFill>
                  <a:srgbClr val="663300"/>
                </a:solidFill>
                <a:latin typeface="Times New Roman" pitchFamily="18" charset="0"/>
              </a:rPr>
              <a:t>tonogénbe</a:t>
            </a: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 mártott, lehetőleg steril vattagombóccal.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 err="1">
                <a:solidFill>
                  <a:srgbClr val="FF0000"/>
                </a:solidFill>
                <a:latin typeface="Times New Roman" pitchFamily="18" charset="0"/>
              </a:rPr>
              <a:t>Cave</a:t>
            </a:r>
            <a:r>
              <a:rPr lang="hu-HU" sz="20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hu-HU" sz="2000" dirty="0" err="1">
                <a:solidFill>
                  <a:srgbClr val="FF0000"/>
                </a:solidFill>
                <a:latin typeface="Times New Roman" pitchFamily="18" charset="0"/>
              </a:rPr>
              <a:t>koagulum</a:t>
            </a:r>
            <a:r>
              <a:rPr lang="hu-HU" sz="2000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324600" y="4419602"/>
            <a:ext cx="2667000" cy="1169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</a:rPr>
              <a:t>Formokrezol</a:t>
            </a:r>
            <a:r>
              <a:rPr lang="hu-HU" sz="2000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vagy </a:t>
            </a:r>
            <a:r>
              <a:rPr lang="hu-HU" sz="2000" dirty="0" err="1" smtClean="0">
                <a:solidFill>
                  <a:srgbClr val="663300"/>
                </a:solidFill>
                <a:latin typeface="Times New Roman" pitchFamily="18" charset="0"/>
              </a:rPr>
              <a:t>Ca</a:t>
            </a:r>
            <a:r>
              <a:rPr lang="hu-HU" sz="2000" dirty="0" smtClean="0">
                <a:solidFill>
                  <a:srgbClr val="663300"/>
                </a:solidFill>
                <a:latin typeface="Times New Roman" pitchFamily="18" charset="0"/>
              </a:rPr>
              <a:t>(OH)</a:t>
            </a:r>
            <a:r>
              <a:rPr lang="hu-HU" sz="2000" baseline="-25000" dirty="0" smtClean="0">
                <a:solidFill>
                  <a:srgbClr val="663300"/>
                </a:solidFill>
                <a:latin typeface="Times New Roman" pitchFamily="18" charset="0"/>
              </a:rPr>
              <a:t>2, </a:t>
            </a:r>
            <a:r>
              <a:rPr lang="hu-HU" sz="2000" dirty="0" smtClean="0">
                <a:solidFill>
                  <a:srgbClr val="663300"/>
                </a:solidFill>
                <a:latin typeface="Times New Roman" pitchFamily="18" charset="0"/>
              </a:rPr>
              <a:t> MTA,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 smtClean="0">
                <a:solidFill>
                  <a:srgbClr val="663300"/>
                </a:solidFill>
                <a:latin typeface="Times New Roman" pitchFamily="18" charset="0"/>
              </a:rPr>
              <a:t>Fe</a:t>
            </a:r>
            <a:r>
              <a:rPr lang="hu-HU" sz="2000" baseline="-25000" dirty="0" smtClean="0">
                <a:solidFill>
                  <a:srgbClr val="663300"/>
                </a:solidFill>
                <a:latin typeface="Times New Roman" pitchFamily="18" charset="0"/>
              </a:rPr>
              <a:t>4</a:t>
            </a:r>
            <a:r>
              <a:rPr lang="hu-HU" sz="2000" dirty="0" smtClean="0">
                <a:solidFill>
                  <a:srgbClr val="663300"/>
                </a:solidFill>
                <a:latin typeface="Times New Roman" pitchFamily="18" charset="0"/>
              </a:rPr>
              <a:t> SO</a:t>
            </a:r>
            <a:r>
              <a:rPr lang="hu-HU" sz="2000" baseline="-25000" dirty="0" smtClean="0">
                <a:solidFill>
                  <a:srgbClr val="663300"/>
                </a:solidFill>
                <a:latin typeface="Times New Roman" pitchFamily="18" charset="0"/>
              </a:rPr>
              <a:t>2</a:t>
            </a:r>
            <a:endParaRPr lang="hu-HU" sz="20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6477000" y="116632"/>
            <a:ext cx="26670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000" dirty="0">
                <a:latin typeface="Times New Roman" pitchFamily="18" charset="0"/>
              </a:rPr>
              <a:t> </a:t>
            </a: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helyi érzéstelenítés;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 izolálás, </a:t>
            </a:r>
            <a:r>
              <a:rPr lang="hu-HU" sz="2000" dirty="0" err="1">
                <a:solidFill>
                  <a:srgbClr val="663300"/>
                </a:solidFill>
                <a:latin typeface="Times New Roman" pitchFamily="18" charset="0"/>
              </a:rPr>
              <a:t>kofferdam</a:t>
            </a: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autoUpdateAnimBg="0"/>
      <p:bldP spid="90115" grpId="0" animBg="1" autoUpdateAnimBg="0"/>
      <p:bldP spid="90125" grpId="0" build="p" animBg="1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5029200" cy="11430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hu-HU" sz="3000" b="1" smtClean="0">
                <a:solidFill>
                  <a:schemeClr val="hlink"/>
                </a:solidFill>
                <a:latin typeface="Times New Roman" pitchFamily="18" charset="0"/>
              </a:rPr>
              <a:t>PREVENTÍV JELLEGŰ</a:t>
            </a:r>
            <a:br>
              <a:rPr lang="hu-HU" sz="30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000" b="1" smtClean="0">
                <a:solidFill>
                  <a:schemeClr val="hlink"/>
                </a:solidFill>
                <a:latin typeface="Times New Roman" pitchFamily="18" charset="0"/>
              </a:rPr>
              <a:t> VITÁLAMPUTÁCIÓ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7300" y="2468563"/>
            <a:ext cx="4194175" cy="450850"/>
          </a:xfrm>
          <a:solidFill>
            <a:srgbClr val="DDDDDD"/>
          </a:solidFill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hu-HU" sz="2800" b="1" smtClean="0">
                <a:solidFill>
                  <a:srgbClr val="008000"/>
                </a:solidFill>
                <a:latin typeface="Times New Roman" pitchFamily="18" charset="0"/>
              </a:rPr>
              <a:t>KEZELÉS MENETE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962400" y="3212976"/>
            <a:ext cx="5181600" cy="3046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2400" dirty="0">
                <a:solidFill>
                  <a:schemeClr val="hlink"/>
                </a:solidFill>
                <a:latin typeface="Times New Roman" pitchFamily="18" charset="0"/>
              </a:rPr>
              <a:t>A </a:t>
            </a:r>
            <a:r>
              <a:rPr lang="hu-HU" sz="2400" dirty="0" smtClean="0">
                <a:solidFill>
                  <a:schemeClr val="hlink"/>
                </a:solidFill>
                <a:latin typeface="Times New Roman" pitchFamily="18" charset="0"/>
              </a:rPr>
              <a:t> tejfog koronai részének </a:t>
            </a:r>
            <a:r>
              <a:rPr lang="hu-HU" sz="2400" dirty="0">
                <a:solidFill>
                  <a:schemeClr val="hlink"/>
                </a:solidFill>
                <a:latin typeface="Times New Roman" pitchFamily="18" charset="0"/>
              </a:rPr>
              <a:t>felépítése: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hu-HU" sz="20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MTA, </a:t>
            </a:r>
            <a:r>
              <a:rPr lang="hu-HU" sz="2400" dirty="0" err="1" smtClean="0">
                <a:solidFill>
                  <a:srgbClr val="663300"/>
                </a:solidFill>
                <a:latin typeface="Times New Roman" pitchFamily="18" charset="0"/>
              </a:rPr>
              <a:t>Ca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(OH)</a:t>
            </a:r>
            <a:r>
              <a:rPr lang="hu-HU" sz="2400" baseline="-25000" dirty="0" smtClean="0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A </a:t>
            </a:r>
            <a:r>
              <a:rPr lang="hu-HU" sz="2400" dirty="0" err="1" smtClean="0">
                <a:solidFill>
                  <a:srgbClr val="663300"/>
                </a:solidFill>
                <a:latin typeface="Times New Roman" pitchFamily="18" charset="0"/>
              </a:rPr>
              <a:t>kavitás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 feltöltése egy </a:t>
            </a:r>
            <a:r>
              <a:rPr lang="hu-HU" sz="2400" dirty="0" err="1" smtClean="0">
                <a:solidFill>
                  <a:srgbClr val="663300"/>
                </a:solidFill>
                <a:latin typeface="Times New Roman" pitchFamily="18" charset="0"/>
              </a:rPr>
              <a:t>ZnO-eugenolból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 álló anyaggal – 2mm;</a:t>
            </a:r>
            <a:endParaRPr lang="hu-HU" sz="2400" dirty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663300"/>
                </a:solidFill>
                <a:latin typeface="Times New Roman" pitchFamily="18" charset="0"/>
              </a:rPr>
              <a:t>üvegionomer-cement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;</a:t>
            </a:r>
            <a:endParaRPr lang="hu-HU" sz="2400" dirty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fémkorona vagy tömés.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 autoUpdateAnimBg="0"/>
      <p:bldP spid="92163" grpId="0" animBg="1" autoUpdateAnimBg="0"/>
      <p:bldP spid="92164" grpId="0" build="p" animBg="1" autoUpdateAnimBg="0" advAuto="2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6137275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VITÁLAMPUTÁCIÓ (PULPOTÓMIA)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75" y="2914650"/>
            <a:ext cx="6915150" cy="1341438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Pulpaexpozíció szuvas dentin és tünetmentes fog esetében;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Koronai részre lokalizálódott pulpitis.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331640" y="2057400"/>
            <a:ext cx="3903712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 smtClean="0">
                <a:solidFill>
                  <a:schemeClr val="accent2"/>
                </a:solidFill>
                <a:latin typeface="Times New Roman" pitchFamily="18" charset="0"/>
              </a:rPr>
              <a:t>INDIKÁCIÓ</a:t>
            </a:r>
            <a:endParaRPr lang="hu-HU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0" y="4876800"/>
            <a:ext cx="3048000" cy="9779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Kr. Pulpitis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direkt pulpasapkázás következtében /Ca(OH)</a:t>
            </a:r>
            <a:r>
              <a:rPr lang="hu-HU" sz="2000" baseline="-25000">
                <a:solidFill>
                  <a:srgbClr val="663300"/>
                </a:solidFill>
                <a:latin typeface="Times New Roman" pitchFamily="18" charset="0"/>
              </a:rPr>
              <a:t>2/</a:t>
            </a:r>
            <a:endParaRPr lang="hu-HU" sz="200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 autoUpdateAnimBg="0"/>
      <p:bldP spid="93187" grpId="0" uiExpand="1" build="p" animBg="1" autoUpdateAnimBg="0" advAuto="0"/>
      <p:bldP spid="9318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4610100" cy="91784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b="1" dirty="0" err="1" smtClean="0">
                <a:solidFill>
                  <a:schemeClr val="hlink"/>
                </a:solidFill>
                <a:latin typeface="Times New Roman" pitchFamily="18" charset="0"/>
              </a:rPr>
              <a:t>Etiológia</a:t>
            </a:r>
            <a:r>
              <a:rPr lang="hu-HU" b="1" dirty="0" smtClean="0">
                <a:solidFill>
                  <a:schemeClr val="hlin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3055938"/>
            <a:ext cx="7459662" cy="282257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FFFF00"/>
                </a:solidFill>
                <a:latin typeface="Times New Roman" pitchFamily="18" charset="0"/>
              </a:rPr>
              <a:t>Elhanyagolt </a:t>
            </a:r>
            <a:r>
              <a:rPr lang="hu-H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caries</a:t>
            </a:r>
            <a:r>
              <a:rPr lang="hu-HU" sz="28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FFFF00"/>
                </a:solidFill>
                <a:latin typeface="Times New Roman" pitchFamily="18" charset="0"/>
              </a:rPr>
              <a:t>Másodlagos </a:t>
            </a:r>
            <a:r>
              <a:rPr lang="hu-H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caries</a:t>
            </a:r>
            <a:r>
              <a:rPr lang="hu-HU" sz="28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FFFF00"/>
                </a:solidFill>
                <a:latin typeface="Times New Roman" pitchFamily="18" charset="0"/>
              </a:rPr>
              <a:t>Nem kellő gondossággal elvégzett kezelés (tömés);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FFFF00"/>
                </a:solidFill>
                <a:latin typeface="Times New Roman" pitchFamily="18" charset="0"/>
              </a:rPr>
              <a:t>A frontfogak baleseti sérülései</a:t>
            </a:r>
            <a:endParaRPr lang="hu-H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 autoUpdateAnimBg="0"/>
      <p:bldP spid="53251" grpId="0" build="p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56388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VITÁLAMPUTÁCIÓ</a:t>
            </a:r>
            <a:b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(PULPOTÓMIA)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200400"/>
            <a:ext cx="7086600" cy="32004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A fiziológiás gyökérresorptió meghaladja a teljes gyökérhossz 1/3-át;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Patológiás belső és külső resorptió;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Periapikális és/vagy bifurkációs elváltozás;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Sipolynyílásképződés;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Lokalizált fájdalom.</a:t>
            </a:r>
            <a:endParaRPr lang="hu-HU" sz="28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600200" y="2286000"/>
            <a:ext cx="563609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KONTRAINDIKÁCIÓK - TF:</a:t>
            </a:r>
            <a:endParaRPr lang="hu-HU" sz="3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5237" name="Picture 5" descr="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13827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  <p:bldP spid="95235" grpId="0" animBg="1" autoUpdateAnimBg="0"/>
      <p:bldP spid="9523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0960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VITÁLAMPUTÁCIÓ</a:t>
            </a:r>
            <a:b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(PULPOTÓMIA)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2562225"/>
            <a:ext cx="7226300" cy="232886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helyi érzéstelenítés;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izolálás, kofferdam;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megfelelő méretű gömbfúróval eltávolítjuk a fogbél koronai részét.</a:t>
            </a:r>
            <a:endParaRPr lang="hu-HU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4136504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kezelés </a:t>
            </a:r>
            <a:r>
              <a:rPr lang="hu-H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menete - TF:</a:t>
            </a:r>
            <a:endParaRPr lang="hu-HU" sz="3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7292" name="Group 12"/>
          <p:cNvGrpSpPr>
            <a:grpSpLocks/>
          </p:cNvGrpSpPr>
          <p:nvPr/>
        </p:nvGrpSpPr>
        <p:grpSpPr bwMode="auto">
          <a:xfrm>
            <a:off x="5029200" y="5013325"/>
            <a:ext cx="3890963" cy="1006475"/>
            <a:chOff x="3168" y="3158"/>
            <a:chExt cx="2451" cy="634"/>
          </a:xfrm>
        </p:grpSpPr>
        <p:sp>
          <p:nvSpPr>
            <p:cNvPr id="28682" name="Text Box 7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0" cy="54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hu-HU" sz="2400">
                  <a:solidFill>
                    <a:srgbClr val="FF0000"/>
                  </a:solidFill>
                  <a:latin typeface="Times New Roman" pitchFamily="18" charset="0"/>
                </a:rPr>
                <a:t>nagy gömbfúró</a:t>
              </a:r>
              <a:r>
                <a:rPr lang="hu-HU" sz="2400" b="0">
                  <a:latin typeface="Times New Roman" pitchFamily="18" charset="0"/>
                </a:rPr>
                <a:t>: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hu-HU" sz="2400" b="0">
                  <a:solidFill>
                    <a:srgbClr val="663300"/>
                  </a:solidFill>
                  <a:latin typeface="Times New Roman" pitchFamily="18" charset="0"/>
                </a:rPr>
                <a:t>perforációveszély!!</a:t>
              </a:r>
              <a:r>
                <a:rPr lang="hu-HU" sz="2400" b="0"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28681" name="Picture 9" descr="sto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3158"/>
              <a:ext cx="3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 autoUpdateAnimBg="0"/>
      <p:bldP spid="97283" grpId="0" animBg="1" autoUpdateAnimBg="0"/>
      <p:bldP spid="9728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0960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VITÁLAMPUTÁCIÓ</a:t>
            </a:r>
            <a:b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(PULPOTÓMIA)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2492375"/>
            <a:ext cx="7226300" cy="9874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  <a:defRPr/>
            </a:pPr>
            <a:r>
              <a:rPr lang="hu-HU" sz="2400" b="1" smtClean="0">
                <a:solidFill>
                  <a:srgbClr val="FFFF00"/>
                </a:solidFill>
                <a:latin typeface="Times New Roman" pitchFamily="18" charset="0"/>
              </a:rPr>
              <a:t>gyors vérzéscsillapítás;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  <a:defRPr/>
            </a:pPr>
            <a:r>
              <a:rPr lang="hu-H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koagulumképzés </a:t>
            </a:r>
            <a:r>
              <a:rPr lang="hu-H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elkerülése.</a:t>
            </a:r>
            <a:endParaRPr lang="hu-HU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35052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accent2"/>
                </a:solidFill>
                <a:latin typeface="Times New Roman" pitchFamily="18" charset="0"/>
              </a:rPr>
              <a:t>A kezelés menete: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743200" y="33528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az amputáció sikerének feltétele: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362200" y="3886200"/>
            <a:ext cx="6553200" cy="2282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b="0"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megakadályozza a vitális pulpaszövetek és a gyógyszeres kötés érintkezését,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elősegíti a krónikus gyulladásos folyamatok, valamint a pulpanekrózis kifejlődését,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gátolja a dentinhíd képződését.</a:t>
            </a:r>
          </a:p>
        </p:txBody>
      </p:sp>
      <p:pic>
        <p:nvPicPr>
          <p:cNvPr id="99336" name="Picture 8" descr="s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73463"/>
            <a:ext cx="6461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1" grpId="0" build="p" autoUpdateAnimBg="0" advAuto="0"/>
      <p:bldP spid="99332" grpId="0" animBg="1" autoUpdateAnimBg="0"/>
      <p:bldP spid="99333" grpId="0" build="p" autoUpdateAnimBg="0" advAuto="0"/>
      <p:bldP spid="9933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0960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VITÁLAMPUTÁCIÓ</a:t>
            </a:r>
            <a:b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(PULPOTÓMIA)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2633663"/>
            <a:ext cx="7226300" cy="635000"/>
          </a:xfrm>
          <a:solidFill>
            <a:srgbClr val="DDDDDD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chemeClr val="tx2"/>
                </a:solidFill>
                <a:latin typeface="Times New Roman" pitchFamily="18" charset="0"/>
              </a:rPr>
              <a:t>A pulpacsonk fedése gyógyszeres kötéssel:</a:t>
            </a:r>
            <a:endParaRPr lang="hu-HU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3581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kezelés menete: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743200" y="3276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a gyógyszeres kötés megítélése: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779838" y="3860800"/>
            <a:ext cx="5029200" cy="267765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b="0" dirty="0">
                <a:latin typeface="Times New Roman" pitchFamily="18" charset="0"/>
              </a:rPr>
              <a:t> </a:t>
            </a:r>
            <a:r>
              <a:rPr lang="hu-HU" sz="2400" dirty="0">
                <a:solidFill>
                  <a:srgbClr val="7030A0"/>
                </a:solidFill>
                <a:latin typeface="Times New Roman" pitchFamily="18" charset="0"/>
              </a:rPr>
              <a:t>kalcium-hidroxid </a:t>
            </a:r>
            <a:r>
              <a:rPr lang="hu-HU" sz="2400" dirty="0" err="1">
                <a:solidFill>
                  <a:srgbClr val="7030A0"/>
                </a:solidFill>
                <a:latin typeface="Times New Roman" pitchFamily="18" charset="0"/>
              </a:rPr>
              <a:t>Ca</a:t>
            </a:r>
            <a:r>
              <a:rPr lang="hu-HU" sz="2400" dirty="0">
                <a:solidFill>
                  <a:srgbClr val="7030A0"/>
                </a:solidFill>
                <a:latin typeface="Times New Roman" pitchFamily="18" charset="0"/>
              </a:rPr>
              <a:t>(OH)</a:t>
            </a:r>
            <a:r>
              <a:rPr lang="hu-HU" sz="2400" baseline="-25000" dirty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hu-HU" sz="2400" dirty="0">
                <a:solidFill>
                  <a:srgbClr val="7030A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vasszulfát Fe</a:t>
            </a:r>
            <a:r>
              <a:rPr lang="hu-HU" sz="24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(SO</a:t>
            </a:r>
            <a:r>
              <a:rPr lang="hu-HU" sz="2400" baseline="-25000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hu-HU" sz="24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800000"/>
                </a:solidFill>
                <a:latin typeface="Times New Roman" pitchFamily="18" charset="0"/>
              </a:rPr>
              <a:t>formokrezol</a:t>
            </a:r>
            <a:r>
              <a:rPr lang="hu-HU" sz="2400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hu-HU" sz="2400" dirty="0" err="1">
                <a:solidFill>
                  <a:srgbClr val="800000"/>
                </a:solidFill>
                <a:latin typeface="Times New Roman" pitchFamily="18" charset="0"/>
              </a:rPr>
              <a:t>Buckley</a:t>
            </a:r>
            <a:r>
              <a:rPr lang="hu-HU" sz="2400" dirty="0">
                <a:solidFill>
                  <a:srgbClr val="800000"/>
                </a:solidFill>
                <a:latin typeface="Times New Roman" pitchFamily="18" charset="0"/>
              </a:rPr>
              <a:t> (1904);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chemeClr val="tx2"/>
                </a:solidFill>
                <a:latin typeface="Times New Roman" pitchFamily="18" charset="0"/>
              </a:rPr>
              <a:t>glutáraldehid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2-5%.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7030A0"/>
                </a:solidFill>
                <a:latin typeface="Times New Roman" pitchFamily="18" charset="0"/>
              </a:rPr>
              <a:t>mineral</a:t>
            </a:r>
            <a:r>
              <a:rPr lang="hu-HU" sz="2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7030A0"/>
                </a:solidFill>
                <a:latin typeface="Times New Roman" pitchFamily="18" charset="0"/>
              </a:rPr>
              <a:t>trioxide</a:t>
            </a:r>
            <a:r>
              <a:rPr lang="hu-HU" sz="2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7030A0"/>
                </a:solidFill>
                <a:latin typeface="Times New Roman" pitchFamily="18" charset="0"/>
              </a:rPr>
              <a:t>aggregate</a:t>
            </a:r>
            <a:r>
              <a:rPr lang="hu-HU" sz="2400" dirty="0">
                <a:solidFill>
                  <a:srgbClr val="7030A0"/>
                </a:solidFill>
                <a:latin typeface="Times New Roman" pitchFamily="18" charset="0"/>
              </a:rPr>
              <a:t> (MTA)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003800" y="2276475"/>
            <a:ext cx="2952750" cy="396875"/>
          </a:xfrm>
          <a:prstGeom prst="rect">
            <a:avLst/>
          </a:prstGeom>
          <a:solidFill>
            <a:srgbClr val="6213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„PULPADRESSING”</a:t>
            </a: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 autoUpdateAnimBg="0"/>
      <p:bldP spid="101379" grpId="0" build="p" animBg="1" autoUpdateAnimBg="0" advAuto="0"/>
      <p:bldP spid="101380" grpId="0" animBg="1" autoUpdateAnimBg="0"/>
      <p:bldP spid="101381" grpId="0" autoUpdateAnimBg="0"/>
      <p:bldP spid="101382" grpId="0" animBg="1" autoUpdateAnimBg="0"/>
      <p:bldP spid="1013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738" y="868363"/>
            <a:ext cx="5594350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VITÁLAMPUTÁCIÓ</a:t>
            </a:r>
            <a:b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(PULPOTÓMIA)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2914650"/>
            <a:ext cx="7226300" cy="120015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chemeClr val="tx2"/>
                </a:solidFill>
                <a:latin typeface="Times New Roman" pitchFamily="18" charset="0"/>
              </a:rPr>
              <a:t>üvegionomer cement - alábélelés;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smtClean="0">
                <a:solidFill>
                  <a:schemeClr val="tx2"/>
                </a:solidFill>
                <a:latin typeface="Times New Roman" pitchFamily="18" charset="0"/>
              </a:rPr>
              <a:t>végleges koronarestauráció:</a:t>
            </a:r>
            <a:endParaRPr lang="hu-HU" sz="28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752600" y="2057400"/>
            <a:ext cx="3581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kezelés menete: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962400" y="4191000"/>
            <a:ext cx="4876800" cy="1015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400" b="0" dirty="0">
                <a:latin typeface="Times New Roman" pitchFamily="18" charset="0"/>
              </a:rPr>
              <a:t> </a:t>
            </a:r>
            <a:r>
              <a:rPr lang="hu-HU" sz="2400" b="0" dirty="0">
                <a:solidFill>
                  <a:srgbClr val="7030A0"/>
                </a:solidFill>
                <a:latin typeface="Times New Roman" pitchFamily="18" charset="0"/>
              </a:rPr>
              <a:t>kompozit- vagy amalgámtömés;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400" b="0" dirty="0">
                <a:solidFill>
                  <a:srgbClr val="008000"/>
                </a:solidFill>
                <a:latin typeface="Times New Roman" pitchFamily="18" charset="0"/>
              </a:rPr>
              <a:t> fémkorona stb.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7" grpId="0" animBg="1" autoUpdateAnimBg="0"/>
      <p:bldP spid="103428" grpId="0" animBg="1" autoUpdateAnimBg="0"/>
      <p:bldP spid="103429" grpId="0" build="p" animBg="1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476250"/>
            <a:ext cx="5407025" cy="792163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u-H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„PULPDRESSING”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59775" cy="55895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79388" y="958850"/>
            <a:ext cx="849788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hu-HU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</a:rPr>
              <a:t>DEVITALIZÁCIÓ:</a:t>
            </a:r>
          </a:p>
          <a:p>
            <a:pPr>
              <a:spcBef>
                <a:spcPct val="50000"/>
              </a:spcBef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</a:rPr>
              <a:t>		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FORMOKREZOL</a:t>
            </a:r>
          </a:p>
          <a:p>
            <a:pPr>
              <a:spcBef>
                <a:spcPct val="50000"/>
              </a:spcBef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● GLUTÁRALDEHID</a:t>
            </a:r>
          </a:p>
          <a:p>
            <a:pPr>
              <a:spcBef>
                <a:spcPct val="50000"/>
              </a:spcBef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● ELEKTROKOAGULÁCIÓ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PREZERVÁCIÓ:</a:t>
            </a:r>
          </a:p>
          <a:p>
            <a:pPr>
              <a:spcBef>
                <a:spcPct val="50000"/>
              </a:spcBef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● VASSZULFÁT Fe</a:t>
            </a:r>
            <a:r>
              <a:rPr lang="hu-HU" sz="2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hu-HU" sz="2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2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  <a:defRPr/>
            </a:pPr>
            <a:r>
              <a:rPr lang="hu-HU" sz="2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               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KÁLCIUM-HIDROXID Ca(OH)</a:t>
            </a:r>
            <a:r>
              <a:rPr lang="hu-HU" sz="2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hu-HU" sz="20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MINERAL TRIOXIDE AGGREGATE</a:t>
            </a:r>
          </a:p>
          <a:p>
            <a:pPr>
              <a:spcBef>
                <a:spcPct val="50000"/>
              </a:spcBef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● LASER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REMINERALIZÁCIÓ:</a:t>
            </a:r>
          </a:p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INDIREKT PULPASAPKÁZÁS</a:t>
            </a:r>
          </a:p>
          <a:p>
            <a:pPr>
              <a:spcBef>
                <a:spcPct val="50000"/>
              </a:spcBef>
              <a:defRPr/>
            </a:pP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● BMP – BONE MORPHOGENIC PROTEIN</a:t>
            </a:r>
          </a:p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● KOLLAGÉN</a:t>
            </a:r>
            <a:endParaRPr lang="hu-H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066800"/>
            <a:ext cx="7200900" cy="14478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 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FORMOKREZOL - BUCKLEY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908175" y="2708275"/>
            <a:ext cx="3048000" cy="210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Formaldehid 19%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663300"/>
                </a:solidFill>
                <a:latin typeface="Times New Roman" pitchFamily="18" charset="0"/>
              </a:rPr>
              <a:t>Trikrezol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35%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Glicerin 15%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663300"/>
                </a:solidFill>
                <a:latin typeface="Times New Roman" pitchFamily="18" charset="0"/>
              </a:rPr>
              <a:t>Aqua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400" dirty="0" err="1">
                <a:solidFill>
                  <a:srgbClr val="663300"/>
                </a:solidFill>
                <a:latin typeface="Times New Roman" pitchFamily="18" charset="0"/>
              </a:rPr>
              <a:t>dest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. 31%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195513" y="5445125"/>
            <a:ext cx="19431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1:5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5580063" y="3357563"/>
            <a:ext cx="2808287" cy="1311275"/>
          </a:xfrm>
          <a:prstGeom prst="rect">
            <a:avLst/>
          </a:prstGeom>
          <a:solidFill>
            <a:srgbClr val="6213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Technika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1930 SWEET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 autoUpdateAnimBg="0"/>
      <p:bldP spid="109571" grpId="0" animBg="1" autoUpdateAnimBg="0"/>
      <p:bldP spid="109573" grpId="0" animBg="1"/>
      <p:bldP spid="1095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972300" cy="12192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 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FORMOKREZOL - BUCKLEY</a:t>
            </a:r>
          </a:p>
        </p:txBody>
      </p:sp>
      <p:graphicFrame>
        <p:nvGraphicFramePr>
          <p:cNvPr id="108576" name="Group 32"/>
          <p:cNvGraphicFramePr>
            <a:graphicFrameLocks noGrp="1"/>
          </p:cNvGraphicFramePr>
          <p:nvPr>
            <p:ph type="tbl" idx="1"/>
          </p:nvPr>
        </p:nvGraphicFramePr>
        <p:xfrm>
          <a:off x="539750" y="1844675"/>
          <a:ext cx="8353425" cy="4632326"/>
        </p:xfrm>
        <a:graphic>
          <a:graphicData uri="http://schemas.openxmlformats.org/drawingml/2006/table">
            <a:tbl>
              <a:tblPr/>
              <a:tblGrid>
                <a:gridCol w="2892425"/>
                <a:gridCol w="2809875"/>
                <a:gridCol w="2651125"/>
              </a:tblGrid>
              <a:tr h="896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PULPA-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REAKCIÓ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ELŐNY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HÁTRÁNY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01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progresszív fibrózisos fixáció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baktericid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perzisztáló kr. gyulladás 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17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kr. gyulladás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klinikai tünetek hiánya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maradó fogcsíra károsodása?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1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pulpanekrózis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időelőtti exfoliáció?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0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élő apikális pulpa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szisztémás eloszlás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exp.: mutagén, citotoxikus és karcinogén</a:t>
                      </a: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49275"/>
            <a:ext cx="7200900" cy="14478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 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FORMOKREZOL - BUCKLEY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3048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Formaldehid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476375" y="4437063"/>
            <a:ext cx="4103688" cy="1311275"/>
          </a:xfrm>
          <a:prstGeom prst="rect">
            <a:avLst/>
          </a:prstGeom>
          <a:solidFill>
            <a:srgbClr val="E3CD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hu-H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nasofaringeális</a:t>
            </a: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carcinóma</a:t>
            </a:r>
            <a:endParaRPr lang="hu-H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▼orrüregi és </a:t>
            </a:r>
            <a:r>
              <a:rPr lang="hu-H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paranasalis</a:t>
            </a: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sinus 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▲ leukémia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563938" y="2205038"/>
            <a:ext cx="5256212" cy="1587500"/>
          </a:xfrm>
          <a:prstGeom prst="rect">
            <a:avLst/>
          </a:prstGeom>
          <a:solidFill>
            <a:srgbClr val="6213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2004 Június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International Agency for Researche on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 autoUpdateAnimBg="0"/>
      <p:bldP spid="155651" grpId="0" build="p" animBg="1" autoUpdateAnimBg="0" advAuto="0"/>
      <p:bldP spid="155655" grpId="0" animBg="1"/>
      <p:bldP spid="1556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7429500" cy="1219200"/>
          </a:xfrm>
          <a:solidFill>
            <a:srgbClr val="FFFF66"/>
          </a:solidFill>
        </p:spPr>
        <p:txBody>
          <a:bodyPr/>
          <a:lstStyle/>
          <a:p>
            <a:pPr algn="ctr"/>
            <a:r>
              <a:rPr lang="hu-HU" sz="3200" b="1">
                <a:solidFill>
                  <a:schemeClr val="hlink"/>
                </a:solidFill>
                <a:latin typeface="Times New Roman" pitchFamily="18" charset="0"/>
              </a:rPr>
              <a:t>MTA</a:t>
            </a:r>
            <a:r>
              <a:rPr lang="hu-HU" sz="3200" b="1" baseline="-25000">
                <a:solidFill>
                  <a:schemeClr val="hlink"/>
                </a:solidFill>
                <a:latin typeface="Times New Roman" pitchFamily="18" charset="0"/>
              </a:rPr>
              <a:t> </a:t>
            </a:r>
            <a:br>
              <a:rPr lang="hu-HU" sz="3200" b="1" baseline="-250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>
                <a:solidFill>
                  <a:schemeClr val="hlink"/>
                </a:solidFill>
                <a:latin typeface="Times New Roman" pitchFamily="18" charset="0"/>
              </a:rPr>
              <a:t>MINERAL TRIOXIDE AGGREGATE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331640" y="1772816"/>
            <a:ext cx="5111750" cy="2831544"/>
          </a:xfrm>
          <a:prstGeom prst="rect">
            <a:avLst/>
          </a:prstGeom>
          <a:solidFill>
            <a:srgbClr val="E3CD7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</a:rPr>
              <a:t>1993 – laterális gyökérperforáció kezelése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</a:rPr>
              <a:t> retrográd gyökértömés,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</a:rPr>
              <a:t> direkt </a:t>
            </a:r>
            <a:r>
              <a:rPr lang="hu-HU" sz="2000" b="1" dirty="0" err="1">
                <a:solidFill>
                  <a:schemeClr val="tx2"/>
                </a:solidFill>
                <a:latin typeface="Times New Roman" pitchFamily="18" charset="0"/>
              </a:rPr>
              <a:t>pulpasapkázás</a:t>
            </a: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</a:rPr>
              <a:t> bifurkációs perforációk kezelése,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  <a:latin typeface="Times New Roman" pitchFamily="18" charset="0"/>
              </a:rPr>
              <a:t>apexifikáció</a:t>
            </a:r>
            <a:r>
              <a:rPr lang="hu-HU" sz="2000" b="1" dirty="0" smtClean="0">
                <a:solidFill>
                  <a:schemeClr val="tx2"/>
                </a:solidFill>
                <a:latin typeface="Times New Roman" pitchFamily="18" charset="0"/>
              </a:rPr>
              <a:t>,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</a:rPr>
              <a:t>tejfog-pulpotómia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hu-H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375" y="4005263"/>
            <a:ext cx="5327650" cy="2682875"/>
            <a:chOff x="1701" y="2438"/>
            <a:chExt cx="3356" cy="1690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2624" y="2438"/>
              <a:ext cx="2433" cy="1690"/>
            </a:xfrm>
            <a:prstGeom prst="rect">
              <a:avLst/>
            </a:prstGeom>
            <a:solidFill>
              <a:srgbClr val="E3CD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hu-HU" sz="1800">
                  <a:solidFill>
                    <a:schemeClr val="tx2"/>
                  </a:solidFill>
                </a:rPr>
                <a:t> </a:t>
              </a:r>
              <a:r>
                <a:rPr lang="hu-HU" sz="2000" b="1">
                  <a:solidFill>
                    <a:schemeClr val="tx2"/>
                  </a:solidFill>
                  <a:latin typeface="Times New Roman" pitchFamily="18" charset="0"/>
                </a:rPr>
                <a:t>trikálcium szilikát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hu-HU" sz="2000" b="1">
                  <a:solidFill>
                    <a:schemeClr val="tx2"/>
                  </a:solidFill>
                  <a:latin typeface="Times New Roman" pitchFamily="18" charset="0"/>
                </a:rPr>
                <a:t> dikálcium szilikát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hu-HU" sz="2000" b="1">
                  <a:solidFill>
                    <a:schemeClr val="tx2"/>
                  </a:solidFill>
                  <a:latin typeface="Times New Roman" pitchFamily="18" charset="0"/>
                </a:rPr>
                <a:t> trikálcium aluminát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hu-HU" sz="2000" b="1">
                  <a:solidFill>
                    <a:schemeClr val="tx2"/>
                  </a:solidFill>
                  <a:latin typeface="Times New Roman" pitchFamily="18" charset="0"/>
                </a:rPr>
                <a:t> kálcium szulfát dihidrát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hu-HU" sz="2000" b="1">
                  <a:solidFill>
                    <a:schemeClr val="tx2"/>
                  </a:solidFill>
                  <a:latin typeface="Times New Roman" pitchFamily="18" charset="0"/>
                </a:rPr>
                <a:t> bismut oxid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hu-HU" sz="2000" b="1">
                  <a:solidFill>
                    <a:schemeClr val="tx2"/>
                  </a:solidFill>
                  <a:latin typeface="Times New Roman" pitchFamily="18" charset="0"/>
                </a:rPr>
                <a:t> tetrakálcium aluminoferrit</a:t>
              </a:r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auto">
            <a:xfrm>
              <a:off x="1701" y="3113"/>
              <a:ext cx="953" cy="327"/>
            </a:xfrm>
            <a:prstGeom prst="rect">
              <a:avLst/>
            </a:prstGeom>
            <a:solidFill>
              <a:srgbClr val="62139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MTA</a:t>
              </a:r>
            </a:p>
          </p:txBody>
        </p:sp>
      </p:grp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5867400" y="2636838"/>
            <a:ext cx="1439863" cy="1160462"/>
          </a:xfrm>
          <a:prstGeom prst="rect">
            <a:avLst/>
          </a:prstGeom>
          <a:solidFill>
            <a:srgbClr val="62139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WHITE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GREY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5795963" y="1628775"/>
            <a:ext cx="2952750" cy="396875"/>
          </a:xfrm>
          <a:prstGeom prst="rect">
            <a:avLst/>
          </a:prstGeom>
          <a:solidFill>
            <a:srgbClr val="62139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i="1">
                <a:solidFill>
                  <a:srgbClr val="FFFF00"/>
                </a:solidFill>
                <a:latin typeface="Times New Roman" pitchFamily="18" charset="0"/>
              </a:rPr>
              <a:t>Torabinejad et al. - 1995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1619250" y="6092825"/>
            <a:ext cx="3311525" cy="457200"/>
          </a:xfrm>
          <a:prstGeom prst="rect">
            <a:avLst/>
          </a:prstGeom>
          <a:solidFill>
            <a:srgbClr val="62139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  <a:latin typeface="Times New Roman" pitchFamily="18" charset="0"/>
              </a:rPr>
              <a:t>pH = 12,5 </a:t>
            </a: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hu-H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hu-HU" b="1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 autoUpdateAnimBg="0"/>
      <p:bldP spid="220163" grpId="0" animBg="1"/>
      <p:bldP spid="220167" grpId="0" animBg="1"/>
      <p:bldP spid="220168" grpId="0" animBg="1"/>
      <p:bldP spid="2201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064896" cy="1007517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dirty="0" smtClean="0">
                <a:solidFill>
                  <a:schemeClr val="hlink"/>
                </a:solidFill>
                <a:latin typeface="Times New Roman" pitchFamily="18" charset="0"/>
              </a:rPr>
              <a:t>KÖVETKEZMÉNYES  BETEGSÉGEK</a:t>
            </a:r>
            <a:br>
              <a:rPr lang="hu-H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dirty="0" smtClean="0">
                <a:solidFill>
                  <a:schemeClr val="hlink"/>
                </a:solidFill>
                <a:latin typeface="Times New Roman" pitchFamily="18" charset="0"/>
              </a:rPr>
              <a:t>TEJFOGAZAT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3338513"/>
            <a:ext cx="7693025" cy="2187575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Vékony zománc-dentin réteg;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A pre- és postnatálisan létrejött zománcréteg különböző mineralizációs fokai;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Tág pulpakamra;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Gyökérresorptió.</a:t>
            </a:r>
            <a:endParaRPr lang="hu-HU" sz="280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371600" y="2514600"/>
            <a:ext cx="37338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2800" dirty="0">
                <a:solidFill>
                  <a:schemeClr val="accent2"/>
                </a:solidFill>
                <a:latin typeface="Times New Roman" pitchFamily="18" charset="0"/>
              </a:rPr>
              <a:t>Hajlamosító tényezők: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build="p" animBg="1" autoUpdateAnimBg="0" advAuto="0"/>
      <p:bldP spid="5632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04813"/>
            <a:ext cx="7429500" cy="12192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MINERAL TRIOXIDE AGGREGATE - MTA</a:t>
            </a:r>
            <a:r>
              <a:rPr lang="hu-HU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hu-HU" sz="28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105504" name="Group 32"/>
          <p:cNvGraphicFramePr>
            <a:graphicFrameLocks noGrp="1"/>
          </p:cNvGraphicFramePr>
          <p:nvPr>
            <p:ph type="tbl" idx="1"/>
          </p:nvPr>
        </p:nvGraphicFramePr>
        <p:xfrm>
          <a:off x="1042988" y="2060575"/>
          <a:ext cx="7467600" cy="4504023"/>
        </p:xfrm>
        <a:graphic>
          <a:graphicData uri="http://schemas.openxmlformats.org/drawingml/2006/table">
            <a:tbl>
              <a:tblPr/>
              <a:tblGrid>
                <a:gridCol w="2890837"/>
                <a:gridCol w="1985963"/>
                <a:gridCol w="2590800"/>
              </a:tblGrid>
              <a:tr h="1028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PULPA-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REAKCIÓ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ELŐNY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HÁTRÁNY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3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biokompatibilis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jó széli záródás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költséges anyag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kiszerelés: 1g/tasak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tárolás: lég- és nedvességmentes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citokine stimuláció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vitális pulpa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71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nincs gyulladás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dentinhíd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1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dentinhíd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5505" name="Text Box 33"/>
          <p:cNvSpPr txBox="1">
            <a:spLocks noChangeArrowheads="1"/>
          </p:cNvSpPr>
          <p:nvPr/>
        </p:nvSpPr>
        <p:spPr bwMode="auto">
          <a:xfrm>
            <a:off x="6156325" y="4868863"/>
            <a:ext cx="2232025" cy="1061829"/>
          </a:xfrm>
          <a:prstGeom prst="rect">
            <a:avLst/>
          </a:prstGeom>
          <a:solidFill>
            <a:srgbClr val="6213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b="0" dirty="0" smtClean="0">
                <a:solidFill>
                  <a:srgbClr val="FFFF00"/>
                </a:solidFill>
              </a:rPr>
              <a:t>- Db.:5 tasak/1g</a:t>
            </a:r>
          </a:p>
          <a:p>
            <a:pPr>
              <a:spcBef>
                <a:spcPct val="50000"/>
              </a:spcBef>
            </a:pPr>
            <a:r>
              <a:rPr lang="hu-HU" b="0" dirty="0" smtClean="0">
                <a:solidFill>
                  <a:srgbClr val="FFFF00"/>
                </a:solidFill>
              </a:rPr>
              <a:t>- fecskendős kiszerelés</a:t>
            </a:r>
            <a:endParaRPr lang="hu-HU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 autoUpdateAnimBg="0"/>
      <p:bldP spid="1055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7429500" cy="12192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KALCIUM-HIDROXID Ca(OH)</a:t>
            </a:r>
            <a:r>
              <a:rPr lang="hu-HU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2 </a:t>
            </a:r>
            <a:endParaRPr lang="hu-HU" sz="28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152579" name="Group 3"/>
          <p:cNvGraphicFramePr>
            <a:graphicFrameLocks noGrp="1"/>
          </p:cNvGraphicFramePr>
          <p:nvPr>
            <p:ph type="tbl" idx="1"/>
          </p:nvPr>
        </p:nvGraphicFramePr>
        <p:xfrm>
          <a:off x="1447800" y="2514600"/>
          <a:ext cx="7467600" cy="3657600"/>
        </p:xfrm>
        <a:graphic>
          <a:graphicData uri="http://schemas.openxmlformats.org/drawingml/2006/table">
            <a:tbl>
              <a:tblPr/>
              <a:tblGrid>
                <a:gridCol w="2890838"/>
                <a:gridCol w="1985962"/>
                <a:gridCol w="25908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PULPA-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REAKCIÓ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ELŐNY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HÁTRÁNY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koagulációs nekrozis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antibakteriális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belső resorptió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rostszövetes hegesedés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vitális pulpa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kr. gyulladás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odontoblasztok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differenciálódása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dentinhíd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dentinhíd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4-8 hét alatt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5175"/>
            <a:ext cx="6667500" cy="13716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 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VASSZULFÁT Fe</a:t>
            </a:r>
            <a:r>
              <a:rPr lang="hu-HU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(SO</a:t>
            </a:r>
            <a:r>
              <a:rPr lang="hu-HU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4</a:t>
            </a: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hu-HU" sz="2800" b="1" baseline="-25000" smtClean="0">
                <a:solidFill>
                  <a:schemeClr val="hlink"/>
                </a:solidFill>
                <a:latin typeface="Times New Roman" pitchFamily="18" charset="0"/>
              </a:rPr>
              <a:t>3 </a:t>
            </a: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 - 15,5%</a:t>
            </a:r>
            <a:endParaRPr lang="hu-HU" sz="2800" b="1" baseline="-2500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106528" name="Group 32"/>
          <p:cNvGraphicFramePr>
            <a:graphicFrameLocks noGrp="1"/>
          </p:cNvGraphicFramePr>
          <p:nvPr>
            <p:ph type="tbl" idx="1"/>
          </p:nvPr>
        </p:nvGraphicFramePr>
        <p:xfrm>
          <a:off x="727075" y="2703513"/>
          <a:ext cx="7615238" cy="4041775"/>
        </p:xfrm>
        <a:graphic>
          <a:graphicData uri="http://schemas.openxmlformats.org/drawingml/2006/table">
            <a:tbl>
              <a:tblPr/>
              <a:tblGrid>
                <a:gridCol w="2476500"/>
                <a:gridCol w="2574925"/>
                <a:gridCol w="2563813"/>
              </a:tblGrid>
              <a:tr h="896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PULPA-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REAKCIÓ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ELŐNY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HÁTRÁNY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6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Fe-protein kötés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vitális pulpa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kr. gyulladás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cink-oxid-eugenol alábélelés esetén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5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hemostázis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dentinhíd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(OH)</a:t>
                      </a:r>
                      <a:r>
                        <a:rPr kumimoji="0" lang="hu-H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alábélelés esetén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2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megelőzi a koagulumképződést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6632"/>
            <a:ext cx="6743700" cy="12192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GYÓGYSZERES KÖTÉS 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GLUTÁRALDEHID 2-5 %</a:t>
            </a:r>
          </a:p>
        </p:txBody>
      </p:sp>
      <p:graphicFrame>
        <p:nvGraphicFramePr>
          <p:cNvPr id="107550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91849882"/>
              </p:ext>
            </p:extLst>
          </p:nvPr>
        </p:nvGraphicFramePr>
        <p:xfrm>
          <a:off x="755650" y="1988840"/>
          <a:ext cx="7620000" cy="4766827"/>
        </p:xfrm>
        <a:graphic>
          <a:graphicData uri="http://schemas.openxmlformats.org/drawingml/2006/table">
            <a:tbl>
              <a:tblPr/>
              <a:tblGrid>
                <a:gridCol w="2890838"/>
                <a:gridCol w="2366962"/>
                <a:gridCol w="2362200"/>
              </a:tblGrid>
              <a:tr h="896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PULPA-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REAKCIÓ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ELŐNY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HÁTRÁNY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93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proteinfixálás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antibakteriális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koncentráció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gyulladáscsökkentés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élő apikális pulpa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applikációs idő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1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magasabb koncentrációban hatékonyabb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nem képez mutációkat?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hu-HU" sz="2000" b="1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szisztémás eloszlás</a:t>
                      </a:r>
                      <a:endParaRPr lang="hu-H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8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nem karcinogén?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0" eaLnBrk="1" fontAlgn="base" latinLnBrk="0" hangingPunct="1">
                        <a:buFont typeface="Arial" pitchFamily="34" charset="0"/>
                        <a:buChar char="•"/>
                      </a:pPr>
                      <a:r>
                        <a:rPr lang="hu-HU" sz="2000" b="1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toxicitás: </a:t>
                      </a:r>
                      <a:endParaRPr lang="hu-H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rtl="0" eaLnBrk="1" fontAlgn="base" latinLnBrk="0" hangingPunct="1">
                        <a:buFont typeface="Arial" pitchFamily="34" charset="0"/>
                        <a:buNone/>
                      </a:pPr>
                      <a:r>
                        <a:rPr lang="hu-HU" sz="2000" b="1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15-20&lt;</a:t>
                      </a:r>
                      <a:r>
                        <a:rPr lang="hu-HU" sz="2000" b="1" i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formokrezol</a:t>
                      </a:r>
                      <a:endParaRPr lang="hu-H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2051720" y="1412776"/>
            <a:ext cx="5256213" cy="457200"/>
          </a:xfrm>
          <a:prstGeom prst="rect">
            <a:avLst/>
          </a:prstGeom>
          <a:solidFill>
            <a:srgbClr val="6213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GRAVENMADE 1975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 autoUpdateAnimBg="0"/>
      <p:bldP spid="10754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200900" cy="1447800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u-H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PULPOTÓMIA </a:t>
            </a:r>
            <a:br>
              <a:rPr lang="hu-H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ELEKTROSEBÉSZET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6985000" cy="3743325"/>
          </a:xfrm>
          <a:prstGeom prst="rect">
            <a:avLst/>
          </a:prstGeom>
          <a:solidFill>
            <a:srgbClr val="E3CD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1982 ANDERMAN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incizió, vérzéscsillapítás, elektrofulguráció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koagulatív nekrózis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feltétel: egészséges radikuláris pulpaszövet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pulpacsonk: száraz, fekete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ZOE, Ca(OH)</a:t>
            </a:r>
            <a:r>
              <a:rPr lang="hu-HU" sz="2400" baseline="-25000">
                <a:solidFill>
                  <a:srgbClr val="663300"/>
                </a:solidFill>
                <a:latin typeface="Times New Roman" pitchFamily="18" charset="0"/>
              </a:rPr>
              <a:t>2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– alap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fémkorona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 autoUpdateAnimBg="0"/>
      <p:bldP spid="1607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4249738" cy="1447800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u-H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PULPOTÓMIA </a:t>
            </a:r>
            <a:br>
              <a:rPr lang="hu-H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NON-VITÁL 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68313" y="2349500"/>
            <a:ext cx="7559675" cy="4291013"/>
          </a:xfrm>
          <a:prstGeom prst="rect">
            <a:avLst/>
          </a:prstGeom>
          <a:solidFill>
            <a:srgbClr val="E3CD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irreverzibilis gyökérpulpa-elváltozások,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pulpektómia és gyökérkezelés nem kivitelezhető,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1.: koronai pulpa eltávolítása, majd, amennyire lehetséges exkavátorral a gyökérpulpa eltávolítása, Beechwood kreozot oldattal átitatott vattagombóc, ZOE.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2.: 7-10 nappal később, ha fisztula, fájdalom, duzzanat, ill. mobilitás észlelhető, a Beechwood kreozotos applikációt meg lehet ismételni. Amennyiben a fog tünetmentes, következik a fog koronai részének a helyreállítása. </a:t>
            </a:r>
            <a:endParaRPr lang="hu-HU" sz="2400" b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034632" y="260648"/>
            <a:ext cx="3743325" cy="2092881"/>
          </a:xfrm>
          <a:prstGeom prst="rect">
            <a:avLst/>
          </a:prstGeom>
          <a:solidFill>
            <a:srgbClr val="6213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dirty="0">
                <a:solidFill>
                  <a:srgbClr val="FFFF00"/>
                </a:solidFill>
                <a:latin typeface="Times New Roman" pitchFamily="18" charset="0"/>
              </a:rPr>
              <a:t>BEECHWOOD KREOZOT</a:t>
            </a:r>
          </a:p>
          <a:p>
            <a:pPr algn="ctr">
              <a:spcBef>
                <a:spcPct val="50000"/>
              </a:spcBef>
            </a:pPr>
            <a:r>
              <a:rPr lang="hu-HU" sz="2000" dirty="0" smtClean="0">
                <a:solidFill>
                  <a:srgbClr val="FFFF00"/>
                </a:solidFill>
                <a:latin typeface="Times New Roman" pitchFamily="18" charset="0"/>
              </a:rPr>
              <a:t>KARBOLSAV</a:t>
            </a:r>
          </a:p>
          <a:p>
            <a:pPr algn="ctr">
              <a:spcBef>
                <a:spcPct val="50000"/>
              </a:spcBef>
            </a:pPr>
            <a:r>
              <a:rPr lang="hu-HU" sz="2000" dirty="0" smtClean="0">
                <a:solidFill>
                  <a:srgbClr val="FFFF00"/>
                </a:solidFill>
                <a:latin typeface="Times New Roman" pitchFamily="18" charset="0"/>
              </a:rPr>
              <a:t>FORMOKREZOL</a:t>
            </a:r>
          </a:p>
          <a:p>
            <a:pPr algn="ctr">
              <a:spcBef>
                <a:spcPct val="50000"/>
              </a:spcBef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KÁMFOROS MONOKLÓRFENOL</a:t>
            </a:r>
            <a:endParaRPr lang="hu-HU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 autoUpdateAnimBg="0"/>
      <p:bldP spid="1628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6096000" cy="14478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PARCIÁLIS PULPEKTÓMIA</a:t>
            </a:r>
            <a:b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2800" b="1" smtClean="0">
                <a:solidFill>
                  <a:schemeClr val="hlink"/>
                </a:solidFill>
                <a:latin typeface="Times New Roman" pitchFamily="18" charset="0"/>
              </a:rPr>
              <a:t>ún. „magas” AMPUTÁCIÓ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524000" y="2743200"/>
            <a:ext cx="7315200" cy="337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Az amputációhoz hasonló terápiás eljárás, de ebben az esetben a pulpaszövetek eltávolítása kiterjedtebb apikális irányban.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A gyökérpulpa eltávolítása gyökértűkkel történik, amelyeket csak addig vezetünk a gyökércsatornába ameddig nyomás nélkül lehetséges.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a további kezelés menete megegyezik a vitálamputáció lépéseivel.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 autoUpdateAnimBg="0"/>
      <p:bldP spid="110595" grpId="0" build="p" animBg="1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3627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3479800"/>
            <a:ext cx="6526212" cy="105886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A  nekrótikus gyökérpulpa krónikus gyulladásai.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524000" y="2438400"/>
            <a:ext cx="391209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 smtClean="0">
                <a:solidFill>
                  <a:schemeClr val="accent2"/>
                </a:solidFill>
                <a:latin typeface="Times New Roman" pitchFamily="18" charset="0"/>
              </a:rPr>
              <a:t>INDIKÁCIÓ</a:t>
            </a:r>
            <a:r>
              <a:rPr lang="hu-H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hu-HU" sz="3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524000" y="4724400"/>
            <a:ext cx="7315200" cy="19177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TECHNIKAI NEHÉZSÉGEK: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hu-HU" sz="2400">
                <a:solidFill>
                  <a:srgbClr val="008000"/>
                </a:solidFill>
                <a:latin typeface="Times New Roman" pitchFamily="18" charset="0"/>
              </a:rPr>
              <a:t> a gracilis, görbe vagy lemezszerű gyökércsatornák optimális feltárása, tágítása, dezinfekciója és tömése;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hu-HU" sz="2400">
                <a:solidFill>
                  <a:srgbClr val="008000"/>
                </a:solidFill>
                <a:latin typeface="Times New Roman" pitchFamily="18" charset="0"/>
              </a:rPr>
              <a:t> a gyermekek kezelhetősége, kollaborációs készsége.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 autoUpdateAnimBg="0"/>
      <p:bldP spid="111619" grpId="0" animBg="1" autoUpdateAnimBg="0"/>
      <p:bldP spid="111620" grpId="0" animBg="1" autoUpdateAnimBg="0"/>
      <p:bldP spid="11162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54102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62225"/>
            <a:ext cx="7770813" cy="259556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smtClean="0">
                <a:solidFill>
                  <a:srgbClr val="663300"/>
                </a:solidFill>
                <a:latin typeface="Times New Roman" pitchFamily="18" charset="0"/>
              </a:rPr>
              <a:t>A természetes gyökérhossz egyharmadánál kiterjedtebb gyökérfelszívódás;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smtClean="0">
                <a:solidFill>
                  <a:srgbClr val="663300"/>
                </a:solidFill>
                <a:latin typeface="Times New Roman" pitchFamily="18" charset="0"/>
              </a:rPr>
              <a:t>előrehaladott belső és külső resorptió;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smtClean="0">
                <a:solidFill>
                  <a:srgbClr val="663300"/>
                </a:solidFill>
                <a:latin typeface="Times New Roman" pitchFamily="18" charset="0"/>
              </a:rPr>
              <a:t>kiterjedt  periapikálisan vagy a bifurkációban lokalizált gyulladásos folyamatok amelyek során csontfelszívódás jön létre a tejfog és a maradó fogkorona között</a:t>
            </a:r>
            <a:r>
              <a:rPr lang="hu-HU" sz="2400" b="1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600200" y="1676400"/>
            <a:ext cx="48006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KONTRAINDIKÁCIÓK: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3733800" cy="1006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solidFill>
                  <a:srgbClr val="008000"/>
                </a:solidFill>
                <a:latin typeface="Times New Roman" pitchFamily="18" charset="0"/>
              </a:rPr>
              <a:t>Idült </a:t>
            </a:r>
            <a:r>
              <a:rPr lang="hu-HU" sz="2000" dirty="0" err="1">
                <a:solidFill>
                  <a:srgbClr val="008000"/>
                </a:solidFill>
                <a:latin typeface="Times New Roman" pitchFamily="18" charset="0"/>
              </a:rPr>
              <a:t>apikális</a:t>
            </a:r>
            <a:r>
              <a:rPr lang="hu-HU" sz="2000" dirty="0">
                <a:solidFill>
                  <a:srgbClr val="008000"/>
                </a:solidFill>
                <a:latin typeface="Times New Roman" pitchFamily="18" charset="0"/>
              </a:rPr>
              <a:t> folyamat, fisztula, csontfelszívódás a tejfog és maradó fogkorona között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 autoUpdateAnimBg="0"/>
      <p:bldP spid="113667" grpId="0" uiExpand="1" build="p" animBg="1" autoUpdateAnimBg="0" advAuto="0"/>
      <p:bldP spid="11366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56388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3581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kezelés menete:</a:t>
            </a:r>
          </a:p>
        </p:txBody>
      </p:sp>
      <p:sp>
        <p:nvSpPr>
          <p:cNvPr id="50187" name="Text Box 5"/>
          <p:cNvSpPr txBox="1">
            <a:spLocks noChangeArrowheads="1"/>
          </p:cNvSpPr>
          <p:nvPr/>
        </p:nvSpPr>
        <p:spPr bwMode="auto">
          <a:xfrm>
            <a:off x="1827975" y="4509120"/>
            <a:ext cx="2286000" cy="5302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Gyökértágítás</a:t>
            </a:r>
            <a:r>
              <a:rPr lang="hu-HU" sz="20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1854749" y="3548061"/>
            <a:ext cx="2363788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dirty="0" err="1">
                <a:solidFill>
                  <a:srgbClr val="663300"/>
                </a:solidFill>
                <a:latin typeface="Times New Roman" pitchFamily="18" charset="0"/>
              </a:rPr>
              <a:t>Gyökérpulpa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eltávolítása</a:t>
            </a:r>
            <a:endParaRPr lang="hu-HU" sz="24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1866108" y="2420888"/>
            <a:ext cx="2590800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A koronapulpa eltávolítása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7975" y="5157192"/>
            <a:ext cx="2514600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felszívódó gyökértömés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86389" y="5877272"/>
            <a:ext cx="2438400" cy="7858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végleges 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korona-felépítés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 autoUpdateAnimBg="0"/>
      <p:bldP spid="1157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955675"/>
            <a:ext cx="5981700" cy="96043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hlink"/>
                </a:solidFill>
                <a:latin typeface="Times New Roman" pitchFamily="18" charset="0"/>
              </a:rPr>
              <a:t>GYÖKÉRRESORPTIÓ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780928"/>
            <a:ext cx="6629400" cy="990600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hu-HU" b="1" dirty="0" err="1" smtClean="0">
                <a:solidFill>
                  <a:srgbClr val="663300"/>
                </a:solidFill>
                <a:latin typeface="Times New Roman" pitchFamily="18" charset="0"/>
              </a:rPr>
              <a:t>Tejmolárisok</a:t>
            </a:r>
            <a:r>
              <a:rPr lang="hu-HU" b="1" dirty="0" smtClean="0">
                <a:solidFill>
                  <a:srgbClr val="663300"/>
                </a:solidFill>
                <a:latin typeface="Times New Roman" pitchFamily="18" charset="0"/>
              </a:rPr>
              <a:t> fiziológiás és patológiás </a:t>
            </a:r>
            <a:r>
              <a:rPr lang="hu-HU" b="1" dirty="0" err="1" smtClean="0">
                <a:solidFill>
                  <a:srgbClr val="663300"/>
                </a:solidFill>
                <a:latin typeface="Times New Roman" pitchFamily="18" charset="0"/>
              </a:rPr>
              <a:t>gyökérresorptiója</a:t>
            </a:r>
            <a:endParaRPr lang="hu-H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  <p:bldP spid="58371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7056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2633663"/>
            <a:ext cx="7373938" cy="2308225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A gyökértágítás: 1,5-2 mm,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röntgenapex</a:t>
            </a: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reszelők és tágítók:  ISO 30-35;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átöblítés: 0,5%-os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		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nátriumhipoklorit-oldat</a:t>
            </a: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447800" y="1600200"/>
            <a:ext cx="35052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kezelés menete: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362200" y="5562600"/>
            <a:ext cx="3733800" cy="1006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>
                <a:solidFill>
                  <a:srgbClr val="008000"/>
                </a:solidFill>
                <a:latin typeface="Times New Roman" pitchFamily="18" charset="0"/>
              </a:rPr>
              <a:t>A maradó fogcsíra sérülhet túldimenzionált gyökértágítás következtében</a:t>
            </a:r>
            <a:r>
              <a:rPr lang="hu-HU" sz="2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 autoUpdateAnimBg="0"/>
      <p:bldP spid="117763" grpId="0" animBg="1" autoUpdateAnimBg="0"/>
      <p:bldP spid="11776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868363"/>
            <a:ext cx="6526212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743200"/>
            <a:ext cx="5715000" cy="36576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felszívódik, 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 tejfoggyökér;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röntgenárnyékot ad;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vízben nem oldódik;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falálló;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dirty="0" err="1" smtClean="0">
                <a:solidFill>
                  <a:srgbClr val="663300"/>
                </a:solidFill>
                <a:latin typeface="Times New Roman" pitchFamily="18" charset="0"/>
              </a:rPr>
              <a:t>biokompatibilis</a:t>
            </a: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400" b="1" dirty="0" smtClean="0">
                <a:solidFill>
                  <a:srgbClr val="663300"/>
                </a:solidFill>
                <a:latin typeface="Times New Roman" pitchFamily="18" charset="0"/>
              </a:rPr>
              <a:t>fertőtlenítő hatás, a maradó fogcsíra sérülése nélkül.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71600" y="2060848"/>
            <a:ext cx="6552728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accent2"/>
                </a:solidFill>
                <a:latin typeface="Times New Roman" pitchFamily="18" charset="0"/>
              </a:rPr>
              <a:t>GYÖKÉRTÖMŐ </a:t>
            </a:r>
            <a:r>
              <a:rPr lang="hu-HU" sz="3200" dirty="0" smtClean="0">
                <a:solidFill>
                  <a:schemeClr val="accent2"/>
                </a:solidFill>
                <a:latin typeface="Times New Roman" pitchFamily="18" charset="0"/>
              </a:rPr>
              <a:t>ANYAGOK:</a:t>
            </a:r>
            <a:endParaRPr lang="hu-HU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 autoUpdateAnimBg="0"/>
      <p:bldP spid="121859" grpId="0" animBg="1" autoUpdateAnimBg="0"/>
      <p:bldP spid="12186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868363"/>
            <a:ext cx="6526212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3103140"/>
            <a:ext cx="5715000" cy="3278188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Ca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(OH)</a:t>
            </a:r>
            <a:r>
              <a:rPr lang="hu-HU" sz="2000" b="1" baseline="-25000" dirty="0" smtClean="0">
                <a:solidFill>
                  <a:srgbClr val="663300"/>
                </a:solidFill>
                <a:latin typeface="Times New Roman" pitchFamily="18" charset="0"/>
              </a:rPr>
              <a:t>2 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+ jodoform: </a:t>
            </a: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Vitapex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, </a:t>
            </a: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Endoflas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ZOE; </a:t>
            </a: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ZOE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 + </a:t>
            </a:r>
            <a:r>
              <a:rPr lang="hu-HU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Formokrezol</a:t>
            </a:r>
            <a:endParaRPr lang="hu-HU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„TIHANYI PASZTA”;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Jodoform: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MAISTO: ZO, jodoform, </a:t>
            </a: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timol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, </a:t>
            </a: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klorfenol-kámfor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, lanolin;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KRI: jodoform, kámfor, </a:t>
            </a:r>
            <a:r>
              <a:rPr lang="hu-HU" sz="2000" b="1" dirty="0" err="1" smtClean="0">
                <a:solidFill>
                  <a:srgbClr val="663300"/>
                </a:solidFill>
                <a:latin typeface="Times New Roman" pitchFamily="18" charset="0"/>
              </a:rPr>
              <a:t>paraklorfenol</a:t>
            </a:r>
            <a:r>
              <a:rPr lang="hu-HU" sz="2000" b="1" dirty="0" smtClean="0">
                <a:solidFill>
                  <a:srgbClr val="663300"/>
                </a:solidFill>
                <a:latin typeface="Times New Roman" pitchFamily="18" charset="0"/>
              </a:rPr>
              <a:t>, mentol.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971600" y="2057400"/>
            <a:ext cx="6624736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accent2"/>
                </a:solidFill>
                <a:latin typeface="Times New Roman" pitchFamily="18" charset="0"/>
              </a:rPr>
              <a:t>GYÖKÉRTÖMŐ </a:t>
            </a:r>
            <a:r>
              <a:rPr lang="hu-HU" sz="3200" dirty="0" smtClean="0">
                <a:solidFill>
                  <a:schemeClr val="accent2"/>
                </a:solidFill>
                <a:latin typeface="Times New Roman" pitchFamily="18" charset="0"/>
              </a:rPr>
              <a:t>ANYAGOK:</a:t>
            </a:r>
            <a:endParaRPr lang="hu-HU" sz="32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 autoUpdateAnimBg="0"/>
      <p:bldP spid="164867" grpId="0" animBg="1" autoUpdateAnimBg="0"/>
      <p:bldP spid="16486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868363"/>
            <a:ext cx="7070725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5638800" cy="36576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hu-HU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kombinált preparátumok: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		pl.: „tihanyi paszta”: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		-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klion</a:t>
            </a: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 (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metronidazol</a:t>
            </a: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		-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kolofónium</a:t>
            </a: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		- bárium-szulfát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	      	por alakban, 		- 	- </a:t>
            </a:r>
            <a:r>
              <a:rPr lang="hu-HU" sz="2800" b="1" dirty="0" smtClean="0">
                <a:solidFill>
                  <a:srgbClr val="002060"/>
                </a:solidFill>
                <a:latin typeface="Times New Roman" pitchFamily="18" charset="0"/>
              </a:rPr>
              <a:t>alkohol</a:t>
            </a:r>
            <a:r>
              <a:rPr lang="hu-HU" sz="2800" b="1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676400" y="2057400"/>
            <a:ext cx="56388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GYÖKÉRTÖMŐ ANYAGOK: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  <p:bldP spid="125955" grpId="0" animBg="1" autoUpdateAnimBg="0"/>
      <p:bldP spid="12595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868363"/>
            <a:ext cx="7032625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PULPEKTÓMIA ÉS GYÖKÉRKEZELÉS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338513"/>
            <a:ext cx="5827712" cy="706437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hu-HU" b="1" dirty="0" err="1" smtClean="0">
                <a:solidFill>
                  <a:srgbClr val="663300"/>
                </a:solidFill>
                <a:latin typeface="Times New Roman" pitchFamily="18" charset="0"/>
              </a:rPr>
              <a:t>Kontraindikációk</a:t>
            </a:r>
            <a:r>
              <a:rPr lang="hu-HU" b="1" dirty="0" smtClean="0">
                <a:solidFill>
                  <a:srgbClr val="6633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676400" y="2057400"/>
            <a:ext cx="57150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GYÖKÉRTÖMŐ ANYAGOK: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819400" y="3962400"/>
            <a:ext cx="4572000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guttapercha-;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fém-;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kerámiacsúcsok.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 autoUpdateAnimBg="0"/>
      <p:bldP spid="123907" grpId="0" animBg="1" autoUpdateAnimBg="0"/>
      <p:bldP spid="123908" grpId="0" animBg="1" autoUpdateAnimBg="0"/>
      <p:bldP spid="12390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6248400" cy="990600"/>
          </a:xfrm>
          <a:solidFill>
            <a:srgbClr val="FFFF66"/>
          </a:solidFill>
        </p:spPr>
        <p:txBody>
          <a:bodyPr/>
          <a:lstStyle/>
          <a:p>
            <a:pPr algn="ctr"/>
            <a:r>
              <a:rPr lang="hu-H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MŰSZEREK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5564188" cy="533400"/>
          </a:xfrm>
          <a:solidFill>
            <a:schemeClr val="accent1"/>
          </a:solidFill>
        </p:spPr>
        <p:txBody>
          <a:bodyPr/>
          <a:lstStyle/>
          <a:p>
            <a:r>
              <a:rPr lang="hu-H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GYÖKÉRHOSSZ MÉRÉSE:</a:t>
            </a:r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1835150" y="2636838"/>
            <a:ext cx="4249738" cy="1465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ENDOMETRIA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RADIOMETRIA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nimBg="1" autoUpdateAnimBg="0"/>
      <p:bldP spid="214019" grpId="0" animBg="1" autoUpdateAnimBg="0"/>
      <p:bldP spid="2140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533400"/>
            <a:ext cx="4572000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hlink"/>
                </a:solidFill>
                <a:latin typeface="Times New Roman" pitchFamily="18" charset="0"/>
              </a:rPr>
              <a:t>TERÁPIÁS LEHETŐSÉGEK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9825" y="2351088"/>
            <a:ext cx="4662488" cy="49371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chemeClr val="accent2"/>
                </a:solidFill>
                <a:latin typeface="Times New Roman" pitchFamily="18" charset="0"/>
              </a:rPr>
              <a:t>TEJFOGEXTRAKCIÓ  </a:t>
            </a:r>
          </a:p>
        </p:txBody>
      </p:sp>
      <p:sp>
        <p:nvSpPr>
          <p:cNvPr id="61455" name="Text Box 7"/>
          <p:cNvSpPr txBox="1">
            <a:spLocks noChangeArrowheads="1"/>
          </p:cNvSpPr>
          <p:nvPr/>
        </p:nvSpPr>
        <p:spPr bwMode="auto">
          <a:xfrm>
            <a:off x="2987824" y="4365104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dirty="0">
                <a:solidFill>
                  <a:srgbClr val="FFFF00"/>
                </a:solidFill>
                <a:latin typeface="Times New Roman" pitchFamily="18" charset="0"/>
              </a:rPr>
              <a:t>A rotáció iránya</a:t>
            </a:r>
          </a:p>
        </p:txBody>
      </p:sp>
      <p:sp>
        <p:nvSpPr>
          <p:cNvPr id="61452" name="Text Box 10"/>
          <p:cNvSpPr txBox="1">
            <a:spLocks noChangeArrowheads="1"/>
          </p:cNvSpPr>
          <p:nvPr/>
        </p:nvSpPr>
        <p:spPr bwMode="auto">
          <a:xfrm>
            <a:off x="1115616" y="3200858"/>
            <a:ext cx="2743200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Inyleválasztás szondával</a:t>
            </a:r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5076056" y="3407416"/>
            <a:ext cx="27432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gyökérfraktura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 autoUpdateAnimBg="0"/>
      <p:bldP spid="137219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868363"/>
            <a:ext cx="6524625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hlink"/>
                </a:solidFill>
                <a:latin typeface="Times New Roman" pitchFamily="18" charset="0"/>
              </a:rPr>
              <a:t>KÖVETKEZMÉNYEK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688" y="2468563"/>
            <a:ext cx="6526212" cy="3913187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hu-HU" sz="2800" b="1" dirty="0" smtClean="0">
                <a:solidFill>
                  <a:schemeClr val="accent2"/>
                </a:solidFill>
                <a:latin typeface="Times New Roman" pitchFamily="18" charset="0"/>
              </a:rPr>
              <a:t>MARADÓ FOGAZAT: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TURNER fog –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periostitis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gangraena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fogívszűkület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 – korai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tejfogextrakció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caries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 –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cariogén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 környezet;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maradó fogcsíra sérülése,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ún.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folliculitis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exfoliativa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a csíra </a:t>
            </a:r>
            <a:r>
              <a:rPr lang="hu-HU" sz="2800" b="1" dirty="0" err="1" smtClean="0">
                <a:solidFill>
                  <a:srgbClr val="008000"/>
                </a:solidFill>
                <a:latin typeface="Times New Roman" pitchFamily="18" charset="0"/>
              </a:rPr>
              <a:t>szekesztrálódik</a:t>
            </a: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>
                <a:solidFill>
                  <a:srgbClr val="008000"/>
                </a:solidFill>
                <a:latin typeface="Times New Roman" pitchFamily="18" charset="0"/>
              </a:rPr>
              <a:t> relatív ritka előfordulás.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 autoUpdateAnimBg="0"/>
      <p:bldP spid="14131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4662488" cy="96043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smtClean="0">
                <a:solidFill>
                  <a:schemeClr val="tx1"/>
                </a:solidFill>
                <a:latin typeface="Times New Roman" pitchFamily="18" charset="0"/>
              </a:rPr>
              <a:t>BIBLIOGRÁFIA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899592" y="1988840"/>
            <a:ext cx="7315200" cy="424731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Fábián G., Gábris K., Tarján I.: 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Gyermekfogászat, Fogszabályozás és </a:t>
            </a:r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Állcsont-Ortopédia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hu-HU" dirty="0" smtClean="0">
                <a:solidFill>
                  <a:srgbClr val="663300"/>
                </a:solidFill>
                <a:latin typeface="Times New Roman" pitchFamily="18" charset="0"/>
              </a:rPr>
              <a:t>Semmelweis Kiadó, Bp., 2013.</a:t>
            </a:r>
            <a:endParaRPr lang="hu-H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dirty="0" smtClean="0">
                <a:solidFill>
                  <a:srgbClr val="663300"/>
                </a:solidFill>
                <a:latin typeface="Times New Roman" pitchFamily="18" charset="0"/>
              </a:rPr>
              <a:t>Dénes 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J., Hidasi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Gy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.: 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Gyermekfogászat, fogszabályozás. 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Semmelweis Kiadó, Bp., 2003.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Hotz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R.P.: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Zahnmedizin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bei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Kindern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und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Jugendlichen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.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Thieme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Vrl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. , Stuttgart, 1981.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Splieth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Ch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.: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Kinderzahnheilkunde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in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der Praxis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.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Quintessenz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Vrl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.,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Berlin, 2002.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Módszertani levelek és ajánlások gyűjteménye</a:t>
            </a:r>
            <a:r>
              <a:rPr lang="hu-HU" dirty="0" smtClean="0">
                <a:solidFill>
                  <a:srgbClr val="663300"/>
                </a:solidFill>
                <a:latin typeface="Times New Roman" pitchFamily="18" charset="0"/>
              </a:rPr>
              <a:t>. Fog- 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és Szájbetegségek Szakmai Kollégiuma, Budapest 2002.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Wei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S.H.Y.: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Pediatric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Dentistry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–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total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patient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i="1" dirty="0" err="1">
                <a:solidFill>
                  <a:srgbClr val="663300"/>
                </a:solidFill>
                <a:latin typeface="Times New Roman" pitchFamily="18" charset="0"/>
              </a:rPr>
              <a:t>care</a:t>
            </a:r>
            <a:r>
              <a:rPr lang="hu-HU" i="1" dirty="0">
                <a:solidFill>
                  <a:srgbClr val="663300"/>
                </a:solidFill>
                <a:latin typeface="Times New Roman" pitchFamily="18" charset="0"/>
              </a:rPr>
              <a:t>.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 Lea and </a:t>
            </a:r>
            <a:r>
              <a:rPr lang="hu-HU" dirty="0" err="1">
                <a:solidFill>
                  <a:srgbClr val="663300"/>
                </a:solidFill>
                <a:latin typeface="Times New Roman" pitchFamily="18" charset="0"/>
              </a:rPr>
              <a:t>Febiger</a:t>
            </a:r>
            <a:r>
              <a:rPr lang="hu-HU" dirty="0">
                <a:solidFill>
                  <a:srgbClr val="663300"/>
                </a:solidFill>
                <a:latin typeface="Times New Roman" pitchFamily="18" charset="0"/>
              </a:rPr>
              <a:t>, Philadelphia, 1988.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447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 autoUpdateAnimBg="0"/>
      <p:bldP spid="14233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407025" cy="792163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u-HU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Bibliográfia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59775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Nadin G, Goel BR, Yeung CA, Gleny AM.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Pulp treatment for extensive decay in primary teeth. </a:t>
            </a:r>
            <a:endParaRPr lang="hu-HU" sz="200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Cochrane Database of Systematic Reviews 2003; </a:t>
            </a: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1</a:t>
            </a: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: CD003220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„The Cochrane review”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Camp JH, Fuks AB.:</a:t>
            </a: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Pediatric Endodontics.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in </a:t>
            </a: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Cohen S, Hargreaves KM.</a:t>
            </a: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 Pathways of the Pulp. p.:822-882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9</a:t>
            </a:r>
            <a:r>
              <a:rPr lang="hu-HU" sz="2000" baseline="30000" smtClean="0">
                <a:solidFill>
                  <a:srgbClr val="FFFF00"/>
                </a:solidFill>
                <a:latin typeface="Times New Roman" pitchFamily="18" charset="0"/>
              </a:rPr>
              <a:t>th</a:t>
            </a: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 Ed. Mosby 2006.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Srinivasan V, Patchett CL, Waterhouse PJ.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Is there life after Buckley’s Formocresol? Part I – A narrative review of alternative interventions and materials.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International Journal of Paediatric Dentistry 2006; </a:t>
            </a: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16</a:t>
            </a: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: 117-127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Carrotte P.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Endodontic treatment for children.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British Dental Journal 2005; </a:t>
            </a: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198</a:t>
            </a: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: 9-36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Hülsmann 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Endodontie im Milch- und Wechselgebiss.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In</a:t>
            </a: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000" b="1" smtClean="0">
                <a:solidFill>
                  <a:srgbClr val="FFFF00"/>
                </a:solidFill>
                <a:latin typeface="Times New Roman" pitchFamily="18" charset="0"/>
              </a:rPr>
              <a:t>Einwag J, Pieper K. </a:t>
            </a:r>
            <a:r>
              <a:rPr lang="hu-HU" sz="2000" i="1" smtClean="0">
                <a:solidFill>
                  <a:srgbClr val="FFFF00"/>
                </a:solidFill>
                <a:latin typeface="Times New Roman" pitchFamily="18" charset="0"/>
              </a:rPr>
              <a:t>Kinderzahnheilkunde. S.: 241-257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smtClean="0">
                <a:solidFill>
                  <a:srgbClr val="FFFF00"/>
                </a:solidFill>
                <a:latin typeface="Times New Roman" pitchFamily="18" charset="0"/>
              </a:rPr>
              <a:t>2. Auflage, PdZ, Urban u. Fischer 2002.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447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6629400" cy="1295400"/>
          </a:xfrm>
          <a:solidFill>
            <a:srgbClr val="FFFF66"/>
          </a:solidFill>
        </p:spPr>
        <p:txBody>
          <a:bodyPr/>
          <a:lstStyle/>
          <a:p>
            <a:pPr algn="ctr"/>
            <a:r>
              <a:rPr lang="hu-H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KLINIKAI KÓRFORMÁK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835150" y="2708275"/>
            <a:ext cx="6553200" cy="2881313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tx2"/>
                </a:solidFill>
                <a:latin typeface="Times New Roman" pitchFamily="18" charset="0"/>
              </a:rPr>
              <a:t>PULPITIS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PERIODONTITIS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tx2"/>
                </a:solidFill>
                <a:latin typeface="Times New Roman" pitchFamily="18" charset="0"/>
              </a:rPr>
              <a:t>PERIOSTITIS</a:t>
            </a:r>
          </a:p>
          <a:p>
            <a:pPr>
              <a:lnSpc>
                <a:spcPct val="120000"/>
              </a:lnSpc>
            </a:pP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(„NYUGVÓ”) </a:t>
            </a:r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</a:rPr>
              <a:t>GANGRAENA</a:t>
            </a:r>
            <a:endParaRPr lang="hu-H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7048" name="Text Box 1032"/>
          <p:cNvSpPr txBox="1">
            <a:spLocks noChangeArrowheads="1"/>
          </p:cNvSpPr>
          <p:nvPr/>
        </p:nvSpPr>
        <p:spPr bwMode="auto">
          <a:xfrm>
            <a:off x="4191000" y="5715000"/>
            <a:ext cx="4343400" cy="7848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 OSTEOMYELITIS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 PHLEGMONE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  <p:bldP spid="87043" grpId="0" build="p" animBg="1" autoUpdateAnimBg="0" advAuto="0"/>
      <p:bldP spid="87048" grpId="0" build="p" animBg="1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6021288"/>
            <a:ext cx="7990656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4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Köszönöm megtisztelő figyelmüket </a:t>
            </a:r>
            <a:endParaRPr lang="hu-H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6553200" cy="12954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dirty="0" smtClean="0">
                <a:solidFill>
                  <a:schemeClr val="hlink"/>
                </a:solidFill>
                <a:latin typeface="Times New Roman" pitchFamily="18" charset="0"/>
              </a:rPr>
              <a:t>A GYULLADÁS </a:t>
            </a:r>
            <a:br>
              <a:rPr lang="hu-H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hu-HU" sz="3200" b="1" dirty="0" smtClean="0">
                <a:solidFill>
                  <a:schemeClr val="hlink"/>
                </a:solidFill>
                <a:latin typeface="Times New Roman" pitchFamily="18" charset="0"/>
              </a:rPr>
              <a:t>KLASSZIKUS TÜNETEI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438400"/>
            <a:ext cx="7696200" cy="4038600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DOLOR – pulpitis, periostitis;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CALOR – mikrotermométer, </a:t>
            </a:r>
          </a:p>
          <a:p>
            <a:pPr eaLnBrk="1" hangingPunct="1">
              <a:buFontTx/>
              <a:buNone/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			  nincs diagnosztikai jelentősége;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RUBOR – pulpitis: hyperaemia a gingiva 		  	  proprián és az áthajlásban;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TUMOR – intra- vagy extraorális duzzanat, 			  terimennagyobbodás - periostitis;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rgbClr val="663300"/>
                </a:solidFill>
                <a:latin typeface="Times New Roman" pitchFamily="18" charset="0"/>
              </a:rPr>
              <a:t>FUNCTIO LAESA – mindhárom kórforma.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nimBg="1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955675"/>
            <a:ext cx="4740275" cy="700088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DIAGNOSZTIKA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5184824" cy="45085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hu-HU" sz="2800" b="1" dirty="0" smtClean="0">
                <a:solidFill>
                  <a:schemeClr val="accent2"/>
                </a:solidFill>
                <a:latin typeface="Times New Roman" pitchFamily="18" charset="0"/>
              </a:rPr>
              <a:t>PULPITIS TEJFOGAZAT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858000" cy="212365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b="0" dirty="0"/>
              <a:t> 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FRONTFOGAK: - nagyon ritka;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 MOLÁRISOK: diagnosztikai               				      nehézségek –                                			     </a:t>
            </a:r>
            <a:r>
              <a:rPr lang="hu-HU" sz="2400" dirty="0" smtClean="0">
                <a:solidFill>
                  <a:srgbClr val="663300"/>
                </a:solidFill>
                <a:latin typeface="Times New Roman" pitchFamily="18" charset="0"/>
              </a:rPr>
              <a:t>a </a:t>
            </a:r>
            <a:r>
              <a:rPr lang="hu-HU" sz="2400" dirty="0">
                <a:solidFill>
                  <a:srgbClr val="663300"/>
                </a:solidFill>
                <a:latin typeface="Times New Roman" pitchFamily="18" charset="0"/>
              </a:rPr>
              <a:t>panaszt okozó fog elkülönítése.</a:t>
            </a:r>
            <a:endParaRPr lang="hu-HU" sz="2400" b="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 autoUpdateAnimBg="0"/>
      <p:bldP spid="64515" grpId="0" animBg="1" autoUpdateAnimBg="0"/>
      <p:bldP spid="64516" grpId="0" build="p" animBg="1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868363"/>
            <a:ext cx="6332538" cy="1311275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600" b="1" dirty="0" smtClean="0">
                <a:solidFill>
                  <a:schemeClr val="hlink"/>
                </a:solidFill>
                <a:latin typeface="Times New Roman" pitchFamily="18" charset="0"/>
              </a:rPr>
              <a:t>IDŐFAKTOR  - TF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057400" y="2286000"/>
            <a:ext cx="6172200" cy="3670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sz="2400" b="0"/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Tapasztalati tény, hogy a fájdalom idő-tartama szempontjából a folyamat az első tejmolárisokon hamarabb jut el a pulpa gyulladásától az intra- vagy extra-           orális duzzanattal járó                    periostitisig, mint a                                 második tejőrlők esetében.</a:t>
            </a:r>
            <a:endParaRPr lang="hu-HU" sz="2400" b="0">
              <a:solidFill>
                <a:srgbClr val="663300"/>
              </a:solidFill>
            </a:endParaRPr>
          </a:p>
        </p:txBody>
      </p:sp>
      <p:pic>
        <p:nvPicPr>
          <p:cNvPr id="66564" name="Picture 4" descr="PE019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38575"/>
            <a:ext cx="304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 autoUpdateAnimBg="0"/>
      <p:bldP spid="6656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042988"/>
            <a:ext cx="6059488" cy="700087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hu-HU" sz="3200" b="1" smtClean="0">
                <a:solidFill>
                  <a:schemeClr val="hlink"/>
                </a:solidFill>
                <a:latin typeface="Times New Roman" pitchFamily="18" charset="0"/>
              </a:rPr>
              <a:t>DIAGNOSZTIKA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7302500" cy="452437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hu-HU" sz="2800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hu-HU" sz="2400" b="1" smtClean="0">
                <a:solidFill>
                  <a:schemeClr val="accent2"/>
                </a:solidFill>
                <a:latin typeface="Times New Roman" pitchFamily="18" charset="0"/>
              </a:rPr>
              <a:t>NYUGVÓ GANGRAENA –aszimptomatikus”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331913" y="2276475"/>
            <a:ext cx="7162800" cy="17351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 b="0"/>
              <a:t> </a:t>
            </a: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FRONTFOGAK:  trauma, radix - caries circularis EARLY CHILDHOOD CARIES – ECC 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hu-HU" sz="2400">
                <a:solidFill>
                  <a:srgbClr val="663300"/>
                </a:solidFill>
                <a:latin typeface="Times New Roman" pitchFamily="18" charset="0"/>
              </a:rPr>
              <a:t> MOLÁRISOK: - akut folyamat levezetése után, 		        - spontán.</a:t>
            </a:r>
            <a:endParaRPr lang="hu-HU" sz="2400" b="0">
              <a:solidFill>
                <a:srgbClr val="6633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352800" y="3962400"/>
            <a:ext cx="5486400" cy="2590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hu-H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Jellemző tünetek: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	- teljesen tünetmentes fog;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	- nyitott pulpakamra, ill. trepanált fog;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	- sipolynyílás a gingiva proprián;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663300"/>
                </a:solidFill>
                <a:latin typeface="Times New Roman" pitchFamily="18" charset="0"/>
              </a:rPr>
              <a:t>	- periostitis vagy pulpitis az 	előzményekben.</a:t>
            </a:r>
          </a:p>
        </p:txBody>
      </p:sp>
      <p:pic>
        <p:nvPicPr>
          <p:cNvPr id="71686" name="Picture 6" descr="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1225"/>
            <a:ext cx="2895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3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8859" r="8454" b="13558"/>
          <a:stretch>
            <a:fillRect/>
          </a:stretch>
        </p:blipFill>
        <p:spPr bwMode="auto">
          <a:xfrm>
            <a:off x="6516216" y="188639"/>
            <a:ext cx="2448272" cy="166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 autoUpdateAnimBg="0"/>
      <p:bldP spid="71683" grpId="0" animBg="1" autoUpdateAnimBg="0"/>
      <p:bldP spid="71684" grpId="0" build="p" animBg="1" autoUpdateAnimBg="0" advAuto="0"/>
      <p:bldP spid="71685" grpId="0" build="p" animBg="1" autoUpdateAnimBg="0" advAuto="0"/>
    </p:bldLst>
  </p:timing>
</p:sld>
</file>

<file path=ppt/theme/theme1.xml><?xml version="1.0" encoding="utf-8"?>
<a:theme xmlns:a="http://schemas.openxmlformats.org/drawingml/2006/main" name="Bemutató sablon kisfiú buborékok">
  <a:themeElements>
    <a:clrScheme name="Bemutató sablon kisfiú buborékok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Bemutató sablon kisfiú buborék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mutató sablon kisfiú buborékok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mutató sablon kisfiú buborékok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mutató sablon kisfiú buborékok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mutató sablon kisfiú buborékok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mutató sablon kisfiú buborékok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mutató sablon kisfiú buborékok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mutató sablon kisfiú buborékok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mutató sablon kisfiú buborékok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mutató sablon kisfiú buborékok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mutató sablon kisfiú buborékok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mutató sablon kisfiú buborékok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mutató sablon kisfiú buborékok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Bemutató sablon kisfiú buborékok</Template>
  <TotalTime>1587</TotalTime>
  <Words>1844</Words>
  <Application>Microsoft Office PowerPoint</Application>
  <PresentationFormat>Diavetítés a képernyőre (4:3 oldalarány)</PresentationFormat>
  <Paragraphs>456</Paragraphs>
  <Slides>50</Slides>
  <Notes>34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Bemutató sablon kisfiú buborékok</vt:lpstr>
      <vt:lpstr>A tejfogak szuvasodásának következményes betegségei  és ellátási lehetőségei</vt:lpstr>
      <vt:lpstr>Etiológia:</vt:lpstr>
      <vt:lpstr>KÖVETKEZMÉNYES  BETEGSÉGEK TEJFOGAZAT</vt:lpstr>
      <vt:lpstr>GYÖKÉRRESORPTIÓ</vt:lpstr>
      <vt:lpstr>KLINIKAI KÓRFORMÁK</vt:lpstr>
      <vt:lpstr>A GYULLADÁS  KLASSZIKUS TÜNETEI </vt:lpstr>
      <vt:lpstr>DIAGNOSZTIKA</vt:lpstr>
      <vt:lpstr>IDŐFAKTOR  - TF</vt:lpstr>
      <vt:lpstr>DIAGNOSZTIKA</vt:lpstr>
      <vt:lpstr>DIAGNOSZTIKA</vt:lpstr>
      <vt:lpstr>DIAGNOSZTIKA</vt:lpstr>
      <vt:lpstr>DIAGNOSZTIKA</vt:lpstr>
      <vt:lpstr>TERÁPIÁS LEHETŐSÉGEK </vt:lpstr>
      <vt:lpstr>TERÁPIÁS LEHETŐSÉGEK</vt:lpstr>
      <vt:lpstr>A HEVENY FOLYAMAT LEVEZETÉSE</vt:lpstr>
      <vt:lpstr>TREPANÁLÁS ÉS DRÉNEZÉS</vt:lpstr>
      <vt:lpstr>PREVENTÍV JELLEGŰ  VITÁLAMPUTÁCIÓ TEJFOGAZAT – CARIES PROFUNDA – ELSŐ TEJMOLÁRIS</vt:lpstr>
      <vt:lpstr>PREVENTÍV JELLEGŰ  VITÁLAMPUTÁCIÓ</vt:lpstr>
      <vt:lpstr>VITÁLAMPUTÁCIÓ (PULPOTÓMIA)</vt:lpstr>
      <vt:lpstr>VITÁLAMPUTÁCIÓ (PULPOTÓMIA)</vt:lpstr>
      <vt:lpstr>VITÁLAMPUTÁCIÓ (PULPOTÓMIA)</vt:lpstr>
      <vt:lpstr>VITÁLAMPUTÁCIÓ (PULPOTÓMIA)</vt:lpstr>
      <vt:lpstr>VITÁLAMPUTÁCIÓ (PULPOTÓMIA)</vt:lpstr>
      <vt:lpstr>VITÁLAMPUTÁCIÓ (PULPOTÓMIA)</vt:lpstr>
      <vt:lpstr>„PULPDRESSING”</vt:lpstr>
      <vt:lpstr>GYÓGYSZERES KÖTÉS  FORMOKREZOL - BUCKLEY</vt:lpstr>
      <vt:lpstr>GYÓGYSZERES KÖTÉS  FORMOKREZOL - BUCKLEY</vt:lpstr>
      <vt:lpstr>GYÓGYSZERES KÖTÉS  FORMOKREZOL - BUCKLEY</vt:lpstr>
      <vt:lpstr>MTA  MINERAL TRIOXIDE AGGREGATE</vt:lpstr>
      <vt:lpstr>GYÓGYSZERES KÖTÉS MINERAL TRIOXIDE AGGREGATE - MTA </vt:lpstr>
      <vt:lpstr>GYÓGYSZERES KÖTÉS KALCIUM-HIDROXID Ca(OH)2 </vt:lpstr>
      <vt:lpstr>GYÓGYSZERES KÖTÉS  VASSZULFÁT Fe2(SO4)3  - 15,5%</vt:lpstr>
      <vt:lpstr>GYÓGYSZERES KÖTÉS  GLUTÁRALDEHID 2-5 %</vt:lpstr>
      <vt:lpstr>PULPOTÓMIA  ELEKTROSEBÉSZET</vt:lpstr>
      <vt:lpstr>PULPOTÓMIA  NON-VITÁL </vt:lpstr>
      <vt:lpstr>PARCIÁLIS PULPEKTÓMIA ún. „magas” AMPUTÁCIÓ</vt:lpstr>
      <vt:lpstr>PULPEKTÓMIA ÉS GYÖKÉRKEZELÉS</vt:lpstr>
      <vt:lpstr>PULPEKTÓMIA ÉS GYÖKÉRKEZELÉS</vt:lpstr>
      <vt:lpstr>PULPEKTÓMIA ÉS GYÖKÉRKEZELÉS</vt:lpstr>
      <vt:lpstr>PULPEKTÓMIA ÉS GYÖKÉRKEZELÉS</vt:lpstr>
      <vt:lpstr>PULPEKTÓMIA ÉS GYÖKÉRKEZELÉS</vt:lpstr>
      <vt:lpstr>PULPEKTÓMIA ÉS GYÖKÉRKEZELÉS</vt:lpstr>
      <vt:lpstr>PULPEKTÓMIA ÉS GYÖKÉRKEZELÉS</vt:lpstr>
      <vt:lpstr>PULPEKTÓMIA ÉS GYÖKÉRKEZELÉS</vt:lpstr>
      <vt:lpstr>MŰSZEREK</vt:lpstr>
      <vt:lpstr>TERÁPIÁS LEHETŐSÉGEK</vt:lpstr>
      <vt:lpstr>KÖVETKEZMÉNYEK</vt:lpstr>
      <vt:lpstr>BIBLIOGRÁFIA</vt:lpstr>
      <vt:lpstr>Bibliográfia</vt:lpstr>
      <vt:lpstr>PowerPoint bemutató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Noemi</dc:creator>
  <cp:lastModifiedBy>Rózsa Noémi</cp:lastModifiedBy>
  <cp:revision>111</cp:revision>
  <dcterms:created xsi:type="dcterms:W3CDTF">2006-03-14T17:05:48Z</dcterms:created>
  <dcterms:modified xsi:type="dcterms:W3CDTF">2014-11-24T10:39:48Z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TC010721251038</vt:lpwstr>
  </property>
</Properties>
</file>