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292" r:id="rId10"/>
    <p:sldId id="294" r:id="rId11"/>
    <p:sldId id="275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29"/>
    <p:restoredTop sz="91611"/>
  </p:normalViewPr>
  <p:slideViewPr>
    <p:cSldViewPr snapToGrid="0" snapToObjects="1">
      <p:cViewPr varScale="1">
        <p:scale>
          <a:sx n="115" d="100"/>
          <a:sy n="115" d="100"/>
        </p:scale>
        <p:origin x="1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EBE30-ADC1-4747-9761-C8844173B278}" type="datetimeFigureOut">
              <a:t>2019. 06. 11.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7697B-75F1-FE46-ADF0-32E53C7F57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Tantárgyi gerinc + asszisztáló tárgyak (pl. Labormedicina, radiológia)</a:t>
            </a:r>
          </a:p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575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Testnevelés nélkül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7993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Testnevelés nélkül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64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Testnevelés nélkül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9661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Testnevelés nélkül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14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9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7204-A1FC-FB42-8882-AB34FAB84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CB408-9447-9F4A-9A4D-5360FCA88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38C1D-5E70-CC45-BBE8-9A13D96E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6F562-0151-8B43-BB66-CD858BF3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B5A15-C824-0748-A284-11AD02B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32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331E2-03C9-FA4D-827E-34CC7D4A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7CA6C-9A83-0945-A20F-6BADE7C1E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44AA9-CC19-DB44-9234-AF935CAC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36F75-394F-7C47-BCC2-C465D240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F72F-F8BC-D648-8613-2E8A2C37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19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37BDD-89ED-2A40-A8C1-BFE7CB259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CD273-5381-A245-A695-4701490A5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FFB20-384E-CE4C-8D95-C92B9E3B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D77D8-B647-A94D-9EFA-F40F40C2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9DBE-F63D-CC45-B1E4-DD6B0BF8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21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F24D6-9BA1-4B40-BE0A-8D7C3EA4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41D51-D972-404D-AC7D-503F722CE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959ED-EEDC-4D4D-A63A-E312C8C7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1F062-764E-2E4C-8FCA-0EC8FA7E3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C9634-B767-D747-811D-EA9B9DB4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02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BD47-BD26-A046-9451-B7BB7E0BA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A5E7A-0502-434C-AF6D-616EAF2C1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4F3ED-FF5F-B046-BCD1-C0F9FFCE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FB464-CE33-FA46-8227-7E2B1EF2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A41A8-36A3-3940-A5EB-A7CC1BCFA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70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00E0D-05F7-EB40-9816-80A1387E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973F6-D51F-B34E-85FF-FDB1C824F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77FE1-CF8C-AF49-86FB-6DCEB1A24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14971-5F94-3C40-82CE-5E5C7E91E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D9621-28C5-944B-9264-46405734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FE970-9382-B140-9672-F9ECFE86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660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4B92-14A2-DD4A-9899-5128D19C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59CE6-8C50-1041-B12A-47758696F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5B602-FB84-A44C-A461-658A993A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96F1E-59F3-AE4F-90EC-CE4FF1743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C807A9-DF08-E640-873D-7FA653308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BC215-CCC6-4C46-8B66-8FE6C7B4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31448-95D9-1840-B340-6AD2EC2C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8F5070-5B20-0A45-A619-4D498DB2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79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BAC7-3A62-6F43-B96E-F782091C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88C88-41A2-2E43-B03C-7AEB83AE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8F6B4-7605-894A-A882-C7BD12E3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6BAE4-8EE3-4648-8137-B60EECD6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37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2C0DA-9060-5E49-9CBF-0DC0B9CD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BA010-6AE8-BE45-9557-42F52B31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4FF79-5B70-8E49-A9AF-CA6D25A9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591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88D80-F649-AD41-8037-BF117EE8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7E0EB-D609-794C-AA67-93CAB44C0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0CE61-D7C8-CD41-AF66-E40E6DCCE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860A3-15C2-3447-898F-2B01E5FDE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F128F-554B-5B41-B4DA-7841E7AE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4D35E-9519-0D46-A466-62C01C471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42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48DE-77A9-0945-9458-DCBED8A7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F653C-2EB3-D441-90F4-A20EE94F1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83429-0D3E-D24E-A377-301508D82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4B07F-D897-CD42-8D09-F2374934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277ED-6BDC-954C-80F7-0F0AE823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F93F0-17F0-E546-A833-DF602D59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298163-8F5C-3145-A1E9-F9362803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68929-DEE0-0647-8325-393CBEC35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9CE03-BFD0-144C-B748-B7F67AFF3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9B936-D8ED-764E-B9E6-AD8D39A02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424DD-EAED-1C4D-94C2-B6328BB1F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19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5CFF0-8862-6D40-9B17-963F8923D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012" y="1405167"/>
            <a:ext cx="9144000" cy="3248670"/>
          </a:xfrm>
        </p:spPr>
        <p:txBody>
          <a:bodyPr>
            <a:noAutofit/>
          </a:bodyPr>
          <a:lstStyle/>
          <a:p>
            <a:r>
              <a:rPr lang="hu-HU">
                <a:latin typeface="Helvetica Light" panose="020B0403020202020204" pitchFamily="34" charset="0"/>
              </a:rPr>
              <a:t>A 2019/20-as tanév orvosképzési </a:t>
            </a:r>
            <a:br>
              <a:rPr lang="hu-HU">
                <a:latin typeface="Helvetica Light" panose="020B0403020202020204" pitchFamily="34" charset="0"/>
              </a:rPr>
            </a:br>
            <a:r>
              <a:rPr lang="hu-HU">
                <a:latin typeface="Helvetica Light" panose="020B0403020202020204" pitchFamily="34" charset="0"/>
              </a:rPr>
              <a:t>kurrikuluma</a:t>
            </a:r>
          </a:p>
        </p:txBody>
      </p:sp>
    </p:spTree>
    <p:extLst>
      <p:ext uri="{BB962C8B-B14F-4D97-AF65-F5344CB8AC3E}">
        <p14:creationId xmlns:p14="http://schemas.microsoft.com/office/powerpoint/2010/main" val="69610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>
            <a:extLst>
              <a:ext uri="{FF2B5EF4-FFF2-40B4-BE49-F238E27FC236}">
                <a16:creationId xmlns:a16="http://schemas.microsoft.com/office/drawing/2014/main" id="{AC01555D-6E74-064A-8B85-20C0DCF54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216"/>
            <a:ext cx="10515600" cy="71473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V. tanév – </a:t>
            </a:r>
            <a:r>
              <a:rPr lang="hu-HU" b="1" u="sng" dirty="0">
                <a:solidFill>
                  <a:srgbClr val="C00000"/>
                </a:solidFill>
                <a:latin typeface="Helvetica Light" panose="020B0403020202020204" pitchFamily="34" charset="0"/>
              </a:rPr>
              <a:t>régi</a:t>
            </a:r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kurrikulum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538ACB3-7100-8848-B1A0-CBD1B8038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246609"/>
              </p:ext>
            </p:extLst>
          </p:nvPr>
        </p:nvGraphicFramePr>
        <p:xfrm>
          <a:off x="-1" y="1443245"/>
          <a:ext cx="12191998" cy="201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437">
                  <a:extLst>
                    <a:ext uri="{9D8B030D-6E8A-4147-A177-3AD203B41FA5}">
                      <a16:colId xmlns:a16="http://schemas.microsoft.com/office/drawing/2014/main" val="1459238626"/>
                    </a:ext>
                  </a:extLst>
                </a:gridCol>
                <a:gridCol w="860229">
                  <a:extLst>
                    <a:ext uri="{9D8B030D-6E8A-4147-A177-3AD203B41FA5}">
                      <a16:colId xmlns:a16="http://schemas.microsoft.com/office/drawing/2014/main" val="16242316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3115393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539818225"/>
                    </a:ext>
                  </a:extLst>
                </a:gridCol>
                <a:gridCol w="818445">
                  <a:extLst>
                    <a:ext uri="{9D8B030D-6E8A-4147-A177-3AD203B41FA5}">
                      <a16:colId xmlns:a16="http://schemas.microsoft.com/office/drawing/2014/main" val="2194302169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2619800241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2993729043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3158540691"/>
                    </a:ext>
                  </a:extLst>
                </a:gridCol>
                <a:gridCol w="959556">
                  <a:extLst>
                    <a:ext uri="{9D8B030D-6E8A-4147-A177-3AD203B41FA5}">
                      <a16:colId xmlns:a16="http://schemas.microsoft.com/office/drawing/2014/main" val="313336455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3383368165"/>
                    </a:ext>
                  </a:extLst>
                </a:gridCol>
                <a:gridCol w="987779">
                  <a:extLst>
                    <a:ext uri="{9D8B030D-6E8A-4147-A177-3AD203B41FA5}">
                      <a16:colId xmlns:a16="http://schemas.microsoft.com/office/drawing/2014/main" val="2293806149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104350991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10327091"/>
                    </a:ext>
                  </a:extLst>
                </a:gridCol>
                <a:gridCol w="931334">
                  <a:extLst>
                    <a:ext uri="{9D8B030D-6E8A-4147-A177-3AD203B41FA5}">
                      <a16:colId xmlns:a16="http://schemas.microsoft.com/office/drawing/2014/main" val="466377774"/>
                    </a:ext>
                  </a:extLst>
                </a:gridCol>
              </a:tblGrid>
              <a:tr h="544692">
                <a:tc>
                  <a:txBody>
                    <a:bodyPr/>
                    <a:lstStyle/>
                    <a:p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 IV. gasztro.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onkol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seb III.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szül, nőgy I.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gyerek I.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ideg. I.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Elme I.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eü. Jog, bizt, gazd.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oxyol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urológia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család orv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inten. Aneszt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284723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696451"/>
                  </a:ext>
                </a:extLst>
              </a:tr>
              <a:tr h="544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 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1.3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04509"/>
                  </a:ext>
                </a:extLst>
              </a:tr>
              <a:tr h="469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~4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3,5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2.6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2.8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34.9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3973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6AC395-2D4C-E24F-9737-6B6E99FDD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823336"/>
              </p:ext>
            </p:extLst>
          </p:nvPr>
        </p:nvGraphicFramePr>
        <p:xfrm>
          <a:off x="0" y="4267911"/>
          <a:ext cx="12191999" cy="2069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4752">
                  <a:extLst>
                    <a:ext uri="{9D8B030D-6E8A-4147-A177-3AD203B41FA5}">
                      <a16:colId xmlns:a16="http://schemas.microsoft.com/office/drawing/2014/main" val="2094524165"/>
                    </a:ext>
                  </a:extLst>
                </a:gridCol>
                <a:gridCol w="1368079">
                  <a:extLst>
                    <a:ext uri="{9D8B030D-6E8A-4147-A177-3AD203B41FA5}">
                      <a16:colId xmlns:a16="http://schemas.microsoft.com/office/drawing/2014/main" val="4224557995"/>
                    </a:ext>
                  </a:extLst>
                </a:gridCol>
                <a:gridCol w="1368079">
                  <a:extLst>
                    <a:ext uri="{9D8B030D-6E8A-4147-A177-3AD203B41FA5}">
                      <a16:colId xmlns:a16="http://schemas.microsoft.com/office/drawing/2014/main" val="3627292358"/>
                    </a:ext>
                  </a:extLst>
                </a:gridCol>
                <a:gridCol w="1327842">
                  <a:extLst>
                    <a:ext uri="{9D8B030D-6E8A-4147-A177-3AD203B41FA5}">
                      <a16:colId xmlns:a16="http://schemas.microsoft.com/office/drawing/2014/main" val="1619524217"/>
                    </a:ext>
                  </a:extLst>
                </a:gridCol>
                <a:gridCol w="1207129">
                  <a:extLst>
                    <a:ext uri="{9D8B030D-6E8A-4147-A177-3AD203B41FA5}">
                      <a16:colId xmlns:a16="http://schemas.microsoft.com/office/drawing/2014/main" val="1171028196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3340899918"/>
                    </a:ext>
                  </a:extLst>
                </a:gridCol>
                <a:gridCol w="1005940">
                  <a:extLst>
                    <a:ext uri="{9D8B030D-6E8A-4147-A177-3AD203B41FA5}">
                      <a16:colId xmlns:a16="http://schemas.microsoft.com/office/drawing/2014/main" val="2694619960"/>
                    </a:ext>
                  </a:extLst>
                </a:gridCol>
                <a:gridCol w="1247366">
                  <a:extLst>
                    <a:ext uri="{9D8B030D-6E8A-4147-A177-3AD203B41FA5}">
                      <a16:colId xmlns:a16="http://schemas.microsoft.com/office/drawing/2014/main" val="2949289531"/>
                    </a:ext>
                  </a:extLst>
                </a:gridCol>
                <a:gridCol w="1529030">
                  <a:extLst>
                    <a:ext uri="{9D8B030D-6E8A-4147-A177-3AD203B41FA5}">
                      <a16:colId xmlns:a16="http://schemas.microsoft.com/office/drawing/2014/main" val="2076844978"/>
                    </a:ext>
                  </a:extLst>
                </a:gridCol>
                <a:gridCol w="1166891">
                  <a:extLst>
                    <a:ext uri="{9D8B030D-6E8A-4147-A177-3AD203B41FA5}">
                      <a16:colId xmlns:a16="http://schemas.microsoft.com/office/drawing/2014/main" val="2353380414"/>
                    </a:ext>
                  </a:extLst>
                </a:gridCol>
              </a:tblGrid>
              <a:tr h="684941">
                <a:tc>
                  <a:txBody>
                    <a:bodyPr/>
                    <a:lstStyle/>
                    <a:p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 V. hematol. 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trauma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szül, nőgy II.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gyerek II.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ideg. II.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Elme II.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igazság-ügy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szemészet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548443"/>
                  </a:ext>
                </a:extLst>
              </a:tr>
              <a:tr h="428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970127"/>
                  </a:ext>
                </a:extLst>
              </a:tr>
              <a:tr h="513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472142"/>
                  </a:ext>
                </a:extLst>
              </a:tr>
              <a:tr h="442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3.5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29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781867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B5180C3-C861-AC40-9942-C6FB447C39BF}"/>
              </a:ext>
            </a:extLst>
          </p:cNvPr>
          <p:cNvSpPr/>
          <p:nvPr/>
        </p:nvSpPr>
        <p:spPr>
          <a:xfrm>
            <a:off x="127106" y="981933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9. szemeszter</a:t>
            </a:r>
            <a:endParaRPr lang="hu-H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754F7E-971B-A143-B33D-F5367E0C168A}"/>
              </a:ext>
            </a:extLst>
          </p:cNvPr>
          <p:cNvSpPr/>
          <p:nvPr/>
        </p:nvSpPr>
        <p:spPr>
          <a:xfrm>
            <a:off x="127106" y="3824204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10. szemeszter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755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38197" y="218723"/>
            <a:ext cx="10515600" cy="71473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6. tanév – </a:t>
            </a:r>
            <a:r>
              <a:rPr lang="hu-HU" b="1" u="sng" dirty="0">
                <a:solidFill>
                  <a:srgbClr val="C00000"/>
                </a:solidFill>
                <a:latin typeface="Helvetica Light" panose="020B0403020202020204" pitchFamily="34" charset="0"/>
              </a:rPr>
              <a:t>régi</a:t>
            </a:r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és </a:t>
            </a:r>
            <a:r>
              <a:rPr lang="hu-HU" b="1" u="sng" dirty="0">
                <a:solidFill>
                  <a:srgbClr val="C00000"/>
                </a:solidFill>
                <a:latin typeface="Helvetica Light" panose="020B0403020202020204" pitchFamily="34" charset="0"/>
              </a:rPr>
              <a:t>új</a:t>
            </a:r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kurrikulum együtt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FADFB5-99F3-324A-8C7C-A1C8B3580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7257"/>
              </p:ext>
            </p:extLst>
          </p:nvPr>
        </p:nvGraphicFramePr>
        <p:xfrm>
          <a:off x="-2" y="4146772"/>
          <a:ext cx="12191999" cy="2392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314">
                  <a:extLst>
                    <a:ext uri="{9D8B030D-6E8A-4147-A177-3AD203B41FA5}">
                      <a16:colId xmlns:a16="http://schemas.microsoft.com/office/drawing/2014/main" val="2799257766"/>
                    </a:ext>
                  </a:extLst>
                </a:gridCol>
                <a:gridCol w="1316314">
                  <a:extLst>
                    <a:ext uri="{9D8B030D-6E8A-4147-A177-3AD203B41FA5}">
                      <a16:colId xmlns:a16="http://schemas.microsoft.com/office/drawing/2014/main" val="1236174545"/>
                    </a:ext>
                  </a:extLst>
                </a:gridCol>
                <a:gridCol w="1316314">
                  <a:extLst>
                    <a:ext uri="{9D8B030D-6E8A-4147-A177-3AD203B41FA5}">
                      <a16:colId xmlns:a16="http://schemas.microsoft.com/office/drawing/2014/main" val="323397957"/>
                    </a:ext>
                  </a:extLst>
                </a:gridCol>
                <a:gridCol w="1316314">
                  <a:extLst>
                    <a:ext uri="{9D8B030D-6E8A-4147-A177-3AD203B41FA5}">
                      <a16:colId xmlns:a16="http://schemas.microsoft.com/office/drawing/2014/main" val="200565034"/>
                    </a:ext>
                  </a:extLst>
                </a:gridCol>
                <a:gridCol w="1316314">
                  <a:extLst>
                    <a:ext uri="{9D8B030D-6E8A-4147-A177-3AD203B41FA5}">
                      <a16:colId xmlns:a16="http://schemas.microsoft.com/office/drawing/2014/main" val="1373771598"/>
                    </a:ext>
                  </a:extLst>
                </a:gridCol>
                <a:gridCol w="1251961">
                  <a:extLst>
                    <a:ext uri="{9D8B030D-6E8A-4147-A177-3AD203B41FA5}">
                      <a16:colId xmlns:a16="http://schemas.microsoft.com/office/drawing/2014/main" val="2281816249"/>
                    </a:ext>
                  </a:extLst>
                </a:gridCol>
                <a:gridCol w="1433321">
                  <a:extLst>
                    <a:ext uri="{9D8B030D-6E8A-4147-A177-3AD203B41FA5}">
                      <a16:colId xmlns:a16="http://schemas.microsoft.com/office/drawing/2014/main" val="1023961392"/>
                    </a:ext>
                  </a:extLst>
                </a:gridCol>
                <a:gridCol w="994551">
                  <a:extLst>
                    <a:ext uri="{9D8B030D-6E8A-4147-A177-3AD203B41FA5}">
                      <a16:colId xmlns:a16="http://schemas.microsoft.com/office/drawing/2014/main" val="3188752014"/>
                    </a:ext>
                  </a:extLst>
                </a:gridCol>
                <a:gridCol w="965298">
                  <a:extLst>
                    <a:ext uri="{9D8B030D-6E8A-4147-A177-3AD203B41FA5}">
                      <a16:colId xmlns:a16="http://schemas.microsoft.com/office/drawing/2014/main" val="1556255006"/>
                    </a:ext>
                  </a:extLst>
                </a:gridCol>
                <a:gridCol w="965298">
                  <a:extLst>
                    <a:ext uri="{9D8B030D-6E8A-4147-A177-3AD203B41FA5}">
                      <a16:colId xmlns:a16="http://schemas.microsoft.com/office/drawing/2014/main" val="2720460714"/>
                    </a:ext>
                  </a:extLst>
                </a:gridCol>
              </a:tblGrid>
              <a:tr h="725865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belgyógyászat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+1 hét infektol.      +1 hét családorv.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sebészet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+1 hét érsebészet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 +2 hét trauma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szülészet-nőgyógy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gyermekgyógy.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+1 hét fertőző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neurológia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pszichiátria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mentő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transzfúzió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Elektív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7452"/>
                  </a:ext>
                </a:extLst>
              </a:tr>
              <a:tr h="391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8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 hét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130515"/>
                  </a:ext>
                </a:extLst>
              </a:tr>
              <a:tr h="1147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Megjegyzés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 hét sebészet + 1 hét érsebészet + 1 hét traumatologia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Bármely klinikán vagy klinikai tanszéken teljesíthető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85689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8240D0-763F-9E4A-AC8E-B11EDE4B6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12497"/>
              </p:ext>
            </p:extLst>
          </p:nvPr>
        </p:nvGraphicFramePr>
        <p:xfrm>
          <a:off x="-2" y="1642257"/>
          <a:ext cx="12191997" cy="1612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494">
                  <a:extLst>
                    <a:ext uri="{9D8B030D-6E8A-4147-A177-3AD203B41FA5}">
                      <a16:colId xmlns:a16="http://schemas.microsoft.com/office/drawing/2014/main" val="2799257766"/>
                    </a:ext>
                  </a:extLst>
                </a:gridCol>
                <a:gridCol w="1429494">
                  <a:extLst>
                    <a:ext uri="{9D8B030D-6E8A-4147-A177-3AD203B41FA5}">
                      <a16:colId xmlns:a16="http://schemas.microsoft.com/office/drawing/2014/main" val="1236174545"/>
                    </a:ext>
                  </a:extLst>
                </a:gridCol>
                <a:gridCol w="1429494">
                  <a:extLst>
                    <a:ext uri="{9D8B030D-6E8A-4147-A177-3AD203B41FA5}">
                      <a16:colId xmlns:a16="http://schemas.microsoft.com/office/drawing/2014/main" val="323397957"/>
                    </a:ext>
                  </a:extLst>
                </a:gridCol>
                <a:gridCol w="1429494">
                  <a:extLst>
                    <a:ext uri="{9D8B030D-6E8A-4147-A177-3AD203B41FA5}">
                      <a16:colId xmlns:a16="http://schemas.microsoft.com/office/drawing/2014/main" val="200565034"/>
                    </a:ext>
                  </a:extLst>
                </a:gridCol>
                <a:gridCol w="1429494">
                  <a:extLst>
                    <a:ext uri="{9D8B030D-6E8A-4147-A177-3AD203B41FA5}">
                      <a16:colId xmlns:a16="http://schemas.microsoft.com/office/drawing/2014/main" val="1373771598"/>
                    </a:ext>
                  </a:extLst>
                </a:gridCol>
                <a:gridCol w="1359608">
                  <a:extLst>
                    <a:ext uri="{9D8B030D-6E8A-4147-A177-3AD203B41FA5}">
                      <a16:colId xmlns:a16="http://schemas.microsoft.com/office/drawing/2014/main" val="2281816249"/>
                    </a:ext>
                  </a:extLst>
                </a:gridCol>
                <a:gridCol w="1556561">
                  <a:extLst>
                    <a:ext uri="{9D8B030D-6E8A-4147-A177-3AD203B41FA5}">
                      <a16:colId xmlns:a16="http://schemas.microsoft.com/office/drawing/2014/main" val="1023961392"/>
                    </a:ext>
                  </a:extLst>
                </a:gridCol>
                <a:gridCol w="1080063">
                  <a:extLst>
                    <a:ext uri="{9D8B030D-6E8A-4147-A177-3AD203B41FA5}">
                      <a16:colId xmlns:a16="http://schemas.microsoft.com/office/drawing/2014/main" val="3188752014"/>
                    </a:ext>
                  </a:extLst>
                </a:gridCol>
                <a:gridCol w="1048295">
                  <a:extLst>
                    <a:ext uri="{9D8B030D-6E8A-4147-A177-3AD203B41FA5}">
                      <a16:colId xmlns:a16="http://schemas.microsoft.com/office/drawing/2014/main" val="1556255006"/>
                    </a:ext>
                  </a:extLst>
                </a:gridCol>
              </a:tblGrid>
              <a:tr h="1008016">
                <a:tc>
                  <a:txBody>
                    <a:bodyPr/>
                    <a:lstStyle/>
                    <a:p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 +1 hét infekt.      +1 hét családorv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sebészet 1 hét érsebészet  2 hét trauma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szülészet, nőgyógy 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gyerek 1 hét fertőző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neurológia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pszichiátria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mentő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trafo</a:t>
                      </a:r>
                      <a:endParaRPr lang="hu-HU" sz="12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7452"/>
                  </a:ext>
                </a:extLst>
              </a:tr>
              <a:tr h="604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9 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9 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 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8 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 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 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 hét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5+1 nap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13051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3305724-473B-E24E-A8AF-F047B6BAD187}"/>
              </a:ext>
            </a:extLst>
          </p:cNvPr>
          <p:cNvSpPr/>
          <p:nvPr/>
        </p:nvSpPr>
        <p:spPr>
          <a:xfrm>
            <a:off x="190902" y="1194639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Régi kurrikulum</a:t>
            </a:r>
            <a:endParaRPr lang="hu-H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059EF1-3353-FC47-A2E4-4788793C78D4}"/>
              </a:ext>
            </a:extLst>
          </p:cNvPr>
          <p:cNvSpPr/>
          <p:nvPr/>
        </p:nvSpPr>
        <p:spPr>
          <a:xfrm>
            <a:off x="77487" y="3722137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Új kurrikulum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50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8C57D7D9-F2C7-4441-8A05-D55329D50EA7}"/>
              </a:ext>
            </a:extLst>
          </p:cNvPr>
          <p:cNvSpPr txBox="1"/>
          <p:nvPr/>
        </p:nvSpPr>
        <p:spPr>
          <a:xfrm>
            <a:off x="1604772" y="2103120"/>
            <a:ext cx="86593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2800">
                <a:latin typeface="Helvetica" pitchFamily="2" charset="0"/>
              </a:rPr>
              <a:t>Kurrikulum bevezetése a modulhatárok mentén felmenő rendszerben: I, III, IV és VI. tanévek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2800">
                <a:latin typeface="Helvetica" pitchFamily="2" charset="0"/>
              </a:rPr>
              <a:t>A tantárgyi mozgások miatt a többi tanév kurrikuluma is érintett (kivéve V. év)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u-HU" sz="2800">
                <a:latin typeface="Helvetica" pitchFamily="2" charset="0"/>
              </a:rPr>
              <a:t>A hallgatói extra terhelések minimalizálása miatt 2 év alatt zajlik le a teljes átállás az új kurrikulumra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0BD4FE-2262-B441-A470-4B627D20A1A3}"/>
              </a:ext>
            </a:extLst>
          </p:cNvPr>
          <p:cNvSpPr/>
          <p:nvPr/>
        </p:nvSpPr>
        <p:spPr>
          <a:xfrm>
            <a:off x="4314798" y="455414"/>
            <a:ext cx="2855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>
                <a:latin typeface="Helvetica" pitchFamily="2" charset="0"/>
              </a:rPr>
              <a:t>Alapelvek</a:t>
            </a:r>
          </a:p>
        </p:txBody>
      </p:sp>
    </p:spTree>
    <p:extLst>
      <p:ext uri="{BB962C8B-B14F-4D97-AF65-F5344CB8AC3E}">
        <p14:creationId xmlns:p14="http://schemas.microsoft.com/office/powerpoint/2010/main" val="188597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1. szemeszter - </a:t>
            </a:r>
            <a:r>
              <a:rPr lang="hu-HU" b="1" u="sng">
                <a:solidFill>
                  <a:srgbClr val="C00000"/>
                </a:solidFill>
                <a:latin typeface="Helvetica Light" panose="020B0403020202020204" pitchFamily="34" charset="0"/>
              </a:rPr>
              <a:t>új</a:t>
            </a:r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 kurrikulum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AA732A-32BD-7E47-8448-3AAA10F7F2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690687"/>
          <a:ext cx="12192000" cy="3840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1466358061"/>
                    </a:ext>
                  </a:extLst>
                </a:gridCol>
                <a:gridCol w="1083733">
                  <a:extLst>
                    <a:ext uri="{9D8B030D-6E8A-4147-A177-3AD203B41FA5}">
                      <a16:colId xmlns:a16="http://schemas.microsoft.com/office/drawing/2014/main" val="3706226911"/>
                    </a:ext>
                  </a:extLst>
                </a:gridCol>
                <a:gridCol w="1075267">
                  <a:extLst>
                    <a:ext uri="{9D8B030D-6E8A-4147-A177-3AD203B41FA5}">
                      <a16:colId xmlns:a16="http://schemas.microsoft.com/office/drawing/2014/main" val="336815786"/>
                    </a:ext>
                  </a:extLst>
                </a:gridCol>
                <a:gridCol w="1307797">
                  <a:extLst>
                    <a:ext uri="{9D8B030D-6E8A-4147-A177-3AD203B41FA5}">
                      <a16:colId xmlns:a16="http://schemas.microsoft.com/office/drawing/2014/main" val="596674318"/>
                    </a:ext>
                  </a:extLst>
                </a:gridCol>
                <a:gridCol w="1311451">
                  <a:extLst>
                    <a:ext uri="{9D8B030D-6E8A-4147-A177-3AD203B41FA5}">
                      <a16:colId xmlns:a16="http://schemas.microsoft.com/office/drawing/2014/main" val="2515098697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1067813570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339310623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4267660470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2777887411"/>
                    </a:ext>
                  </a:extLst>
                </a:gridCol>
                <a:gridCol w="1228344">
                  <a:extLst>
                    <a:ext uri="{9D8B030D-6E8A-4147-A177-3AD203B41FA5}">
                      <a16:colId xmlns:a16="http://schemas.microsoft.com/office/drawing/2014/main" val="4276067007"/>
                    </a:ext>
                  </a:extLst>
                </a:gridCol>
              </a:tblGrid>
              <a:tr h="610841">
                <a:tc>
                  <a:txBody>
                    <a:bodyPr/>
                    <a:lstStyle/>
                    <a:p>
                      <a:pPr algn="ctr"/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kémia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Sejttan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Makroszkópos Anatómia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biofizika I.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Orvos-egészségügyi szociológia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Orvosi kommunikáció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Orvosi Terminológia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Elsősegély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5881518"/>
                  </a:ext>
                </a:extLst>
              </a:tr>
              <a:tr h="50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összesen 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145317"/>
                  </a:ext>
                </a:extLst>
              </a:tr>
              <a:tr h="610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összesen 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812538"/>
                  </a:ext>
                </a:extLst>
              </a:tr>
              <a:tr h="526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 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 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*27,5 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*28,5 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107953"/>
                  </a:ext>
                </a:extLst>
              </a:tr>
              <a:tr h="526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-1,5 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-0,5 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anatomia változás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 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 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381433"/>
                  </a:ext>
                </a:extLst>
              </a:tr>
              <a:tr h="895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Megj.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 mikr. anatómia előfeltétele. Gyakorlatok aránya nőtt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Az anatomia két tárgyra vált szét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 statisztika és orvosi képalkotó módszerek egyes fejezetei ide csatolódnak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Újonnan bevezetett kötelező tárgy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SBO és mentő részekkel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86265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85C3EF8-E1AD-024B-8E6F-B12C566D2B52}"/>
              </a:ext>
            </a:extLst>
          </p:cNvPr>
          <p:cNvSpPr txBox="1"/>
          <p:nvPr/>
        </p:nvSpPr>
        <p:spPr>
          <a:xfrm>
            <a:off x="4769005" y="60439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*+Testnevelés I. 1 óra/hét</a:t>
            </a:r>
          </a:p>
        </p:txBody>
      </p:sp>
    </p:spTree>
    <p:extLst>
      <p:ext uri="{BB962C8B-B14F-4D97-AF65-F5344CB8AC3E}">
        <p14:creationId xmlns:p14="http://schemas.microsoft.com/office/powerpoint/2010/main" val="151870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2. szemeszter – </a:t>
            </a:r>
            <a:r>
              <a:rPr lang="hu-HU" b="1" u="sng">
                <a:solidFill>
                  <a:srgbClr val="C00000"/>
                </a:solidFill>
                <a:latin typeface="Helvetica Light" panose="020B0403020202020204" pitchFamily="34" charset="0"/>
              </a:rPr>
              <a:t>új</a:t>
            </a:r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 kurrikulum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4C56361-D132-274A-BBDA-FFAD51BBBD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33450"/>
          <a:ext cx="12191999" cy="3919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1292">
                  <a:extLst>
                    <a:ext uri="{9D8B030D-6E8A-4147-A177-3AD203B41FA5}">
                      <a16:colId xmlns:a16="http://schemas.microsoft.com/office/drawing/2014/main" val="3029531410"/>
                    </a:ext>
                  </a:extLst>
                </a:gridCol>
                <a:gridCol w="1205863">
                  <a:extLst>
                    <a:ext uri="{9D8B030D-6E8A-4147-A177-3AD203B41FA5}">
                      <a16:colId xmlns:a16="http://schemas.microsoft.com/office/drawing/2014/main" val="3746137925"/>
                    </a:ext>
                  </a:extLst>
                </a:gridCol>
                <a:gridCol w="1746594">
                  <a:extLst>
                    <a:ext uri="{9D8B030D-6E8A-4147-A177-3AD203B41FA5}">
                      <a16:colId xmlns:a16="http://schemas.microsoft.com/office/drawing/2014/main" val="446924860"/>
                    </a:ext>
                  </a:extLst>
                </a:gridCol>
                <a:gridCol w="1746594">
                  <a:extLst>
                    <a:ext uri="{9D8B030D-6E8A-4147-A177-3AD203B41FA5}">
                      <a16:colId xmlns:a16="http://schemas.microsoft.com/office/drawing/2014/main" val="760407739"/>
                    </a:ext>
                  </a:extLst>
                </a:gridCol>
                <a:gridCol w="1746594">
                  <a:extLst>
                    <a:ext uri="{9D8B030D-6E8A-4147-A177-3AD203B41FA5}">
                      <a16:colId xmlns:a16="http://schemas.microsoft.com/office/drawing/2014/main" val="3343955860"/>
                    </a:ext>
                  </a:extLst>
                </a:gridCol>
                <a:gridCol w="2063367">
                  <a:extLst>
                    <a:ext uri="{9D8B030D-6E8A-4147-A177-3AD203B41FA5}">
                      <a16:colId xmlns:a16="http://schemas.microsoft.com/office/drawing/2014/main" val="2887923098"/>
                    </a:ext>
                  </a:extLst>
                </a:gridCol>
                <a:gridCol w="1359014">
                  <a:extLst>
                    <a:ext uri="{9D8B030D-6E8A-4147-A177-3AD203B41FA5}">
                      <a16:colId xmlns:a16="http://schemas.microsoft.com/office/drawing/2014/main" val="3820386667"/>
                    </a:ext>
                  </a:extLst>
                </a:gridCol>
                <a:gridCol w="1372681">
                  <a:extLst>
                    <a:ext uri="{9D8B030D-6E8A-4147-A177-3AD203B41FA5}">
                      <a16:colId xmlns:a16="http://schemas.microsoft.com/office/drawing/2014/main" val="2958890945"/>
                    </a:ext>
                  </a:extLst>
                </a:gridCol>
              </a:tblGrid>
              <a:tr h="619476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biokémia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Makroszkópos anatómia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Mikroszkópos anatómia és fejlődéstan I.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biofizika II.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Bevezetés a betegellátásba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Nyári gyakorlat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333115"/>
                  </a:ext>
                </a:extLst>
              </a:tr>
              <a:tr h="516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263386"/>
                  </a:ext>
                </a:extLst>
              </a:tr>
              <a:tr h="681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168 óra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728236"/>
                  </a:ext>
                </a:extLst>
              </a:tr>
              <a:tr h="533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9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 hét 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*28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632846"/>
                  </a:ext>
                </a:extLst>
              </a:tr>
              <a:tr h="533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óraszám változás -1,5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anatomia változás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anatomia változás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200283"/>
                  </a:ext>
                </a:extLst>
              </a:tr>
              <a:tr h="90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Megj.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 tárgy 3 félévről 2 félévre csökken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Anatomiából kivált tárgy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Kommunikációval együtt készít fel a nyári gyakorlatra. Skill labort és ápolástant tartalmaz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I. tanév után. Gyakorlati vizsgával végződik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9022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37D38F9-0E37-0049-8C91-07F723C59EB1}"/>
              </a:ext>
            </a:extLst>
          </p:cNvPr>
          <p:cNvSpPr txBox="1"/>
          <p:nvPr/>
        </p:nvSpPr>
        <p:spPr>
          <a:xfrm>
            <a:off x="4769005" y="60439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*+Testnevelés II. 1 óra/hét</a:t>
            </a:r>
          </a:p>
        </p:txBody>
      </p:sp>
    </p:spTree>
    <p:extLst>
      <p:ext uri="{BB962C8B-B14F-4D97-AF65-F5344CB8AC3E}">
        <p14:creationId xmlns:p14="http://schemas.microsoft.com/office/powerpoint/2010/main" val="199796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C00000"/>
                </a:solidFill>
                <a:latin typeface="Helvetica Light" panose="020B0403020202020204" pitchFamily="34" charset="0"/>
              </a:rPr>
              <a:t>3. szemeszter – </a:t>
            </a:r>
            <a:r>
              <a:rPr lang="hu-HU" sz="4000" b="1" u="sng">
                <a:solidFill>
                  <a:srgbClr val="C00000"/>
                </a:solidFill>
                <a:latin typeface="Helvetica Light" panose="020B0403020202020204" pitchFamily="34" charset="0"/>
              </a:rPr>
              <a:t>régi</a:t>
            </a:r>
            <a:r>
              <a:rPr lang="hu-HU" sz="4000">
                <a:solidFill>
                  <a:srgbClr val="C00000"/>
                </a:solidFill>
                <a:latin typeface="Helvetica Light" panose="020B0403020202020204" pitchFamily="34" charset="0"/>
              </a:rPr>
              <a:t> kurrikulum kiegészítésekkel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A4CAF2-190F-FB4E-9E0C-6F15CF98B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5292"/>
              </p:ext>
            </p:extLst>
          </p:nvPr>
        </p:nvGraphicFramePr>
        <p:xfrm>
          <a:off x="0" y="2317210"/>
          <a:ext cx="12192000" cy="2441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788">
                  <a:extLst>
                    <a:ext uri="{9D8B030D-6E8A-4147-A177-3AD203B41FA5}">
                      <a16:colId xmlns:a16="http://schemas.microsoft.com/office/drawing/2014/main" val="2596062730"/>
                    </a:ext>
                  </a:extLst>
                </a:gridCol>
                <a:gridCol w="2522483">
                  <a:extLst>
                    <a:ext uri="{9D8B030D-6E8A-4147-A177-3AD203B41FA5}">
                      <a16:colId xmlns:a16="http://schemas.microsoft.com/office/drawing/2014/main" val="29612177"/>
                    </a:ext>
                  </a:extLst>
                </a:gridCol>
                <a:gridCol w="1597572">
                  <a:extLst>
                    <a:ext uri="{9D8B030D-6E8A-4147-A177-3AD203B41FA5}">
                      <a16:colId xmlns:a16="http://schemas.microsoft.com/office/drawing/2014/main" val="3741069372"/>
                    </a:ext>
                  </a:extLst>
                </a:gridCol>
                <a:gridCol w="2060028">
                  <a:extLst>
                    <a:ext uri="{9D8B030D-6E8A-4147-A177-3AD203B41FA5}">
                      <a16:colId xmlns:a16="http://schemas.microsoft.com/office/drawing/2014/main" val="3284329216"/>
                    </a:ext>
                  </a:extLst>
                </a:gridCol>
                <a:gridCol w="2228193">
                  <a:extLst>
                    <a:ext uri="{9D8B030D-6E8A-4147-A177-3AD203B41FA5}">
                      <a16:colId xmlns:a16="http://schemas.microsoft.com/office/drawing/2014/main" val="2516866038"/>
                    </a:ext>
                  </a:extLst>
                </a:gridCol>
                <a:gridCol w="1723696">
                  <a:extLst>
                    <a:ext uri="{9D8B030D-6E8A-4147-A177-3AD203B41FA5}">
                      <a16:colId xmlns:a16="http://schemas.microsoft.com/office/drawing/2014/main" val="3963456707"/>
                    </a:ext>
                  </a:extLst>
                </a:gridCol>
                <a:gridCol w="1261240">
                  <a:extLst>
                    <a:ext uri="{9D8B030D-6E8A-4147-A177-3AD203B41FA5}">
                      <a16:colId xmlns:a16="http://schemas.microsoft.com/office/drawing/2014/main" val="3845111838"/>
                    </a:ext>
                  </a:extLst>
                </a:gridCol>
              </a:tblGrid>
              <a:tr h="665747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Anatómia, szövet- és fejlődéstan III.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élettan I.</a:t>
                      </a:r>
                      <a:endParaRPr lang="hu-HU" sz="1400" b="1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biokémia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Molekuláris sejtbiológia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Testnevelés III.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798183"/>
                  </a:ext>
                </a:extLst>
              </a:tr>
              <a:tr h="416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212315"/>
                  </a:ext>
                </a:extLst>
              </a:tr>
              <a:tr h="499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202945"/>
                  </a:ext>
                </a:extLst>
              </a:tr>
              <a:tr h="429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10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26,5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181995"/>
                  </a:ext>
                </a:extLst>
              </a:tr>
              <a:tr h="429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Megj.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Új kurrikulum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137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20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5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C00000"/>
                </a:solidFill>
                <a:latin typeface="Helvetica Light" panose="020B0403020202020204" pitchFamily="34" charset="0"/>
              </a:rPr>
              <a:t>4. szemeszter – </a:t>
            </a:r>
            <a:r>
              <a:rPr lang="hu-HU" sz="4000" b="1" u="sng">
                <a:solidFill>
                  <a:srgbClr val="C00000"/>
                </a:solidFill>
                <a:latin typeface="Helvetica Light" panose="020B0403020202020204" pitchFamily="34" charset="0"/>
              </a:rPr>
              <a:t>régi</a:t>
            </a:r>
            <a:r>
              <a:rPr lang="hu-HU" sz="4000">
                <a:solidFill>
                  <a:srgbClr val="C00000"/>
                </a:solidFill>
                <a:latin typeface="Helvetica Light" panose="020B0403020202020204" pitchFamily="34" charset="0"/>
              </a:rPr>
              <a:t> kurrikulum kiegészítésekkel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AB64245-544E-1542-81C3-FB5F887E1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265309"/>
              </p:ext>
            </p:extLst>
          </p:nvPr>
        </p:nvGraphicFramePr>
        <p:xfrm>
          <a:off x="1" y="2330536"/>
          <a:ext cx="12191999" cy="2288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565">
                  <a:extLst>
                    <a:ext uri="{9D8B030D-6E8A-4147-A177-3AD203B41FA5}">
                      <a16:colId xmlns:a16="http://schemas.microsoft.com/office/drawing/2014/main" val="1623565484"/>
                    </a:ext>
                  </a:extLst>
                </a:gridCol>
                <a:gridCol w="1205367">
                  <a:extLst>
                    <a:ext uri="{9D8B030D-6E8A-4147-A177-3AD203B41FA5}">
                      <a16:colId xmlns:a16="http://schemas.microsoft.com/office/drawing/2014/main" val="3236742540"/>
                    </a:ext>
                  </a:extLst>
                </a:gridCol>
                <a:gridCol w="1379107">
                  <a:extLst>
                    <a:ext uri="{9D8B030D-6E8A-4147-A177-3AD203B41FA5}">
                      <a16:colId xmlns:a16="http://schemas.microsoft.com/office/drawing/2014/main" val="726404313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077453889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648844407"/>
                    </a:ext>
                  </a:extLst>
                </a:gridCol>
                <a:gridCol w="2029968">
                  <a:extLst>
                    <a:ext uri="{9D8B030D-6E8A-4147-A177-3AD203B41FA5}">
                      <a16:colId xmlns:a16="http://schemas.microsoft.com/office/drawing/2014/main" val="2891832395"/>
                    </a:ext>
                  </a:extLst>
                </a:gridCol>
                <a:gridCol w="1538299">
                  <a:extLst>
                    <a:ext uri="{9D8B030D-6E8A-4147-A177-3AD203B41FA5}">
                      <a16:colId xmlns:a16="http://schemas.microsoft.com/office/drawing/2014/main" val="1057419047"/>
                    </a:ext>
                  </a:extLst>
                </a:gridCol>
                <a:gridCol w="1079636">
                  <a:extLst>
                    <a:ext uri="{9D8B030D-6E8A-4147-A177-3AD203B41FA5}">
                      <a16:colId xmlns:a16="http://schemas.microsoft.com/office/drawing/2014/main" val="2572534129"/>
                    </a:ext>
                  </a:extLst>
                </a:gridCol>
                <a:gridCol w="868977">
                  <a:extLst>
                    <a:ext uri="{9D8B030D-6E8A-4147-A177-3AD203B41FA5}">
                      <a16:colId xmlns:a16="http://schemas.microsoft.com/office/drawing/2014/main" val="2540144459"/>
                    </a:ext>
                  </a:extLst>
                </a:gridCol>
              </a:tblGrid>
              <a:tr h="823775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Anatómia, szövet- és fejlődéstan IV.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élettan II.</a:t>
                      </a:r>
                      <a:endParaRPr lang="hu-HU" sz="1400" b="1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biokémia III.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Bevezetés a klinikumba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Magatartástud I.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kommunikáció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Immunológia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Testnevelés IV.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905837"/>
                  </a:ext>
                </a:extLst>
              </a:tr>
              <a:tr h="343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~1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825462"/>
                  </a:ext>
                </a:extLst>
              </a:tr>
              <a:tr h="411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4.5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~1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96243"/>
                  </a:ext>
                </a:extLst>
              </a:tr>
              <a:tr h="354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10.5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27,5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346863"/>
                  </a:ext>
                </a:extLst>
              </a:tr>
              <a:tr h="354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Megj.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Új kurrikulum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Új kurrikulum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649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40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C00000"/>
                </a:solidFill>
                <a:latin typeface="Helvetica Light" panose="020B0403020202020204" pitchFamily="34" charset="0"/>
              </a:rPr>
              <a:t>5. szemeszter – </a:t>
            </a:r>
            <a:r>
              <a:rPr lang="hu-HU" sz="4000" b="1" u="sng">
                <a:solidFill>
                  <a:srgbClr val="C00000"/>
                </a:solidFill>
                <a:latin typeface="Helvetica Light" panose="020B0403020202020204" pitchFamily="34" charset="0"/>
              </a:rPr>
              <a:t>új</a:t>
            </a:r>
            <a:r>
              <a:rPr lang="hu-HU" sz="4000">
                <a:solidFill>
                  <a:srgbClr val="C00000"/>
                </a:solidFill>
                <a:latin typeface="Helvetica Light" panose="020B0403020202020204" pitchFamily="34" charset="0"/>
              </a:rPr>
              <a:t> kurrikulum kiegészítésekkel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CCBC85-9A08-DD43-8660-25BCE679A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870577"/>
              </p:ext>
            </p:extLst>
          </p:nvPr>
        </p:nvGraphicFramePr>
        <p:xfrm>
          <a:off x="0" y="1564079"/>
          <a:ext cx="12192002" cy="4082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493">
                  <a:extLst>
                    <a:ext uri="{9D8B030D-6E8A-4147-A177-3AD203B41FA5}">
                      <a16:colId xmlns:a16="http://schemas.microsoft.com/office/drawing/2014/main" val="1311819820"/>
                    </a:ext>
                  </a:extLst>
                </a:gridCol>
                <a:gridCol w="1137424">
                  <a:extLst>
                    <a:ext uri="{9D8B030D-6E8A-4147-A177-3AD203B41FA5}">
                      <a16:colId xmlns:a16="http://schemas.microsoft.com/office/drawing/2014/main" val="2019501080"/>
                    </a:ext>
                  </a:extLst>
                </a:gridCol>
                <a:gridCol w="1182029">
                  <a:extLst>
                    <a:ext uri="{9D8B030D-6E8A-4147-A177-3AD203B41FA5}">
                      <a16:colId xmlns:a16="http://schemas.microsoft.com/office/drawing/2014/main" val="421945878"/>
                    </a:ext>
                  </a:extLst>
                </a:gridCol>
                <a:gridCol w="1048215">
                  <a:extLst>
                    <a:ext uri="{9D8B030D-6E8A-4147-A177-3AD203B41FA5}">
                      <a16:colId xmlns:a16="http://schemas.microsoft.com/office/drawing/2014/main" val="575406222"/>
                    </a:ext>
                  </a:extLst>
                </a:gridCol>
                <a:gridCol w="1175921">
                  <a:extLst>
                    <a:ext uri="{9D8B030D-6E8A-4147-A177-3AD203B41FA5}">
                      <a16:colId xmlns:a16="http://schemas.microsoft.com/office/drawing/2014/main" val="3992741149"/>
                    </a:ext>
                  </a:extLst>
                </a:gridCol>
                <a:gridCol w="1403123">
                  <a:extLst>
                    <a:ext uri="{9D8B030D-6E8A-4147-A177-3AD203B41FA5}">
                      <a16:colId xmlns:a16="http://schemas.microsoft.com/office/drawing/2014/main" val="3417581861"/>
                    </a:ext>
                  </a:extLst>
                </a:gridCol>
                <a:gridCol w="1438341">
                  <a:extLst>
                    <a:ext uri="{9D8B030D-6E8A-4147-A177-3AD203B41FA5}">
                      <a16:colId xmlns:a16="http://schemas.microsoft.com/office/drawing/2014/main" val="2970833645"/>
                    </a:ext>
                  </a:extLst>
                </a:gridCol>
                <a:gridCol w="1400552">
                  <a:extLst>
                    <a:ext uri="{9D8B030D-6E8A-4147-A177-3AD203B41FA5}">
                      <a16:colId xmlns:a16="http://schemas.microsoft.com/office/drawing/2014/main" val="130577501"/>
                    </a:ext>
                  </a:extLst>
                </a:gridCol>
                <a:gridCol w="1562986">
                  <a:extLst>
                    <a:ext uri="{9D8B030D-6E8A-4147-A177-3AD203B41FA5}">
                      <a16:colId xmlns:a16="http://schemas.microsoft.com/office/drawing/2014/main" val="3341288902"/>
                    </a:ext>
                  </a:extLst>
                </a:gridCol>
                <a:gridCol w="995918">
                  <a:extLst>
                    <a:ext uri="{9D8B030D-6E8A-4147-A177-3AD203B41FA5}">
                      <a16:colId xmlns:a16="http://schemas.microsoft.com/office/drawing/2014/main" val="3907917598"/>
                    </a:ext>
                  </a:extLst>
                </a:gridCol>
              </a:tblGrid>
              <a:tr h="922693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Farmakológia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mikrobiológia I.</a:t>
                      </a:r>
                      <a:endParaRPr lang="hu-HU" sz="1400" b="1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Patológia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Kísérleti és sebészeti műtéttan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EKG a klinikumban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Transzlációs medicina és kórélettan I.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Immunológia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Orvosi pszichológia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330128"/>
                  </a:ext>
                </a:extLst>
              </a:tr>
              <a:tr h="524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 (1+0,5)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561306"/>
                  </a:ext>
                </a:extLst>
              </a:tr>
              <a:tr h="629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 (0,5+1)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890666"/>
                  </a:ext>
                </a:extLst>
              </a:tr>
              <a:tr h="541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29,5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163015"/>
                  </a:ext>
                </a:extLst>
              </a:tr>
              <a:tr h="541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677495"/>
                  </a:ext>
                </a:extLst>
              </a:tr>
              <a:tr h="922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IV. évről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I. évről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Egész évre elosztva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(Gesztor: Szívcentrum. A Kórélettannal közösen oktatva)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Új tantárgy a kórélettan alapjain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40433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A31E0AE-83CF-5641-B13B-072459BA183B}"/>
              </a:ext>
            </a:extLst>
          </p:cNvPr>
          <p:cNvSpPr txBox="1"/>
          <p:nvPr/>
        </p:nvSpPr>
        <p:spPr>
          <a:xfrm>
            <a:off x="3333608" y="5905737"/>
            <a:ext cx="7320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+Testnevelés V., Immunológia, Orvosi pszichológia, Mikrobiológia I</a:t>
            </a:r>
          </a:p>
          <a:p>
            <a:r>
              <a:rPr lang="hu-HU"/>
              <a:t>-Orvosi statisztika</a:t>
            </a:r>
          </a:p>
        </p:txBody>
      </p:sp>
    </p:spTree>
    <p:extLst>
      <p:ext uri="{BB962C8B-B14F-4D97-AF65-F5344CB8AC3E}">
        <p14:creationId xmlns:p14="http://schemas.microsoft.com/office/powerpoint/2010/main" val="185062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C00000"/>
                </a:solidFill>
                <a:latin typeface="Helvetica Light" panose="020B0403020202020204" pitchFamily="34" charset="0"/>
              </a:rPr>
              <a:t>6. szemeszter – </a:t>
            </a:r>
            <a:r>
              <a:rPr lang="hu-HU" sz="4000" b="1" u="sng">
                <a:solidFill>
                  <a:srgbClr val="C00000"/>
                </a:solidFill>
                <a:latin typeface="Helvetica Light" panose="020B0403020202020204" pitchFamily="34" charset="0"/>
              </a:rPr>
              <a:t>új</a:t>
            </a:r>
            <a:r>
              <a:rPr lang="hu-HU" sz="4000">
                <a:solidFill>
                  <a:srgbClr val="C00000"/>
                </a:solidFill>
                <a:latin typeface="Helvetica Light" panose="020B0403020202020204" pitchFamily="34" charset="0"/>
              </a:rPr>
              <a:t> kurrikulum kiegészítésekkel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CF95EB-586B-C642-A2CF-B229769CD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21746"/>
              </p:ext>
            </p:extLst>
          </p:nvPr>
        </p:nvGraphicFramePr>
        <p:xfrm>
          <a:off x="0" y="1520538"/>
          <a:ext cx="12192000" cy="3691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178">
                  <a:extLst>
                    <a:ext uri="{9D8B030D-6E8A-4147-A177-3AD203B41FA5}">
                      <a16:colId xmlns:a16="http://schemas.microsoft.com/office/drawing/2014/main" val="2271137133"/>
                    </a:ext>
                  </a:extLst>
                </a:gridCol>
                <a:gridCol w="1197519">
                  <a:extLst>
                    <a:ext uri="{9D8B030D-6E8A-4147-A177-3AD203B41FA5}">
                      <a16:colId xmlns:a16="http://schemas.microsoft.com/office/drawing/2014/main" val="2595998250"/>
                    </a:ext>
                  </a:extLst>
                </a:gridCol>
                <a:gridCol w="1082070">
                  <a:extLst>
                    <a:ext uri="{9D8B030D-6E8A-4147-A177-3AD203B41FA5}">
                      <a16:colId xmlns:a16="http://schemas.microsoft.com/office/drawing/2014/main" val="1926252651"/>
                    </a:ext>
                  </a:extLst>
                </a:gridCol>
                <a:gridCol w="1350335">
                  <a:extLst>
                    <a:ext uri="{9D8B030D-6E8A-4147-A177-3AD203B41FA5}">
                      <a16:colId xmlns:a16="http://schemas.microsoft.com/office/drawing/2014/main" val="2867020659"/>
                    </a:ext>
                  </a:extLst>
                </a:gridCol>
                <a:gridCol w="1318438">
                  <a:extLst>
                    <a:ext uri="{9D8B030D-6E8A-4147-A177-3AD203B41FA5}">
                      <a16:colId xmlns:a16="http://schemas.microsoft.com/office/drawing/2014/main" val="2950924144"/>
                    </a:ext>
                  </a:extLst>
                </a:gridCol>
                <a:gridCol w="1052623">
                  <a:extLst>
                    <a:ext uri="{9D8B030D-6E8A-4147-A177-3AD203B41FA5}">
                      <a16:colId xmlns:a16="http://schemas.microsoft.com/office/drawing/2014/main" val="3106625233"/>
                    </a:ext>
                  </a:extLst>
                </a:gridCol>
                <a:gridCol w="1212111">
                  <a:extLst>
                    <a:ext uri="{9D8B030D-6E8A-4147-A177-3AD203B41FA5}">
                      <a16:colId xmlns:a16="http://schemas.microsoft.com/office/drawing/2014/main" val="3602077816"/>
                    </a:ext>
                  </a:extLst>
                </a:gridCol>
                <a:gridCol w="925033">
                  <a:extLst>
                    <a:ext uri="{9D8B030D-6E8A-4147-A177-3AD203B41FA5}">
                      <a16:colId xmlns:a16="http://schemas.microsoft.com/office/drawing/2014/main" val="2821092739"/>
                    </a:ext>
                  </a:extLst>
                </a:gridCol>
                <a:gridCol w="1083963">
                  <a:extLst>
                    <a:ext uri="{9D8B030D-6E8A-4147-A177-3AD203B41FA5}">
                      <a16:colId xmlns:a16="http://schemas.microsoft.com/office/drawing/2014/main" val="1675704115"/>
                    </a:ext>
                  </a:extLst>
                </a:gridCol>
                <a:gridCol w="1251819">
                  <a:extLst>
                    <a:ext uri="{9D8B030D-6E8A-4147-A177-3AD203B41FA5}">
                      <a16:colId xmlns:a16="http://schemas.microsoft.com/office/drawing/2014/main" val="748205378"/>
                    </a:ext>
                  </a:extLst>
                </a:gridCol>
                <a:gridCol w="807911">
                  <a:extLst>
                    <a:ext uri="{9D8B030D-6E8A-4147-A177-3AD203B41FA5}">
                      <a16:colId xmlns:a16="http://schemas.microsoft.com/office/drawing/2014/main" val="3510263563"/>
                    </a:ext>
                  </a:extLst>
                </a:gridCol>
              </a:tblGrid>
              <a:tr h="663215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Farmakológia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Patológia II.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Belgyógyászati propedeutika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Transzlációs medicina és kórélettan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Katasztrófa medicina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mikrobiológia II.</a:t>
                      </a:r>
                      <a:endParaRPr lang="hu-HU" sz="1400" b="1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etika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Genetika és genomika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Belgyógyászat nyári gyakorlat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104309"/>
                  </a:ext>
                </a:extLst>
              </a:tr>
              <a:tr h="502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552101"/>
                  </a:ext>
                </a:extLst>
              </a:tr>
              <a:tr h="602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829164"/>
                  </a:ext>
                </a:extLst>
              </a:tr>
              <a:tr h="519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3,5</a:t>
                      </a: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28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23469"/>
                  </a:ext>
                </a:extLst>
              </a:tr>
              <a:tr h="519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240612"/>
                  </a:ext>
                </a:extLst>
              </a:tr>
              <a:tr h="884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Megj.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Egész évre elosztva. Gyakorlati vizsga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Új tantárgy a kórélettan alapjain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 félév előadása egy szemeszterben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IV. Évről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Gyakorlati vizsgával és jeggyel zárul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0610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F543C56-6AD3-BD44-9ED6-70D82EE3AF71}"/>
              </a:ext>
            </a:extLst>
          </p:cNvPr>
          <p:cNvSpPr txBox="1"/>
          <p:nvPr/>
        </p:nvSpPr>
        <p:spPr>
          <a:xfrm>
            <a:off x="2797400" y="5756882"/>
            <a:ext cx="659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+Testnevelés V., Orvosi mikrobiológia II, Genetika és genomika </a:t>
            </a:r>
          </a:p>
        </p:txBody>
      </p:sp>
    </p:spTree>
    <p:extLst>
      <p:ext uri="{BB962C8B-B14F-4D97-AF65-F5344CB8AC3E}">
        <p14:creationId xmlns:p14="http://schemas.microsoft.com/office/powerpoint/2010/main" val="205751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4A648F-0DC7-1D41-80D4-DC47DB4AC48B}"/>
              </a:ext>
            </a:extLst>
          </p:cNvPr>
          <p:cNvSpPr txBox="1"/>
          <p:nvPr/>
        </p:nvSpPr>
        <p:spPr>
          <a:xfrm>
            <a:off x="361507" y="6352038"/>
            <a:ext cx="8653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>
                <a:latin typeface="Helvetica" pitchFamily="2" charset="0"/>
              </a:rPr>
              <a:t>Tanév végén Farmakológia szigorlat; Sebészet nyári gyakorlat, mely gyakorlati vizsgával zárul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D0F9618-20A9-934F-AA4A-AED4061A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507" y="175216"/>
            <a:ext cx="11578856" cy="71473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IV. tanév – </a:t>
            </a:r>
            <a:r>
              <a:rPr lang="hu-HU" b="1" u="sng" dirty="0">
                <a:solidFill>
                  <a:srgbClr val="C00000"/>
                </a:solidFill>
                <a:latin typeface="Helvetica Light" panose="020B0403020202020204" pitchFamily="34" charset="0"/>
              </a:rPr>
              <a:t>új</a:t>
            </a:r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kurrikulum kiegészítésekkel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599A08A-BAC5-1145-8981-21522E687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17"/>
              </p:ext>
            </p:extLst>
          </p:nvPr>
        </p:nvGraphicFramePr>
        <p:xfrm>
          <a:off x="361507" y="918671"/>
          <a:ext cx="11382579" cy="5254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8879">
                  <a:extLst>
                    <a:ext uri="{9D8B030D-6E8A-4147-A177-3AD203B41FA5}">
                      <a16:colId xmlns:a16="http://schemas.microsoft.com/office/drawing/2014/main" val="330378206"/>
                    </a:ext>
                  </a:extLst>
                </a:gridCol>
                <a:gridCol w="1914052">
                  <a:extLst>
                    <a:ext uri="{9D8B030D-6E8A-4147-A177-3AD203B41FA5}">
                      <a16:colId xmlns:a16="http://schemas.microsoft.com/office/drawing/2014/main" val="603770145"/>
                    </a:ext>
                  </a:extLst>
                </a:gridCol>
                <a:gridCol w="1009774">
                  <a:extLst>
                    <a:ext uri="{9D8B030D-6E8A-4147-A177-3AD203B41FA5}">
                      <a16:colId xmlns:a16="http://schemas.microsoft.com/office/drawing/2014/main" val="3027871009"/>
                    </a:ext>
                  </a:extLst>
                </a:gridCol>
                <a:gridCol w="994705">
                  <a:extLst>
                    <a:ext uri="{9D8B030D-6E8A-4147-A177-3AD203B41FA5}">
                      <a16:colId xmlns:a16="http://schemas.microsoft.com/office/drawing/2014/main" val="4266295070"/>
                    </a:ext>
                  </a:extLst>
                </a:gridCol>
                <a:gridCol w="1190630">
                  <a:extLst>
                    <a:ext uri="{9D8B030D-6E8A-4147-A177-3AD203B41FA5}">
                      <a16:colId xmlns:a16="http://schemas.microsoft.com/office/drawing/2014/main" val="4233952566"/>
                    </a:ext>
                  </a:extLst>
                </a:gridCol>
                <a:gridCol w="1401628">
                  <a:extLst>
                    <a:ext uri="{9D8B030D-6E8A-4147-A177-3AD203B41FA5}">
                      <a16:colId xmlns:a16="http://schemas.microsoft.com/office/drawing/2014/main" val="2097204308"/>
                    </a:ext>
                  </a:extLst>
                </a:gridCol>
                <a:gridCol w="1672911">
                  <a:extLst>
                    <a:ext uri="{9D8B030D-6E8A-4147-A177-3AD203B41FA5}">
                      <a16:colId xmlns:a16="http://schemas.microsoft.com/office/drawing/2014/main" val="4035308219"/>
                    </a:ext>
                  </a:extLst>
                </a:gridCol>
              </a:tblGrid>
              <a:tr h="1975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Tárgy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előadás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gyakorlat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kredit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óraszám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hetek száma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megjegyzés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258255"/>
                  </a:ext>
                </a:extLst>
              </a:tr>
              <a:tr h="3950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Belgyógyászat I. anyagcsere, endokrinológia, nephrológia, gasztro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98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958548"/>
                  </a:ext>
                </a:extLst>
              </a:tr>
              <a:tr h="3950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Kardiológia-szívsebészet, angiológia-érsebészet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6.5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91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sebészeti tematikák a Sebészet III-ból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187049"/>
                  </a:ext>
                </a:extLst>
              </a:tr>
              <a:tr h="19662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Sebészet I-II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84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412657"/>
                  </a:ext>
                </a:extLst>
              </a:tr>
              <a:tr h="1975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Traumatológia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015311"/>
                  </a:ext>
                </a:extLst>
              </a:tr>
              <a:tr h="1975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Ortopédia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047839"/>
                  </a:ext>
                </a:extLst>
              </a:tr>
              <a:tr h="57133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Orvosi képalkotás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28+14 óra, a releváns szakmákba beoktatva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261567"/>
                  </a:ext>
                </a:extLst>
              </a:tr>
              <a:tr h="1975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Fül-Orr-Gégészet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068258"/>
                  </a:ext>
                </a:extLst>
              </a:tr>
              <a:tr h="1975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Bőrgyógyászat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56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262168"/>
                  </a:ext>
                </a:extLst>
              </a:tr>
              <a:tr h="1975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Szájsebészet és Fogászat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014935"/>
                  </a:ext>
                </a:extLst>
              </a:tr>
              <a:tr h="3950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Pulmonológia-mellkassebészet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sebészeti tematikák a Sebészet III-ból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730967"/>
                  </a:ext>
                </a:extLst>
              </a:tr>
              <a:tr h="3950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Onkológia-plasztikai sebészet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sebészeti tematikák a Sebészet III-ból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668730"/>
                  </a:ext>
                </a:extLst>
              </a:tr>
              <a:tr h="57133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Orvosi etika (Labormedicina helyén)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772449"/>
                  </a:ext>
                </a:extLst>
              </a:tr>
              <a:tr h="1975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Oxyológia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2.5 kredit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268365"/>
                  </a:ext>
                </a:extLst>
              </a:tr>
              <a:tr h="51587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Farmakológia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140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egyenletesen a tanév folyamán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Klinikai farmakológia helyét, szabad heteket és napokat felhasználva </a:t>
                      </a:r>
                      <a:endParaRPr lang="hu-HU" sz="12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551464"/>
                  </a:ext>
                </a:extLst>
              </a:tr>
              <a:tr h="1975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Családorvostan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764569"/>
                  </a:ext>
                </a:extLst>
              </a:tr>
              <a:tr h="197527">
                <a:tc>
                  <a:txBody>
                    <a:bodyPr/>
                    <a:lstStyle/>
                    <a:p>
                      <a:pPr algn="ctr" fontAlgn="ctr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ÖSSZES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59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826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77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46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11517</TotalTime>
  <Words>1190</Words>
  <Application>Microsoft Macintosh PowerPoint</Application>
  <PresentationFormat>Widescreen</PresentationFormat>
  <Paragraphs>564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Helvetica Light</vt:lpstr>
      <vt:lpstr>Times New Roman</vt:lpstr>
      <vt:lpstr>Office Theme</vt:lpstr>
      <vt:lpstr>A 2019/20-as tanév orvosképzési  kurrikuluma</vt:lpstr>
      <vt:lpstr>PowerPoint Presentation</vt:lpstr>
      <vt:lpstr>1. szemeszter - új kurrikulum</vt:lpstr>
      <vt:lpstr>2. szemeszter – új kurrikulum</vt:lpstr>
      <vt:lpstr>3. szemeszter – régi kurrikulum kiegészítésekkel</vt:lpstr>
      <vt:lpstr>4. szemeszter – régi kurrikulum kiegészítésekkel</vt:lpstr>
      <vt:lpstr>5. szemeszter – új kurrikulum kiegészítésekkel</vt:lpstr>
      <vt:lpstr>6. szemeszter – új kurrikulum kiegészítésekkel</vt:lpstr>
      <vt:lpstr> IV. tanév – új kurrikulum kiegészítésekkel</vt:lpstr>
      <vt:lpstr> V. tanév – régi kurrikulum</vt:lpstr>
      <vt:lpstr> 6. tanév – régi és új kurrikulum együtt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XXI. Századi orvosképzési program a Semmelweis Egyetemen</dc:title>
  <dc:creator>Miklós Kellermayer</dc:creator>
  <cp:lastModifiedBy>Miklós Kellermayer</cp:lastModifiedBy>
  <cp:revision>487</cp:revision>
  <dcterms:created xsi:type="dcterms:W3CDTF">2019-04-10T20:28:59Z</dcterms:created>
  <dcterms:modified xsi:type="dcterms:W3CDTF">2019-06-10T22:54:11Z</dcterms:modified>
</cp:coreProperties>
</file>