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96" r:id="rId3"/>
    <p:sldId id="276" r:id="rId4"/>
    <p:sldId id="277" r:id="rId5"/>
    <p:sldId id="278" r:id="rId6"/>
    <p:sldId id="279" r:id="rId7"/>
    <p:sldId id="280" r:id="rId8"/>
    <p:sldId id="281" r:id="rId9"/>
    <p:sldId id="272" r:id="rId10"/>
    <p:sldId id="292" r:id="rId11"/>
    <p:sldId id="293" r:id="rId12"/>
    <p:sldId id="294" r:id="rId13"/>
    <p:sldId id="295" r:id="rId14"/>
    <p:sldId id="275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7"/>
    <p:restoredTop sz="91611"/>
  </p:normalViewPr>
  <p:slideViewPr>
    <p:cSldViewPr snapToGrid="0" snapToObjects="1">
      <p:cViewPr varScale="1">
        <p:scale>
          <a:sx n="115" d="100"/>
          <a:sy n="115" d="100"/>
        </p:scale>
        <p:origin x="1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EBE30-ADC1-4747-9761-C8844173B278}" type="datetimeFigureOut">
              <a:t>2019. 06. 11.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7697B-75F1-FE46-ADF0-32E53C7F57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Tantárgyi gerinc + asszisztáló tárgyak (pl. Labormedicina, radiológia)</a:t>
            </a:r>
          </a:p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7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7362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2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911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Testnevelés nélkül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62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rPr lang="hu-HU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740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7697B-75F1-FE46-ADF0-32E53C7F5703}" type="slidenum"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9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7204-A1FC-FB42-8882-AB34FAB84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CB408-9447-9F4A-9A4D-5360FCA88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38C1D-5E70-CC45-BBE8-9A13D96E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6F562-0151-8B43-BB66-CD858BF3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B5A15-C824-0748-A284-11AD02B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32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31E2-03C9-FA4D-827E-34CC7D4A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7CA6C-9A83-0945-A20F-6BADE7C1E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4AA9-CC19-DB44-9234-AF935CAC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6F75-394F-7C47-BCC2-C465D240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F72F-F8BC-D648-8613-2E8A2C37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19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E37BDD-89ED-2A40-A8C1-BFE7CB259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CD273-5381-A245-A695-4701490A5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FFB20-384E-CE4C-8D95-C92B9E3B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D77D8-B647-A94D-9EFA-F40F40C2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9DBE-F63D-CC45-B1E4-DD6B0BF8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1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24D6-9BA1-4B40-BE0A-8D7C3EA4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41D51-D972-404D-AC7D-503F722CE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959ED-EEDC-4D4D-A63A-E312C8C7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F062-764E-2E4C-8FCA-0EC8FA7E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C9634-B767-D747-811D-EA9B9DB49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02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BD47-BD26-A046-9451-B7BB7E0B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A5E7A-0502-434C-AF6D-616EAF2C1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4F3ED-FF5F-B046-BCD1-C0F9FFCE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FB464-CE33-FA46-8227-7E2B1EF2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A41A8-36A3-3940-A5EB-A7CC1BCFA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0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0E0D-05F7-EB40-9816-80A1387E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973F6-D51F-B34E-85FF-FDB1C824F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77FE1-CF8C-AF49-86FB-6DCEB1A24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14971-5F94-3C40-82CE-5E5C7E91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D9621-28C5-944B-9264-46405734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FE970-9382-B140-9672-F9ECFE86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66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4B92-14A2-DD4A-9899-5128D19C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59CE6-8C50-1041-B12A-47758696F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B602-FB84-A44C-A461-658A993A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96F1E-59F3-AE4F-90EC-CE4FF1743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C807A9-DF08-E640-873D-7FA653308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BC215-CCC6-4C46-8B66-8FE6C7B4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31448-95D9-1840-B340-6AD2EC2C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F5070-5B20-0A45-A619-4D498DB2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79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BAC7-3A62-6F43-B96E-F782091C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88C88-41A2-2E43-B03C-7AEB83AE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8F6B4-7605-894A-A882-C7BD12E3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6BAE4-8EE3-4648-8137-B60EECD6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3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2C0DA-9060-5E49-9CBF-0DC0B9CD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BA010-6AE8-BE45-9557-42F52B31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4FF79-5B70-8E49-A9AF-CA6D25A9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91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8D80-F649-AD41-8037-BF117EE8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7E0EB-D609-794C-AA67-93CAB44C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0CE61-D7C8-CD41-AF66-E40E6DCC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860A3-15C2-3447-898F-2B01E5FDE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F128F-554B-5B41-B4DA-7841E7AE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4D35E-9519-0D46-A466-62C01C47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42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48DE-77A9-0945-9458-DCBED8A7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F653C-2EB3-D441-90F4-A20EE94F1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83429-0D3E-D24E-A377-301508D8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B07F-D897-CD42-8D09-F2374934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277ED-6BDC-954C-80F7-0F0AE823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F93F0-17F0-E546-A833-DF602D59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298163-8F5C-3145-A1E9-F9362803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68929-DEE0-0647-8325-393CBEC35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9CE03-BFD0-144C-B748-B7F67AFF3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778B-3A22-F945-A216-EC920305A013}" type="datetimeFigureOut">
              <a:t>2019. 06. 11.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9B936-D8ED-764E-B9E6-AD8D39A02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424DD-EAED-1C4D-94C2-B6328BB1F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8740-0D92-EF40-97D5-36C938551C2F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19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5CFF0-8862-6D40-9B17-963F8923D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012" y="1405167"/>
            <a:ext cx="9144000" cy="3248670"/>
          </a:xfrm>
        </p:spPr>
        <p:txBody>
          <a:bodyPr>
            <a:noAutofit/>
          </a:bodyPr>
          <a:lstStyle/>
          <a:p>
            <a:r>
              <a:rPr lang="hu-HU">
                <a:latin typeface="Helvetica Light" panose="020B0403020202020204" pitchFamily="34" charset="0"/>
              </a:rPr>
              <a:t>XXI. századi orvosképzési program a Semmelweis Egyetemen</a:t>
            </a:r>
          </a:p>
        </p:txBody>
      </p:sp>
    </p:spTree>
    <p:extLst>
      <p:ext uri="{BB962C8B-B14F-4D97-AF65-F5344CB8AC3E}">
        <p14:creationId xmlns:p14="http://schemas.microsoft.com/office/powerpoint/2010/main" val="69610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4A648F-0DC7-1D41-80D4-DC47DB4AC48B}"/>
              </a:ext>
            </a:extLst>
          </p:cNvPr>
          <p:cNvSpPr txBox="1"/>
          <p:nvPr/>
        </p:nvSpPr>
        <p:spPr>
          <a:xfrm>
            <a:off x="753921" y="6142141"/>
            <a:ext cx="6533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+Testnevelés V.</a:t>
            </a:r>
          </a:p>
          <a:p>
            <a:r>
              <a:rPr lang="hu-HU" sz="1600">
                <a:latin typeface="Helvetica" pitchFamily="2" charset="0"/>
              </a:rPr>
              <a:t>Tanév végén Sebészet nyári gyakorlat, mely gyakorlati vizsgával zárul</a:t>
            </a:r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D0F9618-20A9-934F-AA4A-AED4061A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36" y="95185"/>
            <a:ext cx="10515600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IV. tanév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599A08A-BAC5-1145-8981-21522E687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61774"/>
              </p:ext>
            </p:extLst>
          </p:nvPr>
        </p:nvGraphicFramePr>
        <p:xfrm>
          <a:off x="557784" y="809923"/>
          <a:ext cx="11112248" cy="5184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2907">
                  <a:extLst>
                    <a:ext uri="{9D8B030D-6E8A-4147-A177-3AD203B41FA5}">
                      <a16:colId xmlns:a16="http://schemas.microsoft.com/office/drawing/2014/main" val="330378206"/>
                    </a:ext>
                  </a:extLst>
                </a:gridCol>
                <a:gridCol w="1868594">
                  <a:extLst>
                    <a:ext uri="{9D8B030D-6E8A-4147-A177-3AD203B41FA5}">
                      <a16:colId xmlns:a16="http://schemas.microsoft.com/office/drawing/2014/main" val="603770145"/>
                    </a:ext>
                  </a:extLst>
                </a:gridCol>
                <a:gridCol w="985793">
                  <a:extLst>
                    <a:ext uri="{9D8B030D-6E8A-4147-A177-3AD203B41FA5}">
                      <a16:colId xmlns:a16="http://schemas.microsoft.com/office/drawing/2014/main" val="3027871009"/>
                    </a:ext>
                  </a:extLst>
                </a:gridCol>
                <a:gridCol w="971081">
                  <a:extLst>
                    <a:ext uri="{9D8B030D-6E8A-4147-A177-3AD203B41FA5}">
                      <a16:colId xmlns:a16="http://schemas.microsoft.com/office/drawing/2014/main" val="4266295070"/>
                    </a:ext>
                  </a:extLst>
                </a:gridCol>
                <a:gridCol w="1162353">
                  <a:extLst>
                    <a:ext uri="{9D8B030D-6E8A-4147-A177-3AD203B41FA5}">
                      <a16:colId xmlns:a16="http://schemas.microsoft.com/office/drawing/2014/main" val="4233952566"/>
                    </a:ext>
                  </a:extLst>
                </a:gridCol>
                <a:gridCol w="1368340">
                  <a:extLst>
                    <a:ext uri="{9D8B030D-6E8A-4147-A177-3AD203B41FA5}">
                      <a16:colId xmlns:a16="http://schemas.microsoft.com/office/drawing/2014/main" val="2097204308"/>
                    </a:ext>
                  </a:extLst>
                </a:gridCol>
                <a:gridCol w="1633180">
                  <a:extLst>
                    <a:ext uri="{9D8B030D-6E8A-4147-A177-3AD203B41FA5}">
                      <a16:colId xmlns:a16="http://schemas.microsoft.com/office/drawing/2014/main" val="4035308219"/>
                    </a:ext>
                  </a:extLst>
                </a:gridCol>
              </a:tblGrid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Tárgy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előadás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gyakorlat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kredit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óraszám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hetek száma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  <a:latin typeface="+mn-lt"/>
                        </a:rPr>
                        <a:t>megjegyzés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258255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Belgyógyászat I. anyagcsere, endokrinológia, nephrológia, gasztro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98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958548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Kardiológia-szívsebészet, angiológia-érsebészet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6.5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91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187049"/>
                  </a:ext>
                </a:extLst>
              </a:tr>
              <a:tr h="20897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 I-II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84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412657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Traumatológia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015311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Ortopédia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047839"/>
                  </a:ext>
                </a:extLst>
              </a:tr>
              <a:tr h="60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Orvosi képalkotás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28+14 óra, a releváns szakmákba beoktatva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261567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Fül-Orr-Gégészet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068258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Bőrgyógyászat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262168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Szájsebészet és Fogászat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014935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Pulmonológia-mellkassebészet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730967"/>
                  </a:ext>
                </a:extLst>
              </a:tr>
              <a:tr h="41986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Onkológia-plasztikai 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668730"/>
                  </a:ext>
                </a:extLst>
              </a:tr>
              <a:tr h="60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Labormedicina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21+14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21+14 óra, a releváns szakmákba beoktatva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772449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Oxyológia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268365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Klinikai farmakológia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551464"/>
                  </a:ext>
                </a:extLst>
              </a:tr>
              <a:tr h="20993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Családorvostan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764569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ÖSSZES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53.5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728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  <a:latin typeface="+mn-lt"/>
                        </a:rPr>
                        <a:t>37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u="none" strike="noStrike">
                          <a:effectLst/>
                          <a:latin typeface="+mn-lt"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38" marR="9038" marT="903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7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466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02A67C5-BEF7-004E-94EB-ED03D83A7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33"/>
            <a:ext cx="12192000" cy="66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5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2FDA99-579F-3E4D-8BF6-24C4BAAB0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88834"/>
              </p:ext>
            </p:extLst>
          </p:nvPr>
        </p:nvGraphicFramePr>
        <p:xfrm>
          <a:off x="939166" y="766431"/>
          <a:ext cx="10313667" cy="5308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381">
                  <a:extLst>
                    <a:ext uri="{9D8B030D-6E8A-4147-A177-3AD203B41FA5}">
                      <a16:colId xmlns:a16="http://schemas.microsoft.com/office/drawing/2014/main" val="94175862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1971732523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1247470882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2840091563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124062488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2728440103"/>
                    </a:ext>
                  </a:extLst>
                </a:gridCol>
                <a:gridCol w="1473381">
                  <a:extLst>
                    <a:ext uri="{9D8B030D-6E8A-4147-A177-3AD203B41FA5}">
                      <a16:colId xmlns:a16="http://schemas.microsoft.com/office/drawing/2014/main" val="872903545"/>
                    </a:ext>
                  </a:extLst>
                </a:gridCol>
              </a:tblGrid>
              <a:tr h="3335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Tárgy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előadás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gyakorlat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teljes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óraszám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hetek száma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megjegyzés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478275"/>
                  </a:ext>
                </a:extLst>
              </a:tr>
              <a:tr h="6346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Belgyógyászat II. hemat, infekt, immun, reuma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7.5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105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291865"/>
                  </a:ext>
                </a:extLst>
              </a:tr>
              <a:tr h="4231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Igazságügyi Orvostan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2.5 kredit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901533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Szülészet-nőgyógyászat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84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930471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Gyermekgyógyászat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112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73154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Urológia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6606929"/>
                  </a:ext>
                </a:extLst>
              </a:tr>
              <a:tr h="6346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Aneszteziológia és Intenzív terápia (ITO)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109703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Szemészet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505397"/>
                  </a:ext>
                </a:extLst>
              </a:tr>
              <a:tr h="34676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Ideggyógyászat-idegsebészet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6.5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91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u="none" strike="noStrike">
                          <a:effectLst/>
                          <a:latin typeface="+mn-lt"/>
                        </a:rPr>
                        <a:t>sebészeti tematikák a Sebészet III-ból</a:t>
                      </a:r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559847"/>
                  </a:ext>
                </a:extLst>
              </a:tr>
              <a:tr h="40515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Pszichiátria, pszichoterápia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7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98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4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47846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Sportovostan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új tárgy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253636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Klinikai Genetika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1.2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1.5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733321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Rehab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28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1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új tárgy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246124"/>
                  </a:ext>
                </a:extLst>
              </a:tr>
              <a:tr h="42311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Népegészségtan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2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70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plusz 2 kredit prevenció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95499"/>
                  </a:ext>
                </a:extLst>
              </a:tr>
              <a:tr h="21155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ÖSSZES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59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826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39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u="none" strike="noStrike">
                          <a:effectLst/>
                        </a:rPr>
                        <a:t> 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4" marR="8624" marT="86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602761"/>
                  </a:ext>
                </a:extLst>
              </a:tr>
            </a:tbl>
          </a:graphicData>
        </a:graphic>
      </p:graphicFrame>
      <p:sp>
        <p:nvSpPr>
          <p:cNvPr id="7" name="Cím 1">
            <a:extLst>
              <a:ext uri="{FF2B5EF4-FFF2-40B4-BE49-F238E27FC236}">
                <a16:creationId xmlns:a16="http://schemas.microsoft.com/office/drawing/2014/main" id="{AC01555D-6E74-064A-8B85-20C0DCF54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93"/>
            <a:ext cx="10515600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V. tanév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89982-D66F-3141-AEBA-752D39FD4FB3}"/>
              </a:ext>
            </a:extLst>
          </p:cNvPr>
          <p:cNvSpPr txBox="1"/>
          <p:nvPr/>
        </p:nvSpPr>
        <p:spPr>
          <a:xfrm>
            <a:off x="939955" y="62725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+Testnevelés V. </a:t>
            </a:r>
          </a:p>
        </p:txBody>
      </p:sp>
    </p:spTree>
    <p:extLst>
      <p:ext uri="{BB962C8B-B14F-4D97-AF65-F5344CB8AC3E}">
        <p14:creationId xmlns:p14="http://schemas.microsoft.com/office/powerpoint/2010/main" val="78755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E019EB-7E94-BE47-AB57-3E590A47B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509"/>
            <a:ext cx="12192000" cy="662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200" y="740265"/>
            <a:ext cx="10515600" cy="714738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6. tanév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367231" y="5190986"/>
            <a:ext cx="7174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Helvetica" pitchFamily="2" charset="0"/>
              </a:rPr>
              <a:t>Megjegyzések: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2 hetes transzfúziós gyakorlat:</a:t>
            </a:r>
            <a:r>
              <a:rPr lang="hu-HU" sz="1600" dirty="0">
                <a:latin typeface="Helvetica" pitchFamily="2" charset="0"/>
                <a:sym typeface="Wingdings" panose="05000000000000000000" pitchFamily="2" charset="2"/>
              </a:rPr>
              <a:t> licensz vizsgával zárul</a:t>
            </a:r>
            <a:endParaRPr lang="hu-HU" sz="160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6 hét szabadon választható gyakorlat: bármely klinikán, klinikai tanszéken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a nagy szigorlati tárgyak is felvehetők.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/>
              <a:t>+Testnevelés V.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FADFB5-99F3-324A-8C7C-A1C8B3580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005309"/>
              </p:ext>
            </p:extLst>
          </p:nvPr>
        </p:nvGraphicFramePr>
        <p:xfrm>
          <a:off x="0" y="1446102"/>
          <a:ext cx="12191999" cy="3222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314">
                  <a:extLst>
                    <a:ext uri="{9D8B030D-6E8A-4147-A177-3AD203B41FA5}">
                      <a16:colId xmlns:a16="http://schemas.microsoft.com/office/drawing/2014/main" val="2799257766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1236174545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323397957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200565034"/>
                    </a:ext>
                  </a:extLst>
                </a:gridCol>
                <a:gridCol w="1316314">
                  <a:extLst>
                    <a:ext uri="{9D8B030D-6E8A-4147-A177-3AD203B41FA5}">
                      <a16:colId xmlns:a16="http://schemas.microsoft.com/office/drawing/2014/main" val="1373771598"/>
                    </a:ext>
                  </a:extLst>
                </a:gridCol>
                <a:gridCol w="1251961">
                  <a:extLst>
                    <a:ext uri="{9D8B030D-6E8A-4147-A177-3AD203B41FA5}">
                      <a16:colId xmlns:a16="http://schemas.microsoft.com/office/drawing/2014/main" val="2281816249"/>
                    </a:ext>
                  </a:extLst>
                </a:gridCol>
                <a:gridCol w="1433321">
                  <a:extLst>
                    <a:ext uri="{9D8B030D-6E8A-4147-A177-3AD203B41FA5}">
                      <a16:colId xmlns:a16="http://schemas.microsoft.com/office/drawing/2014/main" val="1023961392"/>
                    </a:ext>
                  </a:extLst>
                </a:gridCol>
                <a:gridCol w="994551">
                  <a:extLst>
                    <a:ext uri="{9D8B030D-6E8A-4147-A177-3AD203B41FA5}">
                      <a16:colId xmlns:a16="http://schemas.microsoft.com/office/drawing/2014/main" val="3188752014"/>
                    </a:ext>
                  </a:extLst>
                </a:gridCol>
                <a:gridCol w="965298">
                  <a:extLst>
                    <a:ext uri="{9D8B030D-6E8A-4147-A177-3AD203B41FA5}">
                      <a16:colId xmlns:a16="http://schemas.microsoft.com/office/drawing/2014/main" val="1556255006"/>
                    </a:ext>
                  </a:extLst>
                </a:gridCol>
                <a:gridCol w="965298">
                  <a:extLst>
                    <a:ext uri="{9D8B030D-6E8A-4147-A177-3AD203B41FA5}">
                      <a16:colId xmlns:a16="http://schemas.microsoft.com/office/drawing/2014/main" val="2720460714"/>
                    </a:ext>
                  </a:extLst>
                </a:gridCol>
              </a:tblGrid>
              <a:tr h="959161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infektol.      +1 hét családorv.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sebészet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érsebészet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 +2 hét trauma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szülészet-nőgyógy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gyermekgyógy.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+1 hét fertőző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neurológia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pszichiátria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mentő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transzfúzió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Elektív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917452"/>
                  </a:ext>
                </a:extLst>
              </a:tr>
              <a:tr h="575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8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 hét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130515"/>
                  </a:ext>
                </a:extLst>
              </a:tr>
              <a:tr h="1688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Megjegyzés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 hét sebészet + 1 hét érsebészet + 1 hét traumatologia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Bármely klinikán vagy klinikai tanszéken teljesíthető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85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50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708FC8-28F0-F742-86D6-473CF4AEC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19869"/>
              </p:ext>
            </p:extLst>
          </p:nvPr>
        </p:nvGraphicFramePr>
        <p:xfrm>
          <a:off x="10808" y="604495"/>
          <a:ext cx="12204000" cy="127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000">
                  <a:extLst>
                    <a:ext uri="{9D8B030D-6E8A-4147-A177-3AD203B41FA5}">
                      <a16:colId xmlns:a16="http://schemas.microsoft.com/office/drawing/2014/main" val="1963669085"/>
                    </a:ext>
                  </a:extLst>
                </a:gridCol>
                <a:gridCol w="2034000">
                  <a:extLst>
                    <a:ext uri="{9D8B030D-6E8A-4147-A177-3AD203B41FA5}">
                      <a16:colId xmlns:a16="http://schemas.microsoft.com/office/drawing/2014/main" val="1348244292"/>
                    </a:ext>
                  </a:extLst>
                </a:gridCol>
                <a:gridCol w="2034000">
                  <a:extLst>
                    <a:ext uri="{9D8B030D-6E8A-4147-A177-3AD203B41FA5}">
                      <a16:colId xmlns:a16="http://schemas.microsoft.com/office/drawing/2014/main" val="215903939"/>
                    </a:ext>
                  </a:extLst>
                </a:gridCol>
                <a:gridCol w="2034000">
                  <a:extLst>
                    <a:ext uri="{9D8B030D-6E8A-4147-A177-3AD203B41FA5}">
                      <a16:colId xmlns:a16="http://schemas.microsoft.com/office/drawing/2014/main" val="1249879794"/>
                    </a:ext>
                  </a:extLst>
                </a:gridCol>
                <a:gridCol w="2034000">
                  <a:extLst>
                    <a:ext uri="{9D8B030D-6E8A-4147-A177-3AD203B41FA5}">
                      <a16:colId xmlns:a16="http://schemas.microsoft.com/office/drawing/2014/main" val="464008887"/>
                    </a:ext>
                  </a:extLst>
                </a:gridCol>
                <a:gridCol w="2034000">
                  <a:extLst>
                    <a:ext uri="{9D8B030D-6E8A-4147-A177-3AD203B41FA5}">
                      <a16:colId xmlns:a16="http://schemas.microsoft.com/office/drawing/2014/main" val="4013998881"/>
                    </a:ext>
                  </a:extLst>
                </a:gridCol>
              </a:tblGrid>
              <a:tr h="540000">
                <a:tc gridSpan="6">
                  <a:txBody>
                    <a:bodyPr/>
                    <a:lstStyle/>
                    <a:p>
                      <a:pPr algn="ctr"/>
                      <a:r>
                        <a:rPr lang="hu-HU" sz="2400" b="0" i="0">
                          <a:latin typeface="Helvetica Light" panose="020B0403020202020204" pitchFamily="34" charset="0"/>
                        </a:rPr>
                        <a:t>ORVOSKÉPZÉS KURRIKULUM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1192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Elméleti modul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b="0" i="0">
                        <a:latin typeface="Helvetica Ligh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Preklinikai modul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Klinikai modul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b="0" i="0">
                        <a:latin typeface="Helvetica Light" panose="020B04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Gyakorlati év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2513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2. 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3. 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4. 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5. ÉV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i="0">
                          <a:latin typeface="Helvetica Light" panose="020B0403020202020204" pitchFamily="34" charset="0"/>
                        </a:rPr>
                        <a:t>6. ÉV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1056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04CCF0-6C94-D54D-AD8E-2C1283376731}"/>
              </a:ext>
            </a:extLst>
          </p:cNvPr>
          <p:cNvSpPr txBox="1"/>
          <p:nvPr/>
        </p:nvSpPr>
        <p:spPr>
          <a:xfrm>
            <a:off x="10745" y="2716139"/>
            <a:ext cx="2992665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200">
                <a:latin typeface="Helvetica Light" panose="020B0403020202020204" pitchFamily="34" charset="0"/>
              </a:rPr>
              <a:t>Anatomia (makroszkópos/mikroszkópos)</a:t>
            </a:r>
            <a:endParaRPr kumimoji="0" lang="hu-HU" sz="120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8AC95-818F-714A-80D1-D0F741B2C4FE}"/>
              </a:ext>
            </a:extLst>
          </p:cNvPr>
          <p:cNvSpPr txBox="1"/>
          <p:nvPr/>
        </p:nvSpPr>
        <p:spPr>
          <a:xfrm>
            <a:off x="2059548" y="3071150"/>
            <a:ext cx="2027275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Élettan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E0D8F-C662-8C43-9C23-B9C9FF40B068}"/>
              </a:ext>
            </a:extLst>
          </p:cNvPr>
          <p:cNvSpPr txBox="1"/>
          <p:nvPr/>
        </p:nvSpPr>
        <p:spPr>
          <a:xfrm>
            <a:off x="1071827" y="3429394"/>
            <a:ext cx="2105247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Biokémia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362932-B0E3-9B46-AC17-915C411E61DF}"/>
              </a:ext>
            </a:extLst>
          </p:cNvPr>
          <p:cNvSpPr txBox="1"/>
          <p:nvPr/>
        </p:nvSpPr>
        <p:spPr>
          <a:xfrm>
            <a:off x="4088190" y="3071150"/>
            <a:ext cx="2037912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Patológia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2D54BC-29C9-5346-8089-07A3D78C8CAD}"/>
              </a:ext>
            </a:extLst>
          </p:cNvPr>
          <p:cNvSpPr txBox="1"/>
          <p:nvPr/>
        </p:nvSpPr>
        <p:spPr>
          <a:xfrm>
            <a:off x="4088189" y="3430603"/>
            <a:ext cx="2037913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Farmakológia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E4B872-86BD-5444-ABF5-132A4C6C2C71}"/>
              </a:ext>
            </a:extLst>
          </p:cNvPr>
          <p:cNvSpPr txBox="1"/>
          <p:nvPr/>
        </p:nvSpPr>
        <p:spPr>
          <a:xfrm>
            <a:off x="6126101" y="3429142"/>
            <a:ext cx="6105837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Belgyógyászat (+klinikai tárgyak)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286AE0-08D5-9F47-9929-34F76EC4C6F5}"/>
              </a:ext>
            </a:extLst>
          </p:cNvPr>
          <p:cNvSpPr txBox="1"/>
          <p:nvPr/>
        </p:nvSpPr>
        <p:spPr>
          <a:xfrm>
            <a:off x="6126101" y="3071150"/>
            <a:ext cx="2043625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Kardiológia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AA1E86-4D8B-C847-895A-98A176BEA2DC}"/>
              </a:ext>
            </a:extLst>
          </p:cNvPr>
          <p:cNvSpPr txBox="1"/>
          <p:nvPr/>
        </p:nvSpPr>
        <p:spPr>
          <a:xfrm>
            <a:off x="4091445" y="2752253"/>
            <a:ext cx="2037912" cy="318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400">
                <a:latin typeface="Helvetica Light" panose="020B0403020202020204" pitchFamily="34" charset="0"/>
              </a:rPr>
              <a:t>Transzlációs medicina</a:t>
            </a:r>
            <a:endParaRPr kumimoji="0" lang="hu-HU" sz="140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FE3AA0-1395-3245-9A35-E1FB557162D3}"/>
              </a:ext>
            </a:extLst>
          </p:cNvPr>
          <p:cNvSpPr txBox="1"/>
          <p:nvPr/>
        </p:nvSpPr>
        <p:spPr>
          <a:xfrm>
            <a:off x="6128505" y="2752470"/>
            <a:ext cx="2037912" cy="318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400">
                <a:latin typeface="Helvetica Light" panose="020B0403020202020204" pitchFamily="34" charset="0"/>
              </a:rPr>
              <a:t>Labormedicina</a:t>
            </a:r>
            <a:endParaRPr kumimoji="0" lang="hu-HU" sz="140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D6D20C-DA5E-6C44-8B3F-404ABCB006C5}"/>
              </a:ext>
            </a:extLst>
          </p:cNvPr>
          <p:cNvSpPr txBox="1"/>
          <p:nvPr/>
        </p:nvSpPr>
        <p:spPr>
          <a:xfrm>
            <a:off x="6126823" y="3792824"/>
            <a:ext cx="2037912" cy="318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 sz="1400">
                <a:latin typeface="Helvetica Light" panose="020B0403020202020204" pitchFamily="34" charset="0"/>
              </a:rPr>
              <a:t>Orvosi képalkotás</a:t>
            </a:r>
            <a:endParaRPr kumimoji="0" lang="hu-HU" sz="140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276523-79A0-EA4D-882D-08309B835737}"/>
              </a:ext>
            </a:extLst>
          </p:cNvPr>
          <p:cNvGrpSpPr/>
          <p:nvPr/>
        </p:nvGrpSpPr>
        <p:grpSpPr>
          <a:xfrm>
            <a:off x="-10745" y="4625435"/>
            <a:ext cx="12222413" cy="1049956"/>
            <a:chOff x="409753" y="5331227"/>
            <a:chExt cx="12222413" cy="104995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B7B9581-7632-AD4E-9686-CD80B8CD114F}"/>
                </a:ext>
              </a:extLst>
            </p:cNvPr>
            <p:cNvSpPr txBox="1"/>
            <p:nvPr/>
          </p:nvSpPr>
          <p:spPr>
            <a:xfrm>
              <a:off x="409753" y="5683557"/>
              <a:ext cx="2088897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Orvosi kommunikáció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156EFE-1B67-B94C-A706-39EACC4F9911}"/>
                </a:ext>
              </a:extLst>
            </p:cNvPr>
            <p:cNvSpPr txBox="1"/>
            <p:nvPr/>
          </p:nvSpPr>
          <p:spPr>
            <a:xfrm>
              <a:off x="409753" y="5331227"/>
              <a:ext cx="2088897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Orvosi szociológia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F08658-0835-AA42-9967-09483C43C1B0}"/>
                </a:ext>
              </a:extLst>
            </p:cNvPr>
            <p:cNvSpPr txBox="1"/>
            <p:nvPr/>
          </p:nvSpPr>
          <p:spPr>
            <a:xfrm>
              <a:off x="2498650" y="5683558"/>
              <a:ext cx="1945759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Orvosi pszichológia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D0F3FA-539C-2E41-8F81-86032F6E1309}"/>
                </a:ext>
              </a:extLst>
            </p:cNvPr>
            <p:cNvSpPr txBox="1"/>
            <p:nvPr/>
          </p:nvSpPr>
          <p:spPr>
            <a:xfrm>
              <a:off x="4444409" y="5683557"/>
              <a:ext cx="2088897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Orvosi etika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F9E1B4-408F-B741-B0DD-118ED515EA51}"/>
                </a:ext>
              </a:extLst>
            </p:cNvPr>
            <p:cNvSpPr txBox="1"/>
            <p:nvPr/>
          </p:nvSpPr>
          <p:spPr>
            <a:xfrm>
              <a:off x="6533306" y="5683558"/>
              <a:ext cx="2036535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Családorvostan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B2F6A81-BE02-AF45-999A-63D46FDF0CE5}"/>
                </a:ext>
              </a:extLst>
            </p:cNvPr>
            <p:cNvSpPr txBox="1"/>
            <p:nvPr/>
          </p:nvSpPr>
          <p:spPr>
            <a:xfrm>
              <a:off x="8569841" y="5683558"/>
              <a:ext cx="2088897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Népegészségtan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785DBE8-B252-704C-B765-4AA42D299210}"/>
                </a:ext>
              </a:extLst>
            </p:cNvPr>
            <p:cNvSpPr txBox="1"/>
            <p:nvPr/>
          </p:nvSpPr>
          <p:spPr>
            <a:xfrm>
              <a:off x="8580586" y="6032370"/>
              <a:ext cx="4051580" cy="3488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hu-HU" sz="1600">
                  <a:latin typeface="Helvetica Light" panose="020B0403020202020204" pitchFamily="34" charset="0"/>
                </a:rPr>
                <a:t>Pszichiátria és pszichoterápia</a:t>
              </a:r>
              <a:endParaRPr kumimoji="0" lang="hu-HU" sz="160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Light" panose="020B0403020202020204" pitchFamily="34" charset="0"/>
                <a:sym typeface="Helvetica Light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C0153E3-00A9-AA4C-A050-4CD76BCA8FED}"/>
              </a:ext>
            </a:extLst>
          </p:cNvPr>
          <p:cNvSpPr txBox="1"/>
          <p:nvPr/>
        </p:nvSpPr>
        <p:spPr>
          <a:xfrm>
            <a:off x="10808" y="6232197"/>
            <a:ext cx="12211668" cy="379591"/>
          </a:xfrm>
          <a:prstGeom prst="rect">
            <a:avLst/>
          </a:prstGeom>
          <a:solidFill>
            <a:srgbClr val="EA8C88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hu-HU">
                <a:latin typeface="Helvetica Light" panose="020B0403020202020204" pitchFamily="34" charset="0"/>
              </a:rPr>
              <a:t>Sport, testnevelés, rekreációs és versenysport (önbevalláson, becsületen alapul)</a:t>
            </a:r>
            <a:endParaRPr kumimoji="0" lang="hu-HU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Light" panose="020B0403020202020204" pitchFamily="34" charset="0"/>
              <a:sym typeface="Helvetica Ligh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189573-2AA0-104D-A5EF-897482FA5D8B}"/>
              </a:ext>
            </a:extLst>
          </p:cNvPr>
          <p:cNvSpPr txBox="1"/>
          <p:nvPr/>
        </p:nvSpPr>
        <p:spPr>
          <a:xfrm>
            <a:off x="0" y="2316336"/>
            <a:ext cx="328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A tantárgyi „gerinc” bemutatása: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718FEA-4513-6D40-816F-B84A87E235ED}"/>
              </a:ext>
            </a:extLst>
          </p:cNvPr>
          <p:cNvSpPr txBox="1"/>
          <p:nvPr/>
        </p:nvSpPr>
        <p:spPr>
          <a:xfrm>
            <a:off x="-67201" y="4287756"/>
            <a:ext cx="328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Példa egy „tantárgyi vonulatra”: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0DF92C-2C7F-E64D-AEB9-182300F3D1C1}"/>
              </a:ext>
            </a:extLst>
          </p:cNvPr>
          <p:cNvSpPr txBox="1"/>
          <p:nvPr/>
        </p:nvSpPr>
        <p:spPr>
          <a:xfrm>
            <a:off x="1664" y="210475"/>
            <a:ext cx="3911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A kurrikulum moduláris szerkezete: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7F9B74-1DEC-1449-B661-8BD8CD0801A7}"/>
              </a:ext>
            </a:extLst>
          </p:cNvPr>
          <p:cNvSpPr txBox="1"/>
          <p:nvPr/>
        </p:nvSpPr>
        <p:spPr>
          <a:xfrm>
            <a:off x="-67201" y="5879866"/>
            <a:ext cx="4232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>
                <a:latin typeface="Helvetica" pitchFamily="2" charset="0"/>
              </a:rPr>
              <a:t>A kurrikulumon átívelő sport kialakítása:</a:t>
            </a:r>
          </a:p>
        </p:txBody>
      </p:sp>
    </p:spTree>
    <p:extLst>
      <p:ext uri="{BB962C8B-B14F-4D97-AF65-F5344CB8AC3E}">
        <p14:creationId xmlns:p14="http://schemas.microsoft.com/office/powerpoint/2010/main" val="188597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1. szemeszter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AA732A-32BD-7E47-8448-3AAA10F7F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59137"/>
              </p:ext>
            </p:extLst>
          </p:nvPr>
        </p:nvGraphicFramePr>
        <p:xfrm>
          <a:off x="0" y="1690687"/>
          <a:ext cx="12192000" cy="3840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466358061"/>
                    </a:ext>
                  </a:extLst>
                </a:gridCol>
                <a:gridCol w="1083733">
                  <a:extLst>
                    <a:ext uri="{9D8B030D-6E8A-4147-A177-3AD203B41FA5}">
                      <a16:colId xmlns:a16="http://schemas.microsoft.com/office/drawing/2014/main" val="3706226911"/>
                    </a:ext>
                  </a:extLst>
                </a:gridCol>
                <a:gridCol w="1075267">
                  <a:extLst>
                    <a:ext uri="{9D8B030D-6E8A-4147-A177-3AD203B41FA5}">
                      <a16:colId xmlns:a16="http://schemas.microsoft.com/office/drawing/2014/main" val="336815786"/>
                    </a:ext>
                  </a:extLst>
                </a:gridCol>
                <a:gridCol w="1307797">
                  <a:extLst>
                    <a:ext uri="{9D8B030D-6E8A-4147-A177-3AD203B41FA5}">
                      <a16:colId xmlns:a16="http://schemas.microsoft.com/office/drawing/2014/main" val="596674318"/>
                    </a:ext>
                  </a:extLst>
                </a:gridCol>
                <a:gridCol w="1311451">
                  <a:extLst>
                    <a:ext uri="{9D8B030D-6E8A-4147-A177-3AD203B41FA5}">
                      <a16:colId xmlns:a16="http://schemas.microsoft.com/office/drawing/2014/main" val="2515098697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106781357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33931062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4267660470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2777887411"/>
                    </a:ext>
                  </a:extLst>
                </a:gridCol>
                <a:gridCol w="1228344">
                  <a:extLst>
                    <a:ext uri="{9D8B030D-6E8A-4147-A177-3AD203B41FA5}">
                      <a16:colId xmlns:a16="http://schemas.microsoft.com/office/drawing/2014/main" val="4276067007"/>
                    </a:ext>
                  </a:extLst>
                </a:gridCol>
              </a:tblGrid>
              <a:tr h="610841">
                <a:tc>
                  <a:txBody>
                    <a:bodyPr/>
                    <a:lstStyle/>
                    <a:p>
                      <a:pPr algn="ctr"/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kémia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Sejttan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Makroszkópos Anatómia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biofizika 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Orvos-egészségügyi szociológia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Orvosi kommunikáció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Orvosi Terminológia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Elsősegély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881518"/>
                  </a:ext>
                </a:extLst>
              </a:tr>
              <a:tr h="50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összesen 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145317"/>
                  </a:ext>
                </a:extLst>
              </a:tr>
              <a:tr h="610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összesen 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12538"/>
                  </a:ext>
                </a:extLst>
              </a:tr>
              <a:tr h="526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*27,5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*28,5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107953"/>
                  </a:ext>
                </a:extLst>
              </a:tr>
              <a:tr h="526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-1,5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 (HU)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 (EN, 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381433"/>
                  </a:ext>
                </a:extLst>
              </a:tr>
              <a:tr h="895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mikr. anatómia előfeltétele. Gyakorlatok aránya nőtt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Az anatomia két tárgyra vált szét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statisztika és orvosi képalkotó módszerek egyes fejezetei ide csatolódnak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Újonnan bevezetett kötelező tárgy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SBO és mentő részekkel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86265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5C3EF8-E1AD-024B-8E6F-B12C566D2B52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I. 1 óra/hét</a:t>
            </a:r>
          </a:p>
        </p:txBody>
      </p:sp>
    </p:spTree>
    <p:extLst>
      <p:ext uri="{BB962C8B-B14F-4D97-AF65-F5344CB8AC3E}">
        <p14:creationId xmlns:p14="http://schemas.microsoft.com/office/powerpoint/2010/main" val="260008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2. szemeszter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4C56361-D132-274A-BBDA-FFAD51BBB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79055"/>
              </p:ext>
            </p:extLst>
          </p:nvPr>
        </p:nvGraphicFramePr>
        <p:xfrm>
          <a:off x="0" y="1433450"/>
          <a:ext cx="12191999" cy="3919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292">
                  <a:extLst>
                    <a:ext uri="{9D8B030D-6E8A-4147-A177-3AD203B41FA5}">
                      <a16:colId xmlns:a16="http://schemas.microsoft.com/office/drawing/2014/main" val="3029531410"/>
                    </a:ext>
                  </a:extLst>
                </a:gridCol>
                <a:gridCol w="1205863">
                  <a:extLst>
                    <a:ext uri="{9D8B030D-6E8A-4147-A177-3AD203B41FA5}">
                      <a16:colId xmlns:a16="http://schemas.microsoft.com/office/drawing/2014/main" val="3746137925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446924860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760407739"/>
                    </a:ext>
                  </a:extLst>
                </a:gridCol>
                <a:gridCol w="1746594">
                  <a:extLst>
                    <a:ext uri="{9D8B030D-6E8A-4147-A177-3AD203B41FA5}">
                      <a16:colId xmlns:a16="http://schemas.microsoft.com/office/drawing/2014/main" val="3343955860"/>
                    </a:ext>
                  </a:extLst>
                </a:gridCol>
                <a:gridCol w="2063367">
                  <a:extLst>
                    <a:ext uri="{9D8B030D-6E8A-4147-A177-3AD203B41FA5}">
                      <a16:colId xmlns:a16="http://schemas.microsoft.com/office/drawing/2014/main" val="2887923098"/>
                    </a:ext>
                  </a:extLst>
                </a:gridCol>
                <a:gridCol w="1359014">
                  <a:extLst>
                    <a:ext uri="{9D8B030D-6E8A-4147-A177-3AD203B41FA5}">
                      <a16:colId xmlns:a16="http://schemas.microsoft.com/office/drawing/2014/main" val="3820386667"/>
                    </a:ext>
                  </a:extLst>
                </a:gridCol>
                <a:gridCol w="1372681">
                  <a:extLst>
                    <a:ext uri="{9D8B030D-6E8A-4147-A177-3AD203B41FA5}">
                      <a16:colId xmlns:a16="http://schemas.microsoft.com/office/drawing/2014/main" val="2958890945"/>
                    </a:ext>
                  </a:extLst>
                </a:gridCol>
              </a:tblGrid>
              <a:tr h="619476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biokémia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Makroszkópos anatómia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Mikroszkópos anatómia és fejlődéstan 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biofizika II.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Bevezetés a betegellátásba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Nyári gyakorlat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333115"/>
                  </a:ext>
                </a:extLst>
              </a:tr>
              <a:tr h="516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263386"/>
                  </a:ext>
                </a:extLst>
              </a:tr>
              <a:tr h="681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2.5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168 óra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728236"/>
                  </a:ext>
                </a:extLst>
              </a:tr>
              <a:tr h="533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9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 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*28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3632846"/>
                  </a:ext>
                </a:extLst>
              </a:tr>
              <a:tr h="533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óraszám változás -1,5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200283"/>
                  </a:ext>
                </a:extLst>
              </a:tr>
              <a:tr h="908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 tárgy 3 félévről 2 félévre csökken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Anatomiából kivált tárgy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Kommunikációval együtt készít fel a nyári gyakorlatra. Skill labort és ápolástant tartalmaz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I. tanév után. Gyakorlati vizsgával végződik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9022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37D38F9-0E37-0049-8C91-07F723C59EB1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II. 1 óra/hét</a:t>
            </a:r>
          </a:p>
        </p:txBody>
      </p:sp>
    </p:spTree>
    <p:extLst>
      <p:ext uri="{BB962C8B-B14F-4D97-AF65-F5344CB8AC3E}">
        <p14:creationId xmlns:p14="http://schemas.microsoft.com/office/powerpoint/2010/main" val="39805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3. szemeszter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468043-E6C3-2D45-86C2-E9CDCB7D5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53670"/>
              </p:ext>
            </p:extLst>
          </p:nvPr>
        </p:nvGraphicFramePr>
        <p:xfrm>
          <a:off x="0" y="1690686"/>
          <a:ext cx="12192001" cy="343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474">
                  <a:extLst>
                    <a:ext uri="{9D8B030D-6E8A-4147-A177-3AD203B41FA5}">
                      <a16:colId xmlns:a16="http://schemas.microsoft.com/office/drawing/2014/main" val="716191223"/>
                    </a:ext>
                  </a:extLst>
                </a:gridCol>
                <a:gridCol w="2080581">
                  <a:extLst>
                    <a:ext uri="{9D8B030D-6E8A-4147-A177-3AD203B41FA5}">
                      <a16:colId xmlns:a16="http://schemas.microsoft.com/office/drawing/2014/main" val="3603552044"/>
                    </a:ext>
                  </a:extLst>
                </a:gridCol>
                <a:gridCol w="1786377">
                  <a:extLst>
                    <a:ext uri="{9D8B030D-6E8A-4147-A177-3AD203B41FA5}">
                      <a16:colId xmlns:a16="http://schemas.microsoft.com/office/drawing/2014/main" val="1049811623"/>
                    </a:ext>
                  </a:extLst>
                </a:gridCol>
                <a:gridCol w="1623032">
                  <a:extLst>
                    <a:ext uri="{9D8B030D-6E8A-4147-A177-3AD203B41FA5}">
                      <a16:colId xmlns:a16="http://schemas.microsoft.com/office/drawing/2014/main" val="1812937502"/>
                    </a:ext>
                  </a:extLst>
                </a:gridCol>
                <a:gridCol w="2002571">
                  <a:extLst>
                    <a:ext uri="{9D8B030D-6E8A-4147-A177-3AD203B41FA5}">
                      <a16:colId xmlns:a16="http://schemas.microsoft.com/office/drawing/2014/main" val="84656190"/>
                    </a:ext>
                  </a:extLst>
                </a:gridCol>
                <a:gridCol w="2002571">
                  <a:extLst>
                    <a:ext uri="{9D8B030D-6E8A-4147-A177-3AD203B41FA5}">
                      <a16:colId xmlns:a16="http://schemas.microsoft.com/office/drawing/2014/main" val="3823777451"/>
                    </a:ext>
                  </a:extLst>
                </a:gridCol>
                <a:gridCol w="1798395">
                  <a:extLst>
                    <a:ext uri="{9D8B030D-6E8A-4147-A177-3AD203B41FA5}">
                      <a16:colId xmlns:a16="http://schemas.microsoft.com/office/drawing/2014/main" val="1624796157"/>
                    </a:ext>
                  </a:extLst>
                </a:gridCol>
              </a:tblGrid>
              <a:tr h="634689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Mikroszkópos anatómia és fejlődéstan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élettan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biokémia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Molekuláris sejtbiológia 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pszichológia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311104"/>
                  </a:ext>
                </a:extLst>
              </a:tr>
              <a:tr h="528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262420"/>
                  </a:ext>
                </a:extLst>
              </a:tr>
              <a:tr h="634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630757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10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6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*28,5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243575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anatomia változás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össz óraszám változás -1,5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63984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Tematikából kikerül az Immunológia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SZIGORLAT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Gyakorlati arány nő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70884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FA5008-9508-4C47-983C-60E453F11876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III. 1 óra/hét</a:t>
            </a:r>
          </a:p>
        </p:txBody>
      </p:sp>
    </p:spTree>
    <p:extLst>
      <p:ext uri="{BB962C8B-B14F-4D97-AF65-F5344CB8AC3E}">
        <p14:creationId xmlns:p14="http://schemas.microsoft.com/office/powerpoint/2010/main" val="108630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4. szemeszter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B3F9618-7845-6A45-8191-2F53DC0D0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10466"/>
              </p:ext>
            </p:extLst>
          </p:nvPr>
        </p:nvGraphicFramePr>
        <p:xfrm>
          <a:off x="0" y="1690688"/>
          <a:ext cx="12191999" cy="343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891">
                  <a:extLst>
                    <a:ext uri="{9D8B030D-6E8A-4147-A177-3AD203B41FA5}">
                      <a16:colId xmlns:a16="http://schemas.microsoft.com/office/drawing/2014/main" val="3988280971"/>
                    </a:ext>
                  </a:extLst>
                </a:gridCol>
                <a:gridCol w="2169591">
                  <a:extLst>
                    <a:ext uri="{9D8B030D-6E8A-4147-A177-3AD203B41FA5}">
                      <a16:colId xmlns:a16="http://schemas.microsoft.com/office/drawing/2014/main" val="630978690"/>
                    </a:ext>
                  </a:extLst>
                </a:gridCol>
                <a:gridCol w="1871759">
                  <a:extLst>
                    <a:ext uri="{9D8B030D-6E8A-4147-A177-3AD203B41FA5}">
                      <a16:colId xmlns:a16="http://schemas.microsoft.com/office/drawing/2014/main" val="3227229257"/>
                    </a:ext>
                  </a:extLst>
                </a:gridCol>
                <a:gridCol w="2391545">
                  <a:extLst>
                    <a:ext uri="{9D8B030D-6E8A-4147-A177-3AD203B41FA5}">
                      <a16:colId xmlns:a16="http://schemas.microsoft.com/office/drawing/2014/main" val="3294460075"/>
                    </a:ext>
                  </a:extLst>
                </a:gridCol>
                <a:gridCol w="1626845">
                  <a:extLst>
                    <a:ext uri="{9D8B030D-6E8A-4147-A177-3AD203B41FA5}">
                      <a16:colId xmlns:a16="http://schemas.microsoft.com/office/drawing/2014/main" val="3943975516"/>
                    </a:ext>
                  </a:extLst>
                </a:gridCol>
                <a:gridCol w="1895004">
                  <a:extLst>
                    <a:ext uri="{9D8B030D-6E8A-4147-A177-3AD203B41FA5}">
                      <a16:colId xmlns:a16="http://schemas.microsoft.com/office/drawing/2014/main" val="4165232374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297992390"/>
                    </a:ext>
                  </a:extLst>
                </a:gridCol>
              </a:tblGrid>
              <a:tr h="634689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Mikrobiológia I.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(ált. mikrobiol)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élettan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Molekuláris sejtbiológia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Immunológia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Genetika és genomika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399329"/>
                  </a:ext>
                </a:extLst>
              </a:tr>
              <a:tr h="528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191649"/>
                  </a:ext>
                </a:extLst>
              </a:tr>
              <a:tr h="634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105099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10,5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*27,5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571037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+2 (össz változás -0,5)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+3,5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203418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III.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SZIGORLAT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III.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III. évről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9218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32C6E5-C4CE-CF41-812C-85945C0675DE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*+Testnevelés IV. 1 óra/hét</a:t>
            </a:r>
          </a:p>
        </p:txBody>
      </p:sp>
    </p:spTree>
    <p:extLst>
      <p:ext uri="{BB962C8B-B14F-4D97-AF65-F5344CB8AC3E}">
        <p14:creationId xmlns:p14="http://schemas.microsoft.com/office/powerpoint/2010/main" val="410337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5. szemeszter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DCCBC85-9A08-DD43-8660-25BCE679A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22587"/>
              </p:ext>
            </p:extLst>
          </p:nvPr>
        </p:nvGraphicFramePr>
        <p:xfrm>
          <a:off x="0" y="1564079"/>
          <a:ext cx="12192001" cy="4082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786">
                  <a:extLst>
                    <a:ext uri="{9D8B030D-6E8A-4147-A177-3AD203B41FA5}">
                      <a16:colId xmlns:a16="http://schemas.microsoft.com/office/drawing/2014/main" val="1311819820"/>
                    </a:ext>
                  </a:extLst>
                </a:gridCol>
                <a:gridCol w="1451613">
                  <a:extLst>
                    <a:ext uri="{9D8B030D-6E8A-4147-A177-3AD203B41FA5}">
                      <a16:colId xmlns:a16="http://schemas.microsoft.com/office/drawing/2014/main" val="2019501080"/>
                    </a:ext>
                  </a:extLst>
                </a:gridCol>
                <a:gridCol w="1544401">
                  <a:extLst>
                    <a:ext uri="{9D8B030D-6E8A-4147-A177-3AD203B41FA5}">
                      <a16:colId xmlns:a16="http://schemas.microsoft.com/office/drawing/2014/main" val="421945878"/>
                    </a:ext>
                  </a:extLst>
                </a:gridCol>
                <a:gridCol w="1271669">
                  <a:extLst>
                    <a:ext uri="{9D8B030D-6E8A-4147-A177-3AD203B41FA5}">
                      <a16:colId xmlns:a16="http://schemas.microsoft.com/office/drawing/2014/main" val="575406222"/>
                    </a:ext>
                  </a:extLst>
                </a:gridCol>
                <a:gridCol w="2102683">
                  <a:extLst>
                    <a:ext uri="{9D8B030D-6E8A-4147-A177-3AD203B41FA5}">
                      <a16:colId xmlns:a16="http://schemas.microsoft.com/office/drawing/2014/main" val="3992741149"/>
                    </a:ext>
                  </a:extLst>
                </a:gridCol>
                <a:gridCol w="2389114">
                  <a:extLst>
                    <a:ext uri="{9D8B030D-6E8A-4147-A177-3AD203B41FA5}">
                      <a16:colId xmlns:a16="http://schemas.microsoft.com/office/drawing/2014/main" val="3417581861"/>
                    </a:ext>
                  </a:extLst>
                </a:gridCol>
                <a:gridCol w="1480696">
                  <a:extLst>
                    <a:ext uri="{9D8B030D-6E8A-4147-A177-3AD203B41FA5}">
                      <a16:colId xmlns:a16="http://schemas.microsoft.com/office/drawing/2014/main" val="2970833645"/>
                    </a:ext>
                  </a:extLst>
                </a:gridCol>
                <a:gridCol w="980039">
                  <a:extLst>
                    <a:ext uri="{9D8B030D-6E8A-4147-A177-3AD203B41FA5}">
                      <a16:colId xmlns:a16="http://schemas.microsoft.com/office/drawing/2014/main" val="3907917598"/>
                    </a:ext>
                  </a:extLst>
                </a:gridCol>
              </a:tblGrid>
              <a:tr h="922693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Farmakológia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mikrobiológia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Patológia 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statisztika, informatika és telemedicina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EKG a klinikumban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Transzlációs medicina és kórélettan 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330128"/>
                  </a:ext>
                </a:extLst>
              </a:tr>
              <a:tr h="524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 (1+0,5)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561306"/>
                  </a:ext>
                </a:extLst>
              </a:tr>
              <a:tr h="629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 (0,5+1)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890666"/>
                  </a:ext>
                </a:extLst>
              </a:tr>
              <a:tr h="541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163015"/>
                  </a:ext>
                </a:extLst>
              </a:tr>
              <a:tr h="541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77495"/>
                  </a:ext>
                </a:extLst>
              </a:tr>
              <a:tr h="9226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IV.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SZIGORLAT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I. évről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Egész évre elosztva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(Gesztor: Szívcentrum. A Kórélettannal közösen oktatva)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Új tantárgy a kórélettan alapjain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4043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31E0AE-83CF-5641-B13B-072459BA183B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+Testnevelés V. </a:t>
            </a:r>
          </a:p>
        </p:txBody>
      </p:sp>
    </p:spTree>
    <p:extLst>
      <p:ext uri="{BB962C8B-B14F-4D97-AF65-F5344CB8AC3E}">
        <p14:creationId xmlns:p14="http://schemas.microsoft.com/office/powerpoint/2010/main" val="223001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EBDB-0E42-D54D-AEDC-B6C1B7D1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>
                <a:solidFill>
                  <a:srgbClr val="C00000"/>
                </a:solidFill>
                <a:latin typeface="Helvetica Light" panose="020B0403020202020204" pitchFamily="34" charset="0"/>
              </a:rPr>
              <a:t>6. szemeszter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CF95EB-586B-C642-A2CF-B229769CD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03900"/>
              </p:ext>
            </p:extLst>
          </p:nvPr>
        </p:nvGraphicFramePr>
        <p:xfrm>
          <a:off x="0" y="1520538"/>
          <a:ext cx="12191999" cy="3691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227">
                  <a:extLst>
                    <a:ext uri="{9D8B030D-6E8A-4147-A177-3AD203B41FA5}">
                      <a16:colId xmlns:a16="http://schemas.microsoft.com/office/drawing/2014/main" val="2271137133"/>
                    </a:ext>
                  </a:extLst>
                </a:gridCol>
                <a:gridCol w="1293629">
                  <a:extLst>
                    <a:ext uri="{9D8B030D-6E8A-4147-A177-3AD203B41FA5}">
                      <a16:colId xmlns:a16="http://schemas.microsoft.com/office/drawing/2014/main" val="2595998250"/>
                    </a:ext>
                  </a:extLst>
                </a:gridCol>
                <a:gridCol w="1307592">
                  <a:extLst>
                    <a:ext uri="{9D8B030D-6E8A-4147-A177-3AD203B41FA5}">
                      <a16:colId xmlns:a16="http://schemas.microsoft.com/office/drawing/2014/main" val="1926252651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2867020659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2950924144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3106625233"/>
                    </a:ext>
                  </a:extLst>
                </a:gridCol>
                <a:gridCol w="1408081">
                  <a:extLst>
                    <a:ext uri="{9D8B030D-6E8A-4147-A177-3AD203B41FA5}">
                      <a16:colId xmlns:a16="http://schemas.microsoft.com/office/drawing/2014/main" val="3602077816"/>
                    </a:ext>
                  </a:extLst>
                </a:gridCol>
                <a:gridCol w="978503">
                  <a:extLst>
                    <a:ext uri="{9D8B030D-6E8A-4147-A177-3AD203B41FA5}">
                      <a16:colId xmlns:a16="http://schemas.microsoft.com/office/drawing/2014/main" val="2821092739"/>
                    </a:ext>
                  </a:extLst>
                </a:gridCol>
                <a:gridCol w="1352287">
                  <a:extLst>
                    <a:ext uri="{9D8B030D-6E8A-4147-A177-3AD203B41FA5}">
                      <a16:colId xmlns:a16="http://schemas.microsoft.com/office/drawing/2014/main" val="748205378"/>
                    </a:ext>
                  </a:extLst>
                </a:gridCol>
                <a:gridCol w="872752">
                  <a:extLst>
                    <a:ext uri="{9D8B030D-6E8A-4147-A177-3AD203B41FA5}">
                      <a16:colId xmlns:a16="http://schemas.microsoft.com/office/drawing/2014/main" val="3510263563"/>
                    </a:ext>
                  </a:extLst>
                </a:gridCol>
              </a:tblGrid>
              <a:tr h="663215">
                <a:tc>
                  <a:txBody>
                    <a:bodyPr/>
                    <a:lstStyle/>
                    <a:p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Farmakológia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Patológia II. 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Belgyógyászati propedeutika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Transzlációs medicina és kórélettan II.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Katasztrófa medicina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Kísérletes és sebészeti műtéttan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Orvosi etika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Belgyógyászat nyári gyakorlat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Összes óra</a:t>
                      </a:r>
                      <a:endParaRPr lang="hu-HU" sz="1400" b="1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104309"/>
                  </a:ext>
                </a:extLst>
              </a:tr>
              <a:tr h="502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Előadás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0,5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552101"/>
                  </a:ext>
                </a:extLst>
              </a:tr>
              <a:tr h="60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1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 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829164"/>
                  </a:ext>
                </a:extLst>
              </a:tr>
              <a:tr h="519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total/hét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4,5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7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23</a:t>
                      </a: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523469"/>
                  </a:ext>
                </a:extLst>
              </a:tr>
              <a:tr h="519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változás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14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40612"/>
                  </a:ext>
                </a:extLst>
              </a:tr>
              <a:tr h="884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Megj.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SZIGORLAT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Egész évre elosztva. Gyakorlati vizsga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Új tantárgy a kórélettan alapjain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 félév előadása egy szemeszterben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 Egész évre/ évfolyamfelekre elosztva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IV. Évről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Gyakorlati vizsgával és jeggyel zárul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 </a:t>
                      </a:r>
                      <a:endParaRPr lang="hu-HU" sz="1200" b="0" i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0610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F543C56-6AD3-BD44-9ED6-70D82EE3AF71}"/>
              </a:ext>
            </a:extLst>
          </p:cNvPr>
          <p:cNvSpPr txBox="1"/>
          <p:nvPr/>
        </p:nvSpPr>
        <p:spPr>
          <a:xfrm>
            <a:off x="4769005" y="6043961"/>
            <a:ext cx="284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/>
              <a:t>+Testnevelés V. </a:t>
            </a:r>
          </a:p>
        </p:txBody>
      </p:sp>
    </p:spTree>
    <p:extLst>
      <p:ext uri="{BB962C8B-B14F-4D97-AF65-F5344CB8AC3E}">
        <p14:creationId xmlns:p14="http://schemas.microsoft.com/office/powerpoint/2010/main" val="4234928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7806"/>
              </p:ext>
            </p:extLst>
          </p:nvPr>
        </p:nvGraphicFramePr>
        <p:xfrm>
          <a:off x="174657" y="4236615"/>
          <a:ext cx="6531695" cy="1650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30">
                  <a:extLst>
                    <a:ext uri="{9D8B030D-6E8A-4147-A177-3AD203B41FA5}">
                      <a16:colId xmlns:a16="http://schemas.microsoft.com/office/drawing/2014/main" val="2886230043"/>
                    </a:ext>
                  </a:extLst>
                </a:gridCol>
                <a:gridCol w="1027222">
                  <a:extLst>
                    <a:ext uri="{9D8B030D-6E8A-4147-A177-3AD203B41FA5}">
                      <a16:colId xmlns:a16="http://schemas.microsoft.com/office/drawing/2014/main" val="2821917"/>
                    </a:ext>
                  </a:extLst>
                </a:gridCol>
                <a:gridCol w="1084916">
                  <a:extLst>
                    <a:ext uri="{9D8B030D-6E8A-4147-A177-3AD203B41FA5}">
                      <a16:colId xmlns:a16="http://schemas.microsoft.com/office/drawing/2014/main" val="3222389686"/>
                    </a:ext>
                  </a:extLst>
                </a:gridCol>
                <a:gridCol w="1056069">
                  <a:extLst>
                    <a:ext uri="{9D8B030D-6E8A-4147-A177-3AD203B41FA5}">
                      <a16:colId xmlns:a16="http://schemas.microsoft.com/office/drawing/2014/main" val="3718971813"/>
                    </a:ext>
                  </a:extLst>
                </a:gridCol>
                <a:gridCol w="943039">
                  <a:extLst>
                    <a:ext uri="{9D8B030D-6E8A-4147-A177-3AD203B41FA5}">
                      <a16:colId xmlns:a16="http://schemas.microsoft.com/office/drawing/2014/main" val="2280954828"/>
                    </a:ext>
                  </a:extLst>
                </a:gridCol>
                <a:gridCol w="1240619">
                  <a:extLst>
                    <a:ext uri="{9D8B030D-6E8A-4147-A177-3AD203B41FA5}">
                      <a16:colId xmlns:a16="http://schemas.microsoft.com/office/drawing/2014/main" val="2076111125"/>
                    </a:ext>
                  </a:extLst>
                </a:gridCol>
              </a:tblGrid>
              <a:tr h="377393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Idősáv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Hétfő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Kedd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Szerda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Csütörtök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Péntek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78405"/>
                  </a:ext>
                </a:extLst>
              </a:tr>
              <a:tr h="377393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Délelőtt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726686"/>
                  </a:ext>
                </a:extLst>
              </a:tr>
              <a:tr h="377393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Ebédszünet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Ebéd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Ebéd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Ebéd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729944"/>
                  </a:ext>
                </a:extLst>
              </a:tr>
              <a:tr h="512414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Délután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Blokk</a:t>
                      </a:r>
                      <a:endParaRPr kumimoji="0" lang="hu-H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Blokk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614310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83345"/>
              </p:ext>
            </p:extLst>
          </p:nvPr>
        </p:nvGraphicFramePr>
        <p:xfrm>
          <a:off x="6706352" y="4236615"/>
          <a:ext cx="5351865" cy="164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69">
                  <a:extLst>
                    <a:ext uri="{9D8B030D-6E8A-4147-A177-3AD203B41FA5}">
                      <a16:colId xmlns:a16="http://schemas.microsoft.com/office/drawing/2014/main" val="1104489644"/>
                    </a:ext>
                  </a:extLst>
                </a:gridCol>
                <a:gridCol w="1056069">
                  <a:extLst>
                    <a:ext uri="{9D8B030D-6E8A-4147-A177-3AD203B41FA5}">
                      <a16:colId xmlns:a16="http://schemas.microsoft.com/office/drawing/2014/main" val="1566474030"/>
                    </a:ext>
                  </a:extLst>
                </a:gridCol>
                <a:gridCol w="1056069">
                  <a:extLst>
                    <a:ext uri="{9D8B030D-6E8A-4147-A177-3AD203B41FA5}">
                      <a16:colId xmlns:a16="http://schemas.microsoft.com/office/drawing/2014/main" val="199891398"/>
                    </a:ext>
                  </a:extLst>
                </a:gridCol>
                <a:gridCol w="943039">
                  <a:extLst>
                    <a:ext uri="{9D8B030D-6E8A-4147-A177-3AD203B41FA5}">
                      <a16:colId xmlns:a16="http://schemas.microsoft.com/office/drawing/2014/main" val="301729979"/>
                    </a:ext>
                  </a:extLst>
                </a:gridCol>
                <a:gridCol w="1240619">
                  <a:extLst>
                    <a:ext uri="{9D8B030D-6E8A-4147-A177-3AD203B41FA5}">
                      <a16:colId xmlns:a16="http://schemas.microsoft.com/office/drawing/2014/main" val="2978052551"/>
                    </a:ext>
                  </a:extLst>
                </a:gridCol>
              </a:tblGrid>
              <a:tr h="377393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Hétfő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Kedd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Szerda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Csütörtök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Péntek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109313"/>
                  </a:ext>
                </a:extLst>
              </a:tr>
              <a:tr h="377393"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Vizsga</a:t>
                      </a:r>
                      <a:endParaRPr kumimoji="0" lang="hu-H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Vizsga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726182"/>
                  </a:ext>
                </a:extLst>
              </a:tr>
              <a:tr h="377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Ebéd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51441"/>
                  </a:ext>
                </a:extLst>
              </a:tr>
              <a:tr h="512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Blokk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Szünnap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Vizsga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Vizsga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99515"/>
                  </a:ext>
                </a:extLst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838200" y="1177970"/>
            <a:ext cx="10261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Helvetica" pitchFamily="2" charset="0"/>
              </a:rPr>
              <a:t>Oktatás ”tiszta” blokkokban: elmélet + („shadowing” típusú) gyakorlat + vizsga </a:t>
            </a:r>
          </a:p>
          <a:p>
            <a:r>
              <a:rPr lang="hu-HU" sz="1600" dirty="0">
                <a:latin typeface="Helvetica" pitchFamily="2" charset="0"/>
              </a:rPr>
              <a:t>A blokk időtartama a tárgy kreditértékétől függ: 1-5 hét</a:t>
            </a:r>
          </a:p>
          <a:p>
            <a:endParaRPr lang="hu-HU" sz="1600" dirty="0">
              <a:latin typeface="Helvetica" pitchFamily="2" charset="0"/>
            </a:endParaRPr>
          </a:p>
          <a:p>
            <a:r>
              <a:rPr lang="hu-HU" sz="1600" b="1" dirty="0">
                <a:latin typeface="Helvetica" pitchFamily="2" charset="0"/>
              </a:rPr>
              <a:t>Példa egy kétkredites tárgy alapján: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2 kredit x 14 óra = 28 óra (jelenleg 1 félév 14 hétből áll, ahány kredit, annyi óra van egy héten)</a:t>
            </a:r>
            <a:endParaRPr lang="hu-HU" sz="1600" dirty="0">
              <a:solidFill>
                <a:srgbClr val="FF0000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napi 8 óra oktatás: 4 nap x 8 óra = 32 óra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az oktatást és a vizsgát 2 hét alatt kell lebonyolítani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kb. 40 hallgató kerül oktatásra úgy, hogy 10 munkanap alatt 4 nap oktatást és 2 nap vizsgát kell biztosítani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Helvetica" pitchFamily="2" charset="0"/>
              </a:rPr>
              <a:t>Hosszabb tárgyak esetén egyszerre két turnus van jelen.</a:t>
            </a:r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838200" y="291827"/>
            <a:ext cx="10515600" cy="714738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rgbClr val="C00000"/>
                </a:solidFill>
                <a:latin typeface="Helvetica Light" panose="020B0403020202020204" pitchFamily="34" charset="0"/>
              </a:rPr>
              <a:t> IV. és V. év (7-10. szemeszterek)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344726" y="3867283"/>
            <a:ext cx="536162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latin typeface="Helvetica" pitchFamily="2" charset="0"/>
              </a:rPr>
              <a:t>1. oktatási hét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696592" y="3867283"/>
            <a:ext cx="536162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latin typeface="Helvetica" pitchFamily="2" charset="0"/>
              </a:rPr>
              <a:t>2. oktatási és vizsga hét</a:t>
            </a:r>
          </a:p>
        </p:txBody>
      </p:sp>
    </p:spTree>
    <p:extLst>
      <p:ext uri="{BB962C8B-B14F-4D97-AF65-F5344CB8AC3E}">
        <p14:creationId xmlns:p14="http://schemas.microsoft.com/office/powerpoint/2010/main" val="308825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11501</TotalTime>
  <Words>1354</Words>
  <Application>Microsoft Macintosh PowerPoint</Application>
  <PresentationFormat>Widescreen</PresentationFormat>
  <Paragraphs>654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Helvetica Light</vt:lpstr>
      <vt:lpstr>Times New Roman</vt:lpstr>
      <vt:lpstr>Wingdings</vt:lpstr>
      <vt:lpstr>Office Theme</vt:lpstr>
      <vt:lpstr>XXI. századi orvosképzési program a Semmelweis Egyetemen</vt:lpstr>
      <vt:lpstr>PowerPoint Presentation</vt:lpstr>
      <vt:lpstr>1. szemeszter</vt:lpstr>
      <vt:lpstr>2. szemeszter</vt:lpstr>
      <vt:lpstr>3. szemeszter</vt:lpstr>
      <vt:lpstr>4. szemeszter</vt:lpstr>
      <vt:lpstr>5. szemeszter</vt:lpstr>
      <vt:lpstr>6. szemeszter</vt:lpstr>
      <vt:lpstr> IV. és V. év (7-10. szemeszterek)</vt:lpstr>
      <vt:lpstr> IV. tanév</vt:lpstr>
      <vt:lpstr>PowerPoint Presentation</vt:lpstr>
      <vt:lpstr> V. tanév</vt:lpstr>
      <vt:lpstr>PowerPoint Presentation</vt:lpstr>
      <vt:lpstr> 6. tanév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XXI. Századi orvosképzési program a Semmelweis Egyetemen</dc:title>
  <dc:creator>Miklós Kellermayer</dc:creator>
  <cp:lastModifiedBy>Miklós Kellermayer</cp:lastModifiedBy>
  <cp:revision>448</cp:revision>
  <dcterms:created xsi:type="dcterms:W3CDTF">2019-04-10T20:28:59Z</dcterms:created>
  <dcterms:modified xsi:type="dcterms:W3CDTF">2019-06-10T22:50:22Z</dcterms:modified>
</cp:coreProperties>
</file>