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320" r:id="rId2"/>
    <p:sldId id="257" r:id="rId3"/>
    <p:sldId id="258" r:id="rId4"/>
    <p:sldId id="325" r:id="rId5"/>
    <p:sldId id="321" r:id="rId6"/>
    <p:sldId id="322" r:id="rId7"/>
    <p:sldId id="326" r:id="rId8"/>
    <p:sldId id="260" r:id="rId9"/>
    <p:sldId id="261" r:id="rId10"/>
    <p:sldId id="264" r:id="rId11"/>
    <p:sldId id="265" r:id="rId12"/>
    <p:sldId id="269" r:id="rId13"/>
    <p:sldId id="270" r:id="rId14"/>
    <p:sldId id="271" r:id="rId15"/>
    <p:sldId id="323" r:id="rId16"/>
    <p:sldId id="310" r:id="rId17"/>
    <p:sldId id="311" r:id="rId18"/>
    <p:sldId id="312" r:id="rId19"/>
    <p:sldId id="314" r:id="rId20"/>
    <p:sldId id="315" r:id="rId21"/>
    <p:sldId id="324" r:id="rId22"/>
    <p:sldId id="316" r:id="rId23"/>
    <p:sldId id="317" r:id="rId24"/>
    <p:sldId id="318" r:id="rId25"/>
    <p:sldId id="272" r:id="rId26"/>
    <p:sldId id="273" r:id="rId27"/>
    <p:sldId id="319"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97" r:id="rId44"/>
    <p:sldId id="298" r:id="rId45"/>
    <p:sldId id="289" r:id="rId46"/>
    <p:sldId id="295" r:id="rId47"/>
    <p:sldId id="327" r:id="rId48"/>
    <p:sldId id="329" r:id="rId49"/>
    <p:sldId id="330" r:id="rId50"/>
    <p:sldId id="328" r:id="rId51"/>
    <p:sldId id="294" r:id="rId52"/>
    <p:sldId id="335" r:id="rId53"/>
    <p:sldId id="336" r:id="rId54"/>
    <p:sldId id="337" r:id="rId55"/>
    <p:sldId id="338" r:id="rId56"/>
    <p:sldId id="339" r:id="rId57"/>
    <p:sldId id="300" r:id="rId58"/>
    <p:sldId id="308" r:id="rId59"/>
    <p:sldId id="309" r:id="rId60"/>
    <p:sldId id="301" r:id="rId61"/>
    <p:sldId id="307" r:id="rId62"/>
    <p:sldId id="303" r:id="rId63"/>
    <p:sldId id="304" r:id="rId64"/>
    <p:sldId id="305" r:id="rId65"/>
    <p:sldId id="340" r:id="rId66"/>
    <p:sldId id="331" r:id="rId67"/>
    <p:sldId id="332" r:id="rId68"/>
    <p:sldId id="333" r:id="rId69"/>
    <p:sldId id="334" r:id="rId70"/>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2" d="100"/>
          <a:sy n="62" d="100"/>
        </p:scale>
        <p:origin x="58" y="49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431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A2EEA-0984-48BE-93E5-B8C675359261}" type="datetimeFigureOut">
              <a:rPr lang="hu-HU" smtClean="0"/>
              <a:t>2019.09.18.</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1C892-0DCF-43FC-B527-437998E68DD9}" type="slidenum">
              <a:rPr lang="hu-HU" smtClean="0"/>
              <a:t>‹#›</a:t>
            </a:fld>
            <a:endParaRPr lang="hu-HU"/>
          </a:p>
        </p:txBody>
      </p:sp>
    </p:spTree>
    <p:extLst>
      <p:ext uri="{BB962C8B-B14F-4D97-AF65-F5344CB8AC3E}">
        <p14:creationId xmlns:p14="http://schemas.microsoft.com/office/powerpoint/2010/main" val="1511547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584913-5BF4-4F2A-BAFA-8CF2E3447607}" type="slidenum">
              <a:rPr lang="hu-HU" altLang="hu-HU"/>
              <a:pPr>
                <a:spcBef>
                  <a:spcPct val="0"/>
                </a:spcBef>
              </a:pPr>
              <a:t>2</a:t>
            </a:fld>
            <a:endParaRPr lang="hu-HU" altLang="hu-HU"/>
          </a:p>
        </p:txBody>
      </p:sp>
      <p:sp>
        <p:nvSpPr>
          <p:cNvPr id="22531" name="Diakép helye 1"/>
          <p:cNvSpPr>
            <a:spLocks noGrp="1" noRot="1" noChangeAspect="1" noTextEdit="1"/>
          </p:cNvSpPr>
          <p:nvPr>
            <p:ph type="sldImg"/>
          </p:nvPr>
        </p:nvSpPr>
        <p:spPr>
          <a:ln/>
        </p:spPr>
      </p:sp>
      <p:sp>
        <p:nvSpPr>
          <p:cNvPr id="22532" name="Jegyzetek helye 2"/>
          <p:cNvSpPr>
            <a:spLocks noGrp="1"/>
          </p:cNvSpPr>
          <p:nvPr>
            <p:ph type="body" idx="1"/>
          </p:nvPr>
        </p:nvSpPr>
        <p:spPr>
          <a:xfrm>
            <a:off x="914400" y="4343400"/>
            <a:ext cx="5029200" cy="4114800"/>
          </a:xfrm>
          <a:noFill/>
        </p:spPr>
        <p:txBody>
          <a:bodyPr/>
          <a:lstStyle/>
          <a:p>
            <a:pPr eaLnBrk="1" hangingPunct="1"/>
            <a:endParaRPr lang="hu-HU" altLang="hu-HU" smtClean="0">
              <a:latin typeface="Arial" panose="020B0604020202020204" pitchFamily="34" charset="0"/>
            </a:endParaRPr>
          </a:p>
        </p:txBody>
      </p:sp>
      <p:sp>
        <p:nvSpPr>
          <p:cNvPr id="22533" name="Dia számának helye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E9923829-5422-42AF-A5BF-1E822E74CC2F}" type="slidenum">
              <a:rPr lang="hu-HU" altLang="hu-HU">
                <a:latin typeface="Times New Roman" panose="02020603050405020304" pitchFamily="18" charset="0"/>
              </a:rPr>
              <a:pPr algn="r">
                <a:spcBef>
                  <a:spcPct val="0"/>
                </a:spcBef>
              </a:pPr>
              <a:t>2</a:t>
            </a:fld>
            <a:endParaRPr lang="hu-HU" altLang="hu-HU">
              <a:latin typeface="Times New Roman" panose="02020603050405020304" pitchFamily="18" charset="0"/>
            </a:endParaRPr>
          </a:p>
        </p:txBody>
      </p:sp>
    </p:spTree>
    <p:extLst>
      <p:ext uri="{BB962C8B-B14F-4D97-AF65-F5344CB8AC3E}">
        <p14:creationId xmlns:p14="http://schemas.microsoft.com/office/powerpoint/2010/main" val="2892642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C6AA92-9BED-44C9-812F-97D565800B16}" type="slidenum">
              <a:rPr lang="hu-HU" altLang="hu-HU"/>
              <a:pPr>
                <a:spcBef>
                  <a:spcPct val="0"/>
                </a:spcBef>
              </a:pPr>
              <a:t>26</a:t>
            </a:fld>
            <a:endParaRPr lang="hu-HU" altLang="hu-HU"/>
          </a:p>
        </p:txBody>
      </p:sp>
      <p:sp>
        <p:nvSpPr>
          <p:cNvPr id="51203" name="Diakép helye 1"/>
          <p:cNvSpPr>
            <a:spLocks noGrp="1" noRot="1" noChangeAspect="1" noTextEdit="1"/>
          </p:cNvSpPr>
          <p:nvPr>
            <p:ph type="sldImg"/>
          </p:nvPr>
        </p:nvSpPr>
        <p:spPr>
          <a:ln/>
        </p:spPr>
      </p:sp>
      <p:sp>
        <p:nvSpPr>
          <p:cNvPr id="51204" name="Jegyzetek helye 2"/>
          <p:cNvSpPr>
            <a:spLocks noGrp="1"/>
          </p:cNvSpPr>
          <p:nvPr>
            <p:ph type="body" idx="1"/>
          </p:nvPr>
        </p:nvSpPr>
        <p:spPr>
          <a:xfrm>
            <a:off x="914400" y="4343400"/>
            <a:ext cx="5029200" cy="4114800"/>
          </a:xfrm>
          <a:noFill/>
        </p:spPr>
        <p:txBody>
          <a:bodyPr/>
          <a:lstStyle/>
          <a:p>
            <a:pPr eaLnBrk="1" hangingPunct="1"/>
            <a:endParaRPr lang="hu-HU" altLang="hu-HU" smtClean="0">
              <a:latin typeface="Arial" panose="020B0604020202020204" pitchFamily="34" charset="0"/>
            </a:endParaRPr>
          </a:p>
        </p:txBody>
      </p:sp>
      <p:sp>
        <p:nvSpPr>
          <p:cNvPr id="51205" name="Dia számának helye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ACC4C4-E2F6-48DB-8856-77156EA3D6A7}" type="slidenum">
              <a:rPr lang="hu-HU" altLang="hu-HU">
                <a:latin typeface="Times New Roman" panose="02020603050405020304" pitchFamily="18" charset="0"/>
              </a:rPr>
              <a:pPr algn="r">
                <a:spcBef>
                  <a:spcPct val="0"/>
                </a:spcBef>
              </a:pPr>
              <a:t>26</a:t>
            </a:fld>
            <a:endParaRPr lang="hu-HU" altLang="hu-HU">
              <a:latin typeface="Times New Roman" panose="02020603050405020304" pitchFamily="18" charset="0"/>
            </a:endParaRPr>
          </a:p>
        </p:txBody>
      </p:sp>
    </p:spTree>
    <p:extLst>
      <p:ext uri="{BB962C8B-B14F-4D97-AF65-F5344CB8AC3E}">
        <p14:creationId xmlns:p14="http://schemas.microsoft.com/office/powerpoint/2010/main" val="138863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iakép helye 1"/>
          <p:cNvSpPr>
            <a:spLocks noGrp="1" noRot="1" noChangeAspect="1" noTextEdit="1"/>
          </p:cNvSpPr>
          <p:nvPr>
            <p:ph type="sldImg"/>
          </p:nvPr>
        </p:nvSpPr>
        <p:spPr>
          <a:ln/>
        </p:spPr>
      </p:sp>
      <p:sp>
        <p:nvSpPr>
          <p:cNvPr id="68611"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p>
        </p:txBody>
      </p:sp>
      <p:sp>
        <p:nvSpPr>
          <p:cNvPr id="68612"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D485ACA-C325-4DD6-903D-891317B31754}" type="slidenum">
              <a:rPr lang="hu-HU" altLang="hu-HU" sz="1200">
                <a:latin typeface="Times New Roman" panose="02020603050405020304" pitchFamily="18" charset="0"/>
              </a:rPr>
              <a:pPr/>
              <a:t>28</a:t>
            </a:fld>
            <a:endParaRPr lang="hu-HU" altLang="hu-HU" sz="1200">
              <a:latin typeface="Times New Roman" panose="02020603050405020304" pitchFamily="18" charset="0"/>
            </a:endParaRPr>
          </a:p>
        </p:txBody>
      </p:sp>
    </p:spTree>
    <p:extLst>
      <p:ext uri="{BB962C8B-B14F-4D97-AF65-F5344CB8AC3E}">
        <p14:creationId xmlns:p14="http://schemas.microsoft.com/office/powerpoint/2010/main" val="144852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iakép helye 1"/>
          <p:cNvSpPr>
            <a:spLocks noGrp="1" noRot="1" noChangeAspect="1" noTextEdit="1"/>
          </p:cNvSpPr>
          <p:nvPr>
            <p:ph type="sldImg"/>
          </p:nvPr>
        </p:nvSpPr>
        <p:spPr>
          <a:ln/>
        </p:spPr>
      </p:sp>
      <p:sp>
        <p:nvSpPr>
          <p:cNvPr id="70659"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p>
        </p:txBody>
      </p:sp>
      <p:sp>
        <p:nvSpPr>
          <p:cNvPr id="70660"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0CC51ED-B813-4044-95EB-EE35CD5BFA12}" type="slidenum">
              <a:rPr lang="hu-HU" altLang="hu-HU" sz="1200">
                <a:latin typeface="Times New Roman" panose="02020603050405020304" pitchFamily="18" charset="0"/>
              </a:rPr>
              <a:pPr/>
              <a:t>29</a:t>
            </a:fld>
            <a:endParaRPr lang="hu-HU" altLang="hu-HU" sz="1200">
              <a:latin typeface="Times New Roman" panose="02020603050405020304" pitchFamily="18" charset="0"/>
            </a:endParaRPr>
          </a:p>
        </p:txBody>
      </p:sp>
    </p:spTree>
    <p:extLst>
      <p:ext uri="{BB962C8B-B14F-4D97-AF65-F5344CB8AC3E}">
        <p14:creationId xmlns:p14="http://schemas.microsoft.com/office/powerpoint/2010/main" val="2412302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iakép helye 1"/>
          <p:cNvSpPr>
            <a:spLocks noGrp="1" noRot="1" noChangeAspect="1" noTextEdit="1"/>
          </p:cNvSpPr>
          <p:nvPr>
            <p:ph type="sldImg"/>
          </p:nvPr>
        </p:nvSpPr>
        <p:spPr>
          <a:ln/>
        </p:spPr>
      </p:sp>
      <p:sp>
        <p:nvSpPr>
          <p:cNvPr id="72707"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p>
        </p:txBody>
      </p:sp>
      <p:sp>
        <p:nvSpPr>
          <p:cNvPr id="72708"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D0F6B43-2DC6-412D-8A0E-6B1C0CB87228}" type="slidenum">
              <a:rPr lang="hu-HU" altLang="hu-HU" sz="1200">
                <a:latin typeface="Times New Roman" panose="02020603050405020304" pitchFamily="18" charset="0"/>
              </a:rPr>
              <a:pPr/>
              <a:t>30</a:t>
            </a:fld>
            <a:endParaRPr lang="hu-HU" altLang="hu-HU" sz="1200">
              <a:latin typeface="Times New Roman" panose="02020603050405020304" pitchFamily="18" charset="0"/>
            </a:endParaRPr>
          </a:p>
        </p:txBody>
      </p:sp>
    </p:spTree>
    <p:extLst>
      <p:ext uri="{BB962C8B-B14F-4D97-AF65-F5344CB8AC3E}">
        <p14:creationId xmlns:p14="http://schemas.microsoft.com/office/powerpoint/2010/main" val="4176818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iakép helye 1"/>
          <p:cNvSpPr>
            <a:spLocks noGrp="1" noRot="1" noChangeAspect="1" noTextEdit="1"/>
          </p:cNvSpPr>
          <p:nvPr>
            <p:ph type="sldImg"/>
          </p:nvPr>
        </p:nvSpPr>
        <p:spPr>
          <a:ln/>
        </p:spPr>
      </p:sp>
      <p:sp>
        <p:nvSpPr>
          <p:cNvPr id="74755"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p>
        </p:txBody>
      </p:sp>
      <p:sp>
        <p:nvSpPr>
          <p:cNvPr id="74756"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F3EAFC7-E78F-4D4B-965E-F57AF08D43A9}" type="slidenum">
              <a:rPr lang="hu-HU" altLang="hu-HU" sz="1200">
                <a:latin typeface="Times New Roman" panose="02020603050405020304" pitchFamily="18" charset="0"/>
              </a:rPr>
              <a:pPr/>
              <a:t>31</a:t>
            </a:fld>
            <a:endParaRPr lang="hu-HU" altLang="hu-HU" sz="1200">
              <a:latin typeface="Times New Roman" panose="02020603050405020304" pitchFamily="18" charset="0"/>
            </a:endParaRPr>
          </a:p>
        </p:txBody>
      </p:sp>
    </p:spTree>
    <p:extLst>
      <p:ext uri="{BB962C8B-B14F-4D97-AF65-F5344CB8AC3E}">
        <p14:creationId xmlns:p14="http://schemas.microsoft.com/office/powerpoint/2010/main" val="620400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iakép helye 1"/>
          <p:cNvSpPr>
            <a:spLocks noGrp="1" noRot="1" noChangeAspect="1" noTextEdit="1"/>
          </p:cNvSpPr>
          <p:nvPr>
            <p:ph type="sldImg"/>
          </p:nvPr>
        </p:nvSpPr>
        <p:spPr>
          <a:ln/>
        </p:spPr>
      </p:sp>
      <p:sp>
        <p:nvSpPr>
          <p:cNvPr id="76803"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p>
        </p:txBody>
      </p:sp>
      <p:sp>
        <p:nvSpPr>
          <p:cNvPr id="76804"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14C941F-B21C-414F-8C88-173EBE28347B}" type="slidenum">
              <a:rPr lang="hu-HU" altLang="hu-HU" sz="1200">
                <a:latin typeface="Times New Roman" panose="02020603050405020304" pitchFamily="18" charset="0"/>
              </a:rPr>
              <a:pPr/>
              <a:t>32</a:t>
            </a:fld>
            <a:endParaRPr lang="hu-HU" altLang="hu-HU" sz="1200">
              <a:latin typeface="Times New Roman" panose="02020603050405020304" pitchFamily="18" charset="0"/>
            </a:endParaRPr>
          </a:p>
        </p:txBody>
      </p:sp>
    </p:spTree>
    <p:extLst>
      <p:ext uri="{BB962C8B-B14F-4D97-AF65-F5344CB8AC3E}">
        <p14:creationId xmlns:p14="http://schemas.microsoft.com/office/powerpoint/2010/main" val="1089139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iakép helye 1"/>
          <p:cNvSpPr>
            <a:spLocks noGrp="1" noRot="1" noChangeAspect="1" noTextEdit="1"/>
          </p:cNvSpPr>
          <p:nvPr>
            <p:ph type="sldImg"/>
          </p:nvPr>
        </p:nvSpPr>
        <p:spPr>
          <a:ln/>
        </p:spPr>
      </p:sp>
      <p:sp>
        <p:nvSpPr>
          <p:cNvPr id="78851"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p>
        </p:txBody>
      </p:sp>
      <p:sp>
        <p:nvSpPr>
          <p:cNvPr id="78852"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AE5FFDC-5FBD-4F28-BE29-CAF442B8E440}" type="slidenum">
              <a:rPr lang="hu-HU" altLang="hu-HU" sz="1200">
                <a:latin typeface="Times New Roman" panose="02020603050405020304" pitchFamily="18" charset="0"/>
              </a:rPr>
              <a:pPr/>
              <a:t>33</a:t>
            </a:fld>
            <a:endParaRPr lang="hu-HU" altLang="hu-HU" sz="1200">
              <a:latin typeface="Times New Roman" panose="02020603050405020304" pitchFamily="18" charset="0"/>
            </a:endParaRPr>
          </a:p>
        </p:txBody>
      </p:sp>
    </p:spTree>
    <p:extLst>
      <p:ext uri="{BB962C8B-B14F-4D97-AF65-F5344CB8AC3E}">
        <p14:creationId xmlns:p14="http://schemas.microsoft.com/office/powerpoint/2010/main" val="3422030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iakép helye 1"/>
          <p:cNvSpPr>
            <a:spLocks noGrp="1" noRot="1" noChangeAspect="1" noTextEdit="1"/>
          </p:cNvSpPr>
          <p:nvPr>
            <p:ph type="sldImg"/>
          </p:nvPr>
        </p:nvSpPr>
        <p:spPr>
          <a:ln/>
        </p:spPr>
      </p:sp>
      <p:sp>
        <p:nvSpPr>
          <p:cNvPr id="80899"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p>
        </p:txBody>
      </p:sp>
      <p:sp>
        <p:nvSpPr>
          <p:cNvPr id="80900"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13222FB-901D-467C-8B08-901687EB9578}" type="slidenum">
              <a:rPr lang="hu-HU" altLang="hu-HU" sz="1200">
                <a:latin typeface="Times New Roman" panose="02020603050405020304" pitchFamily="18" charset="0"/>
              </a:rPr>
              <a:pPr/>
              <a:t>34</a:t>
            </a:fld>
            <a:endParaRPr lang="hu-HU" altLang="hu-HU" sz="1200">
              <a:latin typeface="Times New Roman" panose="02020603050405020304" pitchFamily="18" charset="0"/>
            </a:endParaRPr>
          </a:p>
        </p:txBody>
      </p:sp>
    </p:spTree>
    <p:extLst>
      <p:ext uri="{BB962C8B-B14F-4D97-AF65-F5344CB8AC3E}">
        <p14:creationId xmlns:p14="http://schemas.microsoft.com/office/powerpoint/2010/main" val="3135290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Diakép helye 1"/>
          <p:cNvSpPr>
            <a:spLocks noGrp="1" noRot="1" noChangeAspect="1" noTextEdit="1"/>
          </p:cNvSpPr>
          <p:nvPr>
            <p:ph type="sldImg"/>
          </p:nvPr>
        </p:nvSpPr>
        <p:spPr>
          <a:ln/>
        </p:spPr>
      </p:sp>
      <p:sp>
        <p:nvSpPr>
          <p:cNvPr id="82947"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p>
        </p:txBody>
      </p:sp>
      <p:sp>
        <p:nvSpPr>
          <p:cNvPr id="82948"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AFE54DF-34A5-4723-A17B-C58E69C0227B}" type="slidenum">
              <a:rPr lang="hu-HU" altLang="hu-HU" sz="1200">
                <a:latin typeface="Times New Roman" panose="02020603050405020304" pitchFamily="18" charset="0"/>
              </a:rPr>
              <a:pPr/>
              <a:t>35</a:t>
            </a:fld>
            <a:endParaRPr lang="hu-HU" altLang="hu-HU" sz="1200">
              <a:latin typeface="Times New Roman" panose="02020603050405020304" pitchFamily="18" charset="0"/>
            </a:endParaRPr>
          </a:p>
        </p:txBody>
      </p:sp>
    </p:spTree>
    <p:extLst>
      <p:ext uri="{BB962C8B-B14F-4D97-AF65-F5344CB8AC3E}">
        <p14:creationId xmlns:p14="http://schemas.microsoft.com/office/powerpoint/2010/main" val="2202679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Diakép helye 1"/>
          <p:cNvSpPr>
            <a:spLocks noGrp="1" noRot="1" noChangeAspect="1" noTextEdit="1"/>
          </p:cNvSpPr>
          <p:nvPr>
            <p:ph type="sldImg"/>
          </p:nvPr>
        </p:nvSpPr>
        <p:spPr>
          <a:ln/>
        </p:spPr>
      </p:sp>
      <p:sp>
        <p:nvSpPr>
          <p:cNvPr id="84995"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p>
        </p:txBody>
      </p:sp>
      <p:sp>
        <p:nvSpPr>
          <p:cNvPr id="84996"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7F599E5-80C3-4C90-ADD0-A67E845DCD09}" type="slidenum">
              <a:rPr lang="hu-HU" altLang="hu-HU" sz="1200">
                <a:latin typeface="Times New Roman" panose="02020603050405020304" pitchFamily="18" charset="0"/>
              </a:rPr>
              <a:pPr/>
              <a:t>36</a:t>
            </a:fld>
            <a:endParaRPr lang="hu-HU" altLang="hu-HU" sz="1200">
              <a:latin typeface="Times New Roman" panose="02020603050405020304" pitchFamily="18" charset="0"/>
            </a:endParaRPr>
          </a:p>
        </p:txBody>
      </p:sp>
    </p:spTree>
    <p:extLst>
      <p:ext uri="{BB962C8B-B14F-4D97-AF65-F5344CB8AC3E}">
        <p14:creationId xmlns:p14="http://schemas.microsoft.com/office/powerpoint/2010/main" val="2683102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405248-052A-4B50-8E5B-638F82B2F22B}" type="slidenum">
              <a:rPr lang="hu-HU" altLang="hu-HU"/>
              <a:pPr>
                <a:spcBef>
                  <a:spcPct val="0"/>
                </a:spcBef>
              </a:pPr>
              <a:t>5</a:t>
            </a:fld>
            <a:endParaRPr lang="hu-HU" altLang="hu-HU"/>
          </a:p>
        </p:txBody>
      </p:sp>
      <p:sp>
        <p:nvSpPr>
          <p:cNvPr id="29699" name="Diakép helye 1"/>
          <p:cNvSpPr>
            <a:spLocks noGrp="1" noRot="1" noChangeAspect="1" noTextEdit="1"/>
          </p:cNvSpPr>
          <p:nvPr>
            <p:ph type="sldImg"/>
          </p:nvPr>
        </p:nvSpPr>
        <p:spPr>
          <a:ln/>
        </p:spPr>
      </p:sp>
      <p:sp>
        <p:nvSpPr>
          <p:cNvPr id="29700" name="Jegyzetek helye 2"/>
          <p:cNvSpPr>
            <a:spLocks noGrp="1"/>
          </p:cNvSpPr>
          <p:nvPr>
            <p:ph type="body" idx="1"/>
          </p:nvPr>
        </p:nvSpPr>
        <p:spPr>
          <a:xfrm>
            <a:off x="914400" y="4343400"/>
            <a:ext cx="5029200" cy="4114800"/>
          </a:xfrm>
          <a:noFill/>
        </p:spPr>
        <p:txBody>
          <a:bodyPr/>
          <a:lstStyle/>
          <a:p>
            <a:pPr eaLnBrk="1" hangingPunct="1"/>
            <a:endParaRPr lang="hu-HU" altLang="hu-HU" smtClean="0">
              <a:latin typeface="Arial" panose="020B0604020202020204" pitchFamily="34" charset="0"/>
            </a:endParaRPr>
          </a:p>
        </p:txBody>
      </p:sp>
      <p:sp>
        <p:nvSpPr>
          <p:cNvPr id="29701" name="Dia számának helye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4327A0BC-332D-4232-A5F2-18D7CB4146F0}" type="slidenum">
              <a:rPr lang="hu-HU" altLang="hu-HU">
                <a:latin typeface="Times New Roman" panose="02020603050405020304" pitchFamily="18" charset="0"/>
              </a:rPr>
              <a:pPr algn="r">
                <a:spcBef>
                  <a:spcPct val="0"/>
                </a:spcBef>
              </a:pPr>
              <a:t>5</a:t>
            </a:fld>
            <a:endParaRPr lang="hu-HU" altLang="hu-HU">
              <a:latin typeface="Times New Roman" panose="02020603050405020304" pitchFamily="18" charset="0"/>
            </a:endParaRPr>
          </a:p>
        </p:txBody>
      </p:sp>
    </p:spTree>
    <p:extLst>
      <p:ext uri="{BB962C8B-B14F-4D97-AF65-F5344CB8AC3E}">
        <p14:creationId xmlns:p14="http://schemas.microsoft.com/office/powerpoint/2010/main" val="2232099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Diakép helye 1"/>
          <p:cNvSpPr>
            <a:spLocks noGrp="1" noRot="1" noChangeAspect="1" noTextEdit="1"/>
          </p:cNvSpPr>
          <p:nvPr>
            <p:ph type="sldImg"/>
          </p:nvPr>
        </p:nvSpPr>
        <p:spPr>
          <a:ln/>
        </p:spPr>
      </p:sp>
      <p:sp>
        <p:nvSpPr>
          <p:cNvPr id="88067"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p>
        </p:txBody>
      </p:sp>
      <p:sp>
        <p:nvSpPr>
          <p:cNvPr id="88068"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A071E4C-F4F3-460D-899E-7AA602B12306}" type="slidenum">
              <a:rPr lang="hu-HU" altLang="hu-HU" sz="1200">
                <a:latin typeface="Times New Roman" panose="02020603050405020304" pitchFamily="18" charset="0"/>
              </a:rPr>
              <a:pPr/>
              <a:t>38</a:t>
            </a:fld>
            <a:endParaRPr lang="hu-HU" altLang="hu-HU" sz="1200">
              <a:latin typeface="Times New Roman" panose="02020603050405020304" pitchFamily="18" charset="0"/>
            </a:endParaRPr>
          </a:p>
        </p:txBody>
      </p:sp>
    </p:spTree>
    <p:extLst>
      <p:ext uri="{BB962C8B-B14F-4D97-AF65-F5344CB8AC3E}">
        <p14:creationId xmlns:p14="http://schemas.microsoft.com/office/powerpoint/2010/main" val="203302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Diakép helye 1"/>
          <p:cNvSpPr>
            <a:spLocks noGrp="1" noRot="1" noChangeAspect="1" noTextEdit="1"/>
          </p:cNvSpPr>
          <p:nvPr>
            <p:ph type="sldImg"/>
          </p:nvPr>
        </p:nvSpPr>
        <p:spPr>
          <a:ln/>
        </p:spPr>
      </p:sp>
      <p:sp>
        <p:nvSpPr>
          <p:cNvPr id="90115"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p>
        </p:txBody>
      </p:sp>
      <p:sp>
        <p:nvSpPr>
          <p:cNvPr id="90116"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5339B00-B551-41E4-9564-1112AF468E0E}" type="slidenum">
              <a:rPr lang="hu-HU" altLang="hu-HU" sz="1200">
                <a:latin typeface="Times New Roman" panose="02020603050405020304" pitchFamily="18" charset="0"/>
              </a:rPr>
              <a:pPr/>
              <a:t>39</a:t>
            </a:fld>
            <a:endParaRPr lang="hu-HU" altLang="hu-HU" sz="1200">
              <a:latin typeface="Times New Roman" panose="02020603050405020304" pitchFamily="18" charset="0"/>
            </a:endParaRPr>
          </a:p>
        </p:txBody>
      </p:sp>
    </p:spTree>
    <p:extLst>
      <p:ext uri="{BB962C8B-B14F-4D97-AF65-F5344CB8AC3E}">
        <p14:creationId xmlns:p14="http://schemas.microsoft.com/office/powerpoint/2010/main" val="1551164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Diakép helye 1"/>
          <p:cNvSpPr>
            <a:spLocks noGrp="1" noRot="1" noChangeAspect="1" noTextEdit="1"/>
          </p:cNvSpPr>
          <p:nvPr>
            <p:ph type="sldImg"/>
          </p:nvPr>
        </p:nvSpPr>
        <p:spPr>
          <a:ln/>
        </p:spPr>
      </p:sp>
      <p:sp>
        <p:nvSpPr>
          <p:cNvPr id="92163"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p>
        </p:txBody>
      </p:sp>
      <p:sp>
        <p:nvSpPr>
          <p:cNvPr id="92164"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901B2CE-5FBD-4799-A8B3-6B036BC50B7A}" type="slidenum">
              <a:rPr lang="hu-HU" altLang="hu-HU" sz="1200">
                <a:latin typeface="Times New Roman" panose="02020603050405020304" pitchFamily="18" charset="0"/>
              </a:rPr>
              <a:pPr/>
              <a:t>40</a:t>
            </a:fld>
            <a:endParaRPr lang="hu-HU" altLang="hu-HU" sz="1200">
              <a:latin typeface="Times New Roman" panose="02020603050405020304" pitchFamily="18" charset="0"/>
            </a:endParaRPr>
          </a:p>
        </p:txBody>
      </p:sp>
    </p:spTree>
    <p:extLst>
      <p:ext uri="{BB962C8B-B14F-4D97-AF65-F5344CB8AC3E}">
        <p14:creationId xmlns:p14="http://schemas.microsoft.com/office/powerpoint/2010/main" val="3886352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Diakép helye 1"/>
          <p:cNvSpPr>
            <a:spLocks noGrp="1" noRot="1" noChangeAspect="1" noTextEdit="1"/>
          </p:cNvSpPr>
          <p:nvPr>
            <p:ph type="sldImg"/>
          </p:nvPr>
        </p:nvSpPr>
        <p:spPr>
          <a:ln/>
        </p:spPr>
      </p:sp>
      <p:sp>
        <p:nvSpPr>
          <p:cNvPr id="96259"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smtClean="0"/>
          </a:p>
        </p:txBody>
      </p:sp>
      <p:sp>
        <p:nvSpPr>
          <p:cNvPr id="96260"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6A67B99-EFA7-423A-95B7-80284E1AE44B}" type="slidenum">
              <a:rPr lang="hu-HU" altLang="hu-HU" sz="1200">
                <a:latin typeface="Times New Roman" panose="02020603050405020304" pitchFamily="18" charset="0"/>
              </a:rPr>
              <a:pPr/>
              <a:t>45</a:t>
            </a:fld>
            <a:endParaRPr lang="hu-HU" altLang="hu-HU" sz="1200">
              <a:latin typeface="Times New Roman" panose="02020603050405020304" pitchFamily="18" charset="0"/>
            </a:endParaRPr>
          </a:p>
        </p:txBody>
      </p:sp>
    </p:spTree>
    <p:extLst>
      <p:ext uri="{BB962C8B-B14F-4D97-AF65-F5344CB8AC3E}">
        <p14:creationId xmlns:p14="http://schemas.microsoft.com/office/powerpoint/2010/main" val="3550374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hu-HU" altLang="hu-HU" smtClean="0"/>
          </a:p>
        </p:txBody>
      </p:sp>
      <p:sp>
        <p:nvSpPr>
          <p:cNvPr id="191492"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80E6A70-033F-4D00-BA5B-7443EF9A45CB}" type="slidenum">
              <a:rPr lang="hu-HU" altLang="hu-HU">
                <a:latin typeface="Arial" pitchFamily="34" charset="0"/>
              </a:rPr>
              <a:pPr>
                <a:spcBef>
                  <a:spcPct val="0"/>
                </a:spcBef>
              </a:pPr>
              <a:t>52</a:t>
            </a:fld>
            <a:endParaRPr lang="hu-HU" altLang="hu-HU">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hu-HU" altLang="hu-HU" smtClean="0"/>
          </a:p>
        </p:txBody>
      </p:sp>
      <p:sp>
        <p:nvSpPr>
          <p:cNvPr id="19354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E127C03-7397-4351-9535-0183852B6985}" type="slidenum">
              <a:rPr lang="hu-HU" altLang="hu-HU">
                <a:latin typeface="Arial" pitchFamily="34" charset="0"/>
              </a:rPr>
              <a:pPr>
                <a:spcBef>
                  <a:spcPct val="0"/>
                </a:spcBef>
              </a:pPr>
              <a:t>53</a:t>
            </a:fld>
            <a:endParaRPr lang="hu-HU" altLang="hu-HU">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hu-HU" altLang="hu-HU" smtClean="0"/>
          </a:p>
        </p:txBody>
      </p:sp>
      <p:sp>
        <p:nvSpPr>
          <p:cNvPr id="195588"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BDD37FAE-9541-447E-8229-CD7F7402BC39}" type="slidenum">
              <a:rPr lang="hu-HU" altLang="hu-HU">
                <a:latin typeface="Arial" pitchFamily="34" charset="0"/>
              </a:rPr>
              <a:pPr>
                <a:spcBef>
                  <a:spcPct val="0"/>
                </a:spcBef>
              </a:pPr>
              <a:t>54</a:t>
            </a:fld>
            <a:endParaRPr lang="hu-HU" altLang="hu-HU">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hu-HU" altLang="hu-HU" smtClean="0"/>
          </a:p>
        </p:txBody>
      </p:sp>
      <p:sp>
        <p:nvSpPr>
          <p:cNvPr id="197636"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4D75E1AE-B80F-49DE-AB10-176BB85BE7C5}" type="slidenum">
              <a:rPr lang="hu-HU" altLang="hu-HU">
                <a:latin typeface="Arial" pitchFamily="34" charset="0"/>
              </a:rPr>
              <a:pPr>
                <a:spcBef>
                  <a:spcPct val="0"/>
                </a:spcBef>
              </a:pPr>
              <a:t>55</a:t>
            </a:fld>
            <a:endParaRPr lang="hu-HU" altLang="hu-HU">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hu-HU" altLang="hu-HU" smtClean="0"/>
          </a:p>
        </p:txBody>
      </p:sp>
      <p:sp>
        <p:nvSpPr>
          <p:cNvPr id="199684"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0F7B4FB-616C-4911-8B0D-B5B3ED739A8A}" type="slidenum">
              <a:rPr lang="hu-HU" altLang="hu-HU">
                <a:latin typeface="Arial" pitchFamily="34" charset="0"/>
              </a:rPr>
              <a:pPr>
                <a:spcBef>
                  <a:spcPct val="0"/>
                </a:spcBef>
              </a:pPr>
              <a:t>56</a:t>
            </a:fld>
            <a:endParaRPr lang="hu-HU" altLang="hu-HU">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6EFD91-A72E-4D18-9825-0CC6C37E80F8}" type="slidenum">
              <a:rPr lang="hu-HU" altLang="hu-HU"/>
              <a:pPr>
                <a:spcBef>
                  <a:spcPct val="0"/>
                </a:spcBef>
              </a:pPr>
              <a:t>6</a:t>
            </a:fld>
            <a:endParaRPr lang="hu-HU" altLang="hu-HU"/>
          </a:p>
        </p:txBody>
      </p:sp>
      <p:sp>
        <p:nvSpPr>
          <p:cNvPr id="31747" name="Diakép helye 1"/>
          <p:cNvSpPr>
            <a:spLocks noGrp="1" noRot="1" noChangeAspect="1" noTextEdit="1"/>
          </p:cNvSpPr>
          <p:nvPr>
            <p:ph type="sldImg"/>
          </p:nvPr>
        </p:nvSpPr>
        <p:spPr>
          <a:ln/>
        </p:spPr>
      </p:sp>
      <p:sp>
        <p:nvSpPr>
          <p:cNvPr id="31748" name="Jegyzetek helye 2"/>
          <p:cNvSpPr>
            <a:spLocks noGrp="1"/>
          </p:cNvSpPr>
          <p:nvPr>
            <p:ph type="body" idx="1"/>
          </p:nvPr>
        </p:nvSpPr>
        <p:spPr>
          <a:xfrm>
            <a:off x="914400" y="4343400"/>
            <a:ext cx="5029200" cy="4114800"/>
          </a:xfrm>
          <a:noFill/>
        </p:spPr>
        <p:txBody>
          <a:bodyPr/>
          <a:lstStyle/>
          <a:p>
            <a:pPr eaLnBrk="1" hangingPunct="1"/>
            <a:endParaRPr lang="hu-HU" altLang="hu-HU" smtClean="0">
              <a:latin typeface="Arial" panose="020B0604020202020204" pitchFamily="34" charset="0"/>
            </a:endParaRPr>
          </a:p>
        </p:txBody>
      </p:sp>
      <p:sp>
        <p:nvSpPr>
          <p:cNvPr id="31749" name="Dia számának helye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B5D7DCAE-FD0A-442E-9F7B-7C2757373F17}" type="slidenum">
              <a:rPr lang="hu-HU" altLang="hu-HU">
                <a:latin typeface="Times New Roman" panose="02020603050405020304" pitchFamily="18" charset="0"/>
              </a:rPr>
              <a:pPr algn="r">
                <a:spcBef>
                  <a:spcPct val="0"/>
                </a:spcBef>
              </a:pPr>
              <a:t>6</a:t>
            </a:fld>
            <a:endParaRPr lang="hu-HU" altLang="hu-HU">
              <a:latin typeface="Times New Roman" panose="02020603050405020304" pitchFamily="18" charset="0"/>
            </a:endParaRPr>
          </a:p>
        </p:txBody>
      </p:sp>
    </p:spTree>
    <p:extLst>
      <p:ext uri="{BB962C8B-B14F-4D97-AF65-F5344CB8AC3E}">
        <p14:creationId xmlns:p14="http://schemas.microsoft.com/office/powerpoint/2010/main" val="2900789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EF4179E-D5ED-4047-8630-1F12B7992EA7}" type="slidenum">
              <a:rPr lang="hu-HU" altLang="hu-HU"/>
              <a:pPr>
                <a:spcBef>
                  <a:spcPct val="0"/>
                </a:spcBef>
              </a:pPr>
              <a:t>9</a:t>
            </a:fld>
            <a:endParaRPr lang="hu-HU" altLang="hu-HU"/>
          </a:p>
        </p:txBody>
      </p:sp>
      <p:sp>
        <p:nvSpPr>
          <p:cNvPr id="27651" name="Diakép helye 1"/>
          <p:cNvSpPr>
            <a:spLocks noGrp="1" noRot="1" noChangeAspect="1" noTextEdit="1"/>
          </p:cNvSpPr>
          <p:nvPr>
            <p:ph type="sldImg"/>
          </p:nvPr>
        </p:nvSpPr>
        <p:spPr>
          <a:ln/>
        </p:spPr>
      </p:sp>
      <p:sp>
        <p:nvSpPr>
          <p:cNvPr id="27652" name="Jegyzetek helye 2"/>
          <p:cNvSpPr>
            <a:spLocks noGrp="1"/>
          </p:cNvSpPr>
          <p:nvPr>
            <p:ph type="body" idx="1"/>
          </p:nvPr>
        </p:nvSpPr>
        <p:spPr>
          <a:xfrm>
            <a:off x="914400" y="4343400"/>
            <a:ext cx="5029200" cy="4114800"/>
          </a:xfrm>
          <a:noFill/>
        </p:spPr>
        <p:txBody>
          <a:bodyPr/>
          <a:lstStyle/>
          <a:p>
            <a:pPr eaLnBrk="1" hangingPunct="1"/>
            <a:endParaRPr lang="hu-HU" altLang="hu-HU" smtClean="0">
              <a:latin typeface="Arial" panose="020B0604020202020204" pitchFamily="34" charset="0"/>
            </a:endParaRPr>
          </a:p>
        </p:txBody>
      </p:sp>
      <p:sp>
        <p:nvSpPr>
          <p:cNvPr id="27653" name="Dia számának helye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036AA310-0B47-47B5-95F2-FF917305139E}" type="slidenum">
              <a:rPr lang="hu-HU" altLang="hu-HU">
                <a:latin typeface="Times New Roman" panose="02020603050405020304" pitchFamily="18" charset="0"/>
              </a:rPr>
              <a:pPr algn="r">
                <a:spcBef>
                  <a:spcPct val="0"/>
                </a:spcBef>
              </a:pPr>
              <a:t>9</a:t>
            </a:fld>
            <a:endParaRPr lang="hu-HU" altLang="hu-HU">
              <a:latin typeface="Times New Roman" panose="02020603050405020304" pitchFamily="18" charset="0"/>
            </a:endParaRPr>
          </a:p>
        </p:txBody>
      </p:sp>
    </p:spTree>
    <p:extLst>
      <p:ext uri="{BB962C8B-B14F-4D97-AF65-F5344CB8AC3E}">
        <p14:creationId xmlns:p14="http://schemas.microsoft.com/office/powerpoint/2010/main" val="3538253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60DBA1-281F-42C2-BCE8-2F0B996F3ED1}" type="slidenum">
              <a:rPr lang="hu-HU" altLang="hu-HU"/>
              <a:pPr>
                <a:spcBef>
                  <a:spcPct val="0"/>
                </a:spcBef>
              </a:pPr>
              <a:t>10</a:t>
            </a:fld>
            <a:endParaRPr lang="hu-HU" altLang="hu-HU"/>
          </a:p>
        </p:txBody>
      </p:sp>
      <p:sp>
        <p:nvSpPr>
          <p:cNvPr id="33795" name="Diakép helye 1"/>
          <p:cNvSpPr>
            <a:spLocks noGrp="1" noRot="1" noChangeAspect="1" noTextEdit="1"/>
          </p:cNvSpPr>
          <p:nvPr>
            <p:ph type="sldImg"/>
          </p:nvPr>
        </p:nvSpPr>
        <p:spPr>
          <a:ln/>
        </p:spPr>
      </p:sp>
      <p:sp>
        <p:nvSpPr>
          <p:cNvPr id="33796" name="Jegyzetek helye 2"/>
          <p:cNvSpPr>
            <a:spLocks noGrp="1"/>
          </p:cNvSpPr>
          <p:nvPr>
            <p:ph type="body" idx="1"/>
          </p:nvPr>
        </p:nvSpPr>
        <p:spPr>
          <a:xfrm>
            <a:off x="914400" y="4343400"/>
            <a:ext cx="5029200" cy="4114800"/>
          </a:xfrm>
          <a:noFill/>
        </p:spPr>
        <p:txBody>
          <a:bodyPr/>
          <a:lstStyle/>
          <a:p>
            <a:pPr eaLnBrk="1" hangingPunct="1"/>
            <a:endParaRPr lang="hu-HU" altLang="hu-HU" smtClean="0">
              <a:latin typeface="Arial" panose="020B0604020202020204" pitchFamily="34" charset="0"/>
            </a:endParaRPr>
          </a:p>
        </p:txBody>
      </p:sp>
      <p:sp>
        <p:nvSpPr>
          <p:cNvPr id="33797" name="Dia számának helye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F60E5C2F-451E-4FDA-B5BB-5EFBB01A282A}" type="slidenum">
              <a:rPr lang="hu-HU" altLang="hu-HU">
                <a:latin typeface="Times New Roman" panose="02020603050405020304" pitchFamily="18" charset="0"/>
              </a:rPr>
              <a:pPr algn="r">
                <a:spcBef>
                  <a:spcPct val="0"/>
                </a:spcBef>
              </a:pPr>
              <a:t>10</a:t>
            </a:fld>
            <a:endParaRPr lang="hu-HU" altLang="hu-HU">
              <a:latin typeface="Times New Roman" panose="02020603050405020304" pitchFamily="18" charset="0"/>
            </a:endParaRPr>
          </a:p>
        </p:txBody>
      </p:sp>
    </p:spTree>
    <p:extLst>
      <p:ext uri="{BB962C8B-B14F-4D97-AF65-F5344CB8AC3E}">
        <p14:creationId xmlns:p14="http://schemas.microsoft.com/office/powerpoint/2010/main" val="4249711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22DA05-4473-4812-B4BC-036A4D4313D1}" type="slidenum">
              <a:rPr lang="hu-HU" altLang="hu-HU"/>
              <a:pPr>
                <a:spcBef>
                  <a:spcPct val="0"/>
                </a:spcBef>
              </a:pPr>
              <a:t>11</a:t>
            </a:fld>
            <a:endParaRPr lang="hu-HU" altLang="hu-HU"/>
          </a:p>
        </p:txBody>
      </p:sp>
      <p:sp>
        <p:nvSpPr>
          <p:cNvPr id="35843" name="Diakép helye 1"/>
          <p:cNvSpPr>
            <a:spLocks noGrp="1" noRot="1" noChangeAspect="1" noTextEdit="1"/>
          </p:cNvSpPr>
          <p:nvPr>
            <p:ph type="sldImg"/>
          </p:nvPr>
        </p:nvSpPr>
        <p:spPr>
          <a:ln/>
        </p:spPr>
      </p:sp>
      <p:sp>
        <p:nvSpPr>
          <p:cNvPr id="35844" name="Jegyzetek helye 2"/>
          <p:cNvSpPr>
            <a:spLocks noGrp="1"/>
          </p:cNvSpPr>
          <p:nvPr>
            <p:ph type="body" idx="1"/>
          </p:nvPr>
        </p:nvSpPr>
        <p:spPr>
          <a:xfrm>
            <a:off x="914400" y="4343400"/>
            <a:ext cx="5029200" cy="4114800"/>
          </a:xfrm>
          <a:noFill/>
        </p:spPr>
        <p:txBody>
          <a:bodyPr/>
          <a:lstStyle/>
          <a:p>
            <a:pPr eaLnBrk="1" hangingPunct="1"/>
            <a:endParaRPr lang="hu-HU" altLang="hu-HU" smtClean="0">
              <a:latin typeface="Arial" panose="020B0604020202020204" pitchFamily="34" charset="0"/>
            </a:endParaRPr>
          </a:p>
        </p:txBody>
      </p:sp>
      <p:sp>
        <p:nvSpPr>
          <p:cNvPr id="35845" name="Dia számának helye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C5D8842D-5BA0-4D24-BF6A-C19E1E914163}" type="slidenum">
              <a:rPr lang="hu-HU" altLang="hu-HU">
                <a:latin typeface="Times New Roman" panose="02020603050405020304" pitchFamily="18" charset="0"/>
              </a:rPr>
              <a:pPr algn="r">
                <a:spcBef>
                  <a:spcPct val="0"/>
                </a:spcBef>
              </a:pPr>
              <a:t>11</a:t>
            </a:fld>
            <a:endParaRPr lang="hu-HU" altLang="hu-HU">
              <a:latin typeface="Times New Roman" panose="02020603050405020304" pitchFamily="18" charset="0"/>
            </a:endParaRPr>
          </a:p>
        </p:txBody>
      </p:sp>
    </p:spTree>
    <p:extLst>
      <p:ext uri="{BB962C8B-B14F-4D97-AF65-F5344CB8AC3E}">
        <p14:creationId xmlns:p14="http://schemas.microsoft.com/office/powerpoint/2010/main" val="3487337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39EE9F3-20ED-4078-8F4A-93D7FF8CCA27}" type="slidenum">
              <a:rPr lang="hu-HU" altLang="hu-HU"/>
              <a:pPr>
                <a:spcBef>
                  <a:spcPct val="0"/>
                </a:spcBef>
              </a:pPr>
              <a:t>12</a:t>
            </a:fld>
            <a:endParaRPr lang="hu-HU" altLang="hu-HU"/>
          </a:p>
        </p:txBody>
      </p:sp>
      <p:sp>
        <p:nvSpPr>
          <p:cNvPr id="44035" name="Diakép helye 1"/>
          <p:cNvSpPr>
            <a:spLocks noGrp="1" noRot="1" noChangeAspect="1" noTextEdit="1"/>
          </p:cNvSpPr>
          <p:nvPr>
            <p:ph type="sldImg"/>
          </p:nvPr>
        </p:nvSpPr>
        <p:spPr>
          <a:ln/>
        </p:spPr>
      </p:sp>
      <p:sp>
        <p:nvSpPr>
          <p:cNvPr id="44036" name="Jegyzetek helye 2"/>
          <p:cNvSpPr>
            <a:spLocks noGrp="1"/>
          </p:cNvSpPr>
          <p:nvPr>
            <p:ph type="body" idx="1"/>
          </p:nvPr>
        </p:nvSpPr>
        <p:spPr>
          <a:xfrm>
            <a:off x="914400" y="4343400"/>
            <a:ext cx="5029200" cy="4114800"/>
          </a:xfrm>
          <a:noFill/>
        </p:spPr>
        <p:txBody>
          <a:bodyPr/>
          <a:lstStyle/>
          <a:p>
            <a:pPr eaLnBrk="1" hangingPunct="1"/>
            <a:endParaRPr lang="hu-HU" altLang="hu-HU" smtClean="0">
              <a:latin typeface="Arial" panose="020B0604020202020204" pitchFamily="34" charset="0"/>
            </a:endParaRPr>
          </a:p>
        </p:txBody>
      </p:sp>
      <p:sp>
        <p:nvSpPr>
          <p:cNvPr id="44037" name="Dia számának helye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90719A3A-5208-41BB-8ED9-EC19F8BC663A}" type="slidenum">
              <a:rPr lang="hu-HU" altLang="hu-HU">
                <a:latin typeface="Times New Roman" panose="02020603050405020304" pitchFamily="18" charset="0"/>
              </a:rPr>
              <a:pPr algn="r">
                <a:spcBef>
                  <a:spcPct val="0"/>
                </a:spcBef>
              </a:pPr>
              <a:t>12</a:t>
            </a:fld>
            <a:endParaRPr lang="hu-HU" altLang="hu-HU">
              <a:latin typeface="Times New Roman" panose="02020603050405020304" pitchFamily="18" charset="0"/>
            </a:endParaRPr>
          </a:p>
        </p:txBody>
      </p:sp>
    </p:spTree>
    <p:extLst>
      <p:ext uri="{BB962C8B-B14F-4D97-AF65-F5344CB8AC3E}">
        <p14:creationId xmlns:p14="http://schemas.microsoft.com/office/powerpoint/2010/main" val="923353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5AE22FA-1935-4913-A0F8-0AD43989F6B8}" type="slidenum">
              <a:rPr lang="hu-HU" altLang="hu-HU"/>
              <a:pPr>
                <a:spcBef>
                  <a:spcPct val="0"/>
                </a:spcBef>
              </a:pPr>
              <a:t>13</a:t>
            </a:fld>
            <a:endParaRPr lang="hu-HU" altLang="hu-HU"/>
          </a:p>
        </p:txBody>
      </p:sp>
      <p:sp>
        <p:nvSpPr>
          <p:cNvPr id="46083" name="Diakép helye 1"/>
          <p:cNvSpPr>
            <a:spLocks noGrp="1" noRot="1" noChangeAspect="1" noTextEdit="1"/>
          </p:cNvSpPr>
          <p:nvPr>
            <p:ph type="sldImg"/>
          </p:nvPr>
        </p:nvSpPr>
        <p:spPr>
          <a:ln/>
        </p:spPr>
      </p:sp>
      <p:sp>
        <p:nvSpPr>
          <p:cNvPr id="46084" name="Jegyzetek helye 2"/>
          <p:cNvSpPr>
            <a:spLocks noGrp="1"/>
          </p:cNvSpPr>
          <p:nvPr>
            <p:ph type="body" idx="1"/>
          </p:nvPr>
        </p:nvSpPr>
        <p:spPr>
          <a:xfrm>
            <a:off x="914400" y="4343400"/>
            <a:ext cx="5029200" cy="4114800"/>
          </a:xfrm>
          <a:noFill/>
        </p:spPr>
        <p:txBody>
          <a:bodyPr/>
          <a:lstStyle/>
          <a:p>
            <a:pPr eaLnBrk="1" hangingPunct="1"/>
            <a:endParaRPr lang="hu-HU" altLang="hu-HU" smtClean="0">
              <a:latin typeface="Arial" panose="020B0604020202020204" pitchFamily="34" charset="0"/>
            </a:endParaRPr>
          </a:p>
        </p:txBody>
      </p:sp>
      <p:sp>
        <p:nvSpPr>
          <p:cNvPr id="46085" name="Dia számának helye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FAA9AC9E-D4E0-405B-9795-B88432EF1067}" type="slidenum">
              <a:rPr lang="hu-HU" altLang="hu-HU">
                <a:latin typeface="Times New Roman" panose="02020603050405020304" pitchFamily="18" charset="0"/>
              </a:rPr>
              <a:pPr algn="r">
                <a:spcBef>
                  <a:spcPct val="0"/>
                </a:spcBef>
              </a:pPr>
              <a:t>13</a:t>
            </a:fld>
            <a:endParaRPr lang="hu-HU" altLang="hu-HU">
              <a:latin typeface="Times New Roman" panose="02020603050405020304" pitchFamily="18" charset="0"/>
            </a:endParaRPr>
          </a:p>
        </p:txBody>
      </p:sp>
    </p:spTree>
    <p:extLst>
      <p:ext uri="{BB962C8B-B14F-4D97-AF65-F5344CB8AC3E}">
        <p14:creationId xmlns:p14="http://schemas.microsoft.com/office/powerpoint/2010/main" val="3945432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E78CF5-6B0C-4F6F-BF32-6F2C9CFEE1FE}" type="slidenum">
              <a:rPr lang="hu-HU" altLang="hu-HU"/>
              <a:pPr>
                <a:spcBef>
                  <a:spcPct val="0"/>
                </a:spcBef>
              </a:pPr>
              <a:t>14</a:t>
            </a:fld>
            <a:endParaRPr lang="hu-HU" altLang="hu-HU"/>
          </a:p>
        </p:txBody>
      </p:sp>
      <p:sp>
        <p:nvSpPr>
          <p:cNvPr id="48131" name="Diakép helye 1"/>
          <p:cNvSpPr>
            <a:spLocks noGrp="1" noRot="1" noChangeAspect="1" noTextEdit="1"/>
          </p:cNvSpPr>
          <p:nvPr>
            <p:ph type="sldImg"/>
          </p:nvPr>
        </p:nvSpPr>
        <p:spPr>
          <a:ln/>
        </p:spPr>
      </p:sp>
      <p:sp>
        <p:nvSpPr>
          <p:cNvPr id="48132" name="Jegyzetek helye 2"/>
          <p:cNvSpPr>
            <a:spLocks noGrp="1"/>
          </p:cNvSpPr>
          <p:nvPr>
            <p:ph type="body" idx="1"/>
          </p:nvPr>
        </p:nvSpPr>
        <p:spPr>
          <a:xfrm>
            <a:off x="914400" y="4343400"/>
            <a:ext cx="5029200" cy="4114800"/>
          </a:xfrm>
          <a:noFill/>
        </p:spPr>
        <p:txBody>
          <a:bodyPr/>
          <a:lstStyle/>
          <a:p>
            <a:pPr eaLnBrk="1" hangingPunct="1"/>
            <a:endParaRPr lang="hu-HU" altLang="hu-HU" smtClean="0">
              <a:latin typeface="Arial" panose="020B0604020202020204" pitchFamily="34" charset="0"/>
            </a:endParaRPr>
          </a:p>
        </p:txBody>
      </p:sp>
      <p:sp>
        <p:nvSpPr>
          <p:cNvPr id="48133" name="Dia számának helye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5DAA48FD-DC07-45F3-981A-B990EFC671D3}" type="slidenum">
              <a:rPr lang="hu-HU" altLang="hu-HU">
                <a:latin typeface="Times New Roman" panose="02020603050405020304" pitchFamily="18" charset="0"/>
              </a:rPr>
              <a:pPr algn="r">
                <a:spcBef>
                  <a:spcPct val="0"/>
                </a:spcBef>
              </a:pPr>
              <a:t>14</a:t>
            </a:fld>
            <a:endParaRPr lang="hu-HU" altLang="hu-HU">
              <a:latin typeface="Times New Roman" panose="02020603050405020304" pitchFamily="18" charset="0"/>
            </a:endParaRPr>
          </a:p>
        </p:txBody>
      </p:sp>
    </p:spTree>
    <p:extLst>
      <p:ext uri="{BB962C8B-B14F-4D97-AF65-F5344CB8AC3E}">
        <p14:creationId xmlns:p14="http://schemas.microsoft.com/office/powerpoint/2010/main" val="3327108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smtClean="0"/>
              <a:t>Mintacím szerkesztése</a:t>
            </a:r>
            <a:endParaRPr lang="hu-HU"/>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Kattintson ide az alcím mintájának szerkesztéséhez</a:t>
            </a:r>
            <a:endParaRPr lang="hu-HU"/>
          </a:p>
        </p:txBody>
      </p:sp>
      <p:sp>
        <p:nvSpPr>
          <p:cNvPr id="4" name="Dátum helye 3"/>
          <p:cNvSpPr>
            <a:spLocks noGrp="1"/>
          </p:cNvSpPr>
          <p:nvPr>
            <p:ph type="dt" sz="half" idx="10"/>
          </p:nvPr>
        </p:nvSpPr>
        <p:spPr/>
        <p:txBody>
          <a:bodyPr/>
          <a:lstStyle/>
          <a:p>
            <a:fld id="{8A07882E-9DCA-4E1E-A8BE-F142E99A3D6D}" type="datetimeFigureOut">
              <a:rPr lang="hu-HU" smtClean="0"/>
              <a:t>2019.09.18.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75EB60F-231E-4AD3-80A1-C2ADA330DC4C}" type="slidenum">
              <a:rPr lang="hu-HU" smtClean="0"/>
              <a:t>‹#›</a:t>
            </a:fld>
            <a:endParaRPr lang="hu-HU"/>
          </a:p>
        </p:txBody>
      </p:sp>
    </p:spTree>
    <p:extLst>
      <p:ext uri="{BB962C8B-B14F-4D97-AF65-F5344CB8AC3E}">
        <p14:creationId xmlns:p14="http://schemas.microsoft.com/office/powerpoint/2010/main" val="1320865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8A07882E-9DCA-4E1E-A8BE-F142E99A3D6D}" type="datetimeFigureOut">
              <a:rPr lang="hu-HU" smtClean="0"/>
              <a:t>2019.09.18.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75EB60F-231E-4AD3-80A1-C2ADA330DC4C}" type="slidenum">
              <a:rPr lang="hu-HU" smtClean="0"/>
              <a:t>‹#›</a:t>
            </a:fld>
            <a:endParaRPr lang="hu-HU"/>
          </a:p>
        </p:txBody>
      </p:sp>
    </p:spTree>
    <p:extLst>
      <p:ext uri="{BB962C8B-B14F-4D97-AF65-F5344CB8AC3E}">
        <p14:creationId xmlns:p14="http://schemas.microsoft.com/office/powerpoint/2010/main" val="3793922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8A07882E-9DCA-4E1E-A8BE-F142E99A3D6D}" type="datetimeFigureOut">
              <a:rPr lang="hu-HU" smtClean="0"/>
              <a:t>2019.09.18.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75EB60F-231E-4AD3-80A1-C2ADA330DC4C}" type="slidenum">
              <a:rPr lang="hu-HU" smtClean="0"/>
              <a:t>‹#›</a:t>
            </a:fld>
            <a:endParaRPr lang="hu-HU"/>
          </a:p>
        </p:txBody>
      </p:sp>
    </p:spTree>
    <p:extLst>
      <p:ext uri="{BB962C8B-B14F-4D97-AF65-F5344CB8AC3E}">
        <p14:creationId xmlns:p14="http://schemas.microsoft.com/office/powerpoint/2010/main" val="1800317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609600" y="274639"/>
            <a:ext cx="10972800" cy="585152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3" name="Rectangle 4"/>
          <p:cNvSpPr>
            <a:spLocks noGrp="1" noChangeArrowheads="1"/>
          </p:cNvSpPr>
          <p:nvPr>
            <p:ph type="dt" sz="half" idx="10"/>
          </p:nvPr>
        </p:nvSpPr>
        <p:spPr/>
        <p:txBody>
          <a:bodyPr/>
          <a:lstStyle>
            <a:lvl1pPr>
              <a:defRPr/>
            </a:lvl1pPr>
          </a:lstStyle>
          <a:p>
            <a:pPr>
              <a:defRPr/>
            </a:pPr>
            <a:endParaRPr lang="hu-HU"/>
          </a:p>
        </p:txBody>
      </p:sp>
      <p:sp>
        <p:nvSpPr>
          <p:cNvPr id="4" name="Rectangle 5"/>
          <p:cNvSpPr>
            <a:spLocks noGrp="1" noChangeArrowheads="1"/>
          </p:cNvSpPr>
          <p:nvPr>
            <p:ph type="ftr" sz="quarter" idx="11"/>
          </p:nvPr>
        </p:nvSpPr>
        <p:spPr/>
        <p:txBody>
          <a:bodyPr/>
          <a:lstStyle>
            <a:lvl1pPr>
              <a:defRPr/>
            </a:lvl1pPr>
          </a:lstStyle>
          <a:p>
            <a:pPr>
              <a:defRPr/>
            </a:pPr>
            <a:endParaRPr lang="hu-HU"/>
          </a:p>
        </p:txBody>
      </p:sp>
      <p:sp>
        <p:nvSpPr>
          <p:cNvPr id="5" name="Rectangle 6"/>
          <p:cNvSpPr>
            <a:spLocks noGrp="1" noChangeArrowheads="1"/>
          </p:cNvSpPr>
          <p:nvPr>
            <p:ph type="sldNum" sz="quarter" idx="12"/>
          </p:nvPr>
        </p:nvSpPr>
        <p:spPr/>
        <p:txBody>
          <a:bodyPr/>
          <a:lstStyle>
            <a:lvl1pPr>
              <a:defRPr smtClean="0"/>
            </a:lvl1pPr>
          </a:lstStyle>
          <a:p>
            <a:pPr>
              <a:defRPr/>
            </a:pPr>
            <a:fld id="{2F12FE99-635B-4E9C-B9F1-ED5439305443}" type="slidenum">
              <a:rPr lang="hu-HU" altLang="hu-HU"/>
              <a:pPr>
                <a:defRPr/>
              </a:pPr>
              <a:t>‹#›</a:t>
            </a:fld>
            <a:endParaRPr lang="hu-HU" altLang="hu-HU"/>
          </a:p>
        </p:txBody>
      </p:sp>
    </p:spTree>
    <p:extLst>
      <p:ext uri="{BB962C8B-B14F-4D97-AF65-F5344CB8AC3E}">
        <p14:creationId xmlns:p14="http://schemas.microsoft.com/office/powerpoint/2010/main" val="1832591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8A07882E-9DCA-4E1E-A8BE-F142E99A3D6D}" type="datetimeFigureOut">
              <a:rPr lang="hu-HU" smtClean="0"/>
              <a:t>2019.09.18.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75EB60F-231E-4AD3-80A1-C2ADA330DC4C}" type="slidenum">
              <a:rPr lang="hu-HU" smtClean="0"/>
              <a:t>‹#›</a:t>
            </a:fld>
            <a:endParaRPr lang="hu-HU"/>
          </a:p>
        </p:txBody>
      </p:sp>
    </p:spTree>
    <p:extLst>
      <p:ext uri="{BB962C8B-B14F-4D97-AF65-F5344CB8AC3E}">
        <p14:creationId xmlns:p14="http://schemas.microsoft.com/office/powerpoint/2010/main" val="3255870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smtClean="0"/>
              <a:t>Mintacím szerkesztése</a:t>
            </a:r>
            <a:endParaRPr lang="hu-HU"/>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8A07882E-9DCA-4E1E-A8BE-F142E99A3D6D}" type="datetimeFigureOut">
              <a:rPr lang="hu-HU" smtClean="0"/>
              <a:t>2019.09.18.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75EB60F-231E-4AD3-80A1-C2ADA330DC4C}" type="slidenum">
              <a:rPr lang="hu-HU" smtClean="0"/>
              <a:t>‹#›</a:t>
            </a:fld>
            <a:endParaRPr lang="hu-HU"/>
          </a:p>
        </p:txBody>
      </p:sp>
    </p:spTree>
    <p:extLst>
      <p:ext uri="{BB962C8B-B14F-4D97-AF65-F5344CB8AC3E}">
        <p14:creationId xmlns:p14="http://schemas.microsoft.com/office/powerpoint/2010/main" val="2181278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838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72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8A07882E-9DCA-4E1E-A8BE-F142E99A3D6D}" type="datetimeFigureOut">
              <a:rPr lang="hu-HU" smtClean="0"/>
              <a:t>2019.09.18.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75EB60F-231E-4AD3-80A1-C2ADA330DC4C}" type="slidenum">
              <a:rPr lang="hu-HU" smtClean="0"/>
              <a:t>‹#›</a:t>
            </a:fld>
            <a:endParaRPr lang="hu-HU"/>
          </a:p>
        </p:txBody>
      </p:sp>
    </p:spTree>
    <p:extLst>
      <p:ext uri="{BB962C8B-B14F-4D97-AF65-F5344CB8AC3E}">
        <p14:creationId xmlns:p14="http://schemas.microsoft.com/office/powerpoint/2010/main" val="3527804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smtClean="0"/>
              <a:t>Mintacím szerkesztése</a:t>
            </a:r>
            <a:endParaRPr lang="hu-HU"/>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8A07882E-9DCA-4E1E-A8BE-F142E99A3D6D}" type="datetimeFigureOut">
              <a:rPr lang="hu-HU" smtClean="0"/>
              <a:t>2019.09.18.</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775EB60F-231E-4AD3-80A1-C2ADA330DC4C}" type="slidenum">
              <a:rPr lang="hu-HU" smtClean="0"/>
              <a:t>‹#›</a:t>
            </a:fld>
            <a:endParaRPr lang="hu-HU"/>
          </a:p>
        </p:txBody>
      </p:sp>
    </p:spTree>
    <p:extLst>
      <p:ext uri="{BB962C8B-B14F-4D97-AF65-F5344CB8AC3E}">
        <p14:creationId xmlns:p14="http://schemas.microsoft.com/office/powerpoint/2010/main" val="1525255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8A07882E-9DCA-4E1E-A8BE-F142E99A3D6D}" type="datetimeFigureOut">
              <a:rPr lang="hu-HU" smtClean="0"/>
              <a:t>2019.09.18.</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775EB60F-231E-4AD3-80A1-C2ADA330DC4C}" type="slidenum">
              <a:rPr lang="hu-HU" smtClean="0"/>
              <a:t>‹#›</a:t>
            </a:fld>
            <a:endParaRPr lang="hu-HU"/>
          </a:p>
        </p:txBody>
      </p:sp>
    </p:spTree>
    <p:extLst>
      <p:ext uri="{BB962C8B-B14F-4D97-AF65-F5344CB8AC3E}">
        <p14:creationId xmlns:p14="http://schemas.microsoft.com/office/powerpoint/2010/main" val="326214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8A07882E-9DCA-4E1E-A8BE-F142E99A3D6D}" type="datetimeFigureOut">
              <a:rPr lang="hu-HU" smtClean="0"/>
              <a:t>2019.09.18.</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775EB60F-231E-4AD3-80A1-C2ADA330DC4C}" type="slidenum">
              <a:rPr lang="hu-HU" smtClean="0"/>
              <a:t>‹#›</a:t>
            </a:fld>
            <a:endParaRPr lang="hu-HU"/>
          </a:p>
        </p:txBody>
      </p:sp>
    </p:spTree>
    <p:extLst>
      <p:ext uri="{BB962C8B-B14F-4D97-AF65-F5344CB8AC3E}">
        <p14:creationId xmlns:p14="http://schemas.microsoft.com/office/powerpoint/2010/main" val="1006735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8A07882E-9DCA-4E1E-A8BE-F142E99A3D6D}" type="datetimeFigureOut">
              <a:rPr lang="hu-HU" smtClean="0"/>
              <a:t>2019.09.18.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75EB60F-231E-4AD3-80A1-C2ADA330DC4C}" type="slidenum">
              <a:rPr lang="hu-HU" smtClean="0"/>
              <a:t>‹#›</a:t>
            </a:fld>
            <a:endParaRPr lang="hu-HU"/>
          </a:p>
        </p:txBody>
      </p:sp>
    </p:spTree>
    <p:extLst>
      <p:ext uri="{BB962C8B-B14F-4D97-AF65-F5344CB8AC3E}">
        <p14:creationId xmlns:p14="http://schemas.microsoft.com/office/powerpoint/2010/main" val="3285814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8A07882E-9DCA-4E1E-A8BE-F142E99A3D6D}" type="datetimeFigureOut">
              <a:rPr lang="hu-HU" smtClean="0"/>
              <a:t>2019.09.18.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75EB60F-231E-4AD3-80A1-C2ADA330DC4C}" type="slidenum">
              <a:rPr lang="hu-HU" smtClean="0"/>
              <a:t>‹#›</a:t>
            </a:fld>
            <a:endParaRPr lang="hu-HU"/>
          </a:p>
        </p:txBody>
      </p:sp>
    </p:spTree>
    <p:extLst>
      <p:ext uri="{BB962C8B-B14F-4D97-AF65-F5344CB8AC3E}">
        <p14:creationId xmlns:p14="http://schemas.microsoft.com/office/powerpoint/2010/main" val="2603492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07882E-9DCA-4E1E-A8BE-F142E99A3D6D}" type="datetimeFigureOut">
              <a:rPr lang="hu-HU" smtClean="0"/>
              <a:t>2019.09.18.</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5EB60F-231E-4AD3-80A1-C2ADA330DC4C}" type="slidenum">
              <a:rPr lang="hu-HU" smtClean="0"/>
              <a:t>‹#›</a:t>
            </a:fld>
            <a:endParaRPr lang="hu-HU"/>
          </a:p>
        </p:txBody>
      </p:sp>
    </p:spTree>
    <p:extLst>
      <p:ext uri="{BB962C8B-B14F-4D97-AF65-F5344CB8AC3E}">
        <p14:creationId xmlns:p14="http://schemas.microsoft.com/office/powerpoint/2010/main" val="150555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upload.wikimedia.org/wikipedia/commons/8/83/Babesia_life_cycle_human_en.svg"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a:bodyPr>
          <a:lstStyle/>
          <a:p>
            <a:r>
              <a:rPr lang="hu-HU" sz="4000" b="1" dirty="0"/>
              <a:t>Kullancsokban azonosított kórokozók: </a:t>
            </a:r>
            <a:r>
              <a:rPr lang="hu-HU" sz="4000" b="1" dirty="0" err="1"/>
              <a:t>Borreliák</a:t>
            </a:r>
            <a:r>
              <a:rPr lang="hu-HU" sz="4000" b="1" dirty="0"/>
              <a:t>, </a:t>
            </a:r>
            <a:r>
              <a:rPr lang="hu-HU" sz="4000" b="1" dirty="0" err="1"/>
              <a:t>Rickettsiak</a:t>
            </a:r>
            <a:r>
              <a:rPr lang="hu-HU" sz="4000" b="1" dirty="0"/>
              <a:t>, </a:t>
            </a:r>
            <a:r>
              <a:rPr lang="hu-HU" sz="4000" b="1" dirty="0" err="1"/>
              <a:t>Bartonellák</a:t>
            </a:r>
            <a:r>
              <a:rPr lang="hu-HU" sz="4000" b="1" dirty="0"/>
              <a:t>, </a:t>
            </a:r>
            <a:r>
              <a:rPr lang="hu-HU" sz="4000" b="1" dirty="0" err="1"/>
              <a:t>Anaplasmák</a:t>
            </a:r>
            <a:r>
              <a:rPr lang="hu-HU" sz="4000" b="1" dirty="0"/>
              <a:t>, </a:t>
            </a:r>
            <a:r>
              <a:rPr lang="hu-HU" sz="4000" b="1" dirty="0" err="1"/>
              <a:t>Francisellák</a:t>
            </a:r>
            <a:r>
              <a:rPr lang="hu-HU" sz="4000" b="1" dirty="0"/>
              <a:t>, </a:t>
            </a:r>
            <a:r>
              <a:rPr lang="hu-HU" sz="4000" b="1" dirty="0" err="1"/>
              <a:t>Babesiak</a:t>
            </a:r>
            <a:endParaRPr lang="hu-HU" sz="4000" b="1" dirty="0"/>
          </a:p>
        </p:txBody>
      </p:sp>
      <p:sp>
        <p:nvSpPr>
          <p:cNvPr id="3" name="Alcím 2"/>
          <p:cNvSpPr>
            <a:spLocks noGrp="1"/>
          </p:cNvSpPr>
          <p:nvPr>
            <p:ph type="subTitle" idx="1"/>
          </p:nvPr>
        </p:nvSpPr>
        <p:spPr/>
        <p:txBody>
          <a:bodyPr/>
          <a:lstStyle/>
          <a:p>
            <a:endParaRPr lang="hu-HU" dirty="0" smtClean="0"/>
          </a:p>
          <a:p>
            <a:r>
              <a:rPr lang="hu-HU" dirty="0" smtClean="0"/>
              <a:t>Dr. Füzi Miklós</a:t>
            </a:r>
          </a:p>
          <a:p>
            <a:r>
              <a:rPr lang="hu-HU" dirty="0" smtClean="0"/>
              <a:t>SE Orvosi Mikrobiológiai Intézet</a:t>
            </a:r>
            <a:endParaRPr lang="hu-HU" dirty="0"/>
          </a:p>
        </p:txBody>
      </p:sp>
    </p:spTree>
    <p:extLst>
      <p:ext uri="{BB962C8B-B14F-4D97-AF65-F5344CB8AC3E}">
        <p14:creationId xmlns:p14="http://schemas.microsoft.com/office/powerpoint/2010/main" val="27900657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ím 1"/>
          <p:cNvSpPr>
            <a:spLocks noGrp="1"/>
          </p:cNvSpPr>
          <p:nvPr>
            <p:ph type="title" idx="4294967295"/>
          </p:nvPr>
        </p:nvSpPr>
        <p:spPr/>
        <p:txBody>
          <a:bodyPr/>
          <a:lstStyle/>
          <a:p>
            <a:pPr algn="ctr" eaLnBrk="1" hangingPunct="1"/>
            <a:r>
              <a:rPr lang="hu-HU" altLang="hu-HU" sz="3200" b="1" dirty="0">
                <a:cs typeface="Arial" panose="020B0604020202020204" pitchFamily="34" charset="0"/>
              </a:rPr>
              <a:t>Lyme betegség bőrtünet</a:t>
            </a:r>
          </a:p>
        </p:txBody>
      </p:sp>
      <p:pic>
        <p:nvPicPr>
          <p:cNvPr id="32771"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095625" y="1428750"/>
            <a:ext cx="6072188" cy="4554538"/>
          </a:xfrm>
          <a:noFill/>
        </p:spPr>
      </p:pic>
    </p:spTree>
    <p:extLst>
      <p:ext uri="{BB962C8B-B14F-4D97-AF65-F5344CB8AC3E}">
        <p14:creationId xmlns:p14="http://schemas.microsoft.com/office/powerpoint/2010/main" val="2451411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ia számának helye 3"/>
          <p:cNvSpPr txBox="1">
            <a:spLocks noGrp="1"/>
          </p:cNvSpPr>
          <p:nvPr/>
        </p:nvSpPr>
        <p:spPr bwMode="auto">
          <a:xfrm>
            <a:off x="8763000" y="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fld id="{52C34E09-DE6D-4D45-98F4-E9246AEA6774}" type="slidenum">
              <a:rPr lang="hu-HU" altLang="hu-HU" sz="2400" b="1"/>
              <a:pPr algn="r">
                <a:spcBef>
                  <a:spcPct val="0"/>
                </a:spcBef>
                <a:buFontTx/>
                <a:buNone/>
              </a:pPr>
              <a:t>11</a:t>
            </a:fld>
            <a:endParaRPr lang="hu-HU" altLang="hu-HU" sz="2400" b="1"/>
          </a:p>
        </p:txBody>
      </p:sp>
      <p:pic>
        <p:nvPicPr>
          <p:cNvPr id="34819" name="Picture 2" descr="fig-10-1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925" y="44450"/>
            <a:ext cx="7704138" cy="662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3"/>
          <p:cNvSpPr txBox="1">
            <a:spLocks noChangeArrowheads="1"/>
          </p:cNvSpPr>
          <p:nvPr/>
        </p:nvSpPr>
        <p:spPr bwMode="auto">
          <a:xfrm>
            <a:off x="7751764" y="784226"/>
            <a:ext cx="2916237" cy="16160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hu-HU" sz="2000"/>
              <a:t>Fig. 10.103 Lyme disease. Rash of erythema chronicum  migrans on leg. By courtesy of Dr. E. Sahn.</a:t>
            </a:r>
          </a:p>
        </p:txBody>
      </p:sp>
    </p:spTree>
    <p:extLst>
      <p:ext uri="{BB962C8B-B14F-4D97-AF65-F5344CB8AC3E}">
        <p14:creationId xmlns:p14="http://schemas.microsoft.com/office/powerpoint/2010/main" val="2838350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ia számának helye 3"/>
          <p:cNvSpPr txBox="1">
            <a:spLocks noGrp="1"/>
          </p:cNvSpPr>
          <p:nvPr/>
        </p:nvSpPr>
        <p:spPr bwMode="auto">
          <a:xfrm>
            <a:off x="8763000" y="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fld id="{B8C41A86-691C-4AFD-80B9-874770BC538F}" type="slidenum">
              <a:rPr lang="hu-HU" altLang="hu-HU" sz="2400" b="1"/>
              <a:pPr algn="r">
                <a:spcBef>
                  <a:spcPct val="0"/>
                </a:spcBef>
                <a:buFontTx/>
                <a:buNone/>
              </a:pPr>
              <a:t>12</a:t>
            </a:fld>
            <a:endParaRPr lang="hu-HU" altLang="hu-HU" sz="2400" b="1"/>
          </a:p>
        </p:txBody>
      </p:sp>
      <p:pic>
        <p:nvPicPr>
          <p:cNvPr id="43011" name="Picture 2" descr="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700" y="44450"/>
            <a:ext cx="4198938"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5632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ia számának helye 3"/>
          <p:cNvSpPr txBox="1">
            <a:spLocks noGrp="1"/>
          </p:cNvSpPr>
          <p:nvPr/>
        </p:nvSpPr>
        <p:spPr bwMode="auto">
          <a:xfrm>
            <a:off x="8763000" y="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fld id="{139C0F9D-3B47-4FBD-AD68-3D5D0AFA70BB}" type="slidenum">
              <a:rPr lang="hu-HU" altLang="hu-HU" sz="2400" b="1"/>
              <a:pPr algn="r">
                <a:spcBef>
                  <a:spcPct val="0"/>
                </a:spcBef>
                <a:buFontTx/>
                <a:buNone/>
              </a:pPr>
              <a:t>13</a:t>
            </a:fld>
            <a:endParaRPr lang="hu-HU" altLang="hu-HU" sz="2400" b="1"/>
          </a:p>
        </p:txBody>
      </p:sp>
      <p:pic>
        <p:nvPicPr>
          <p:cNvPr id="45059" name="Picture 2" descr="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12713"/>
            <a:ext cx="539115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467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ia számának helye 3"/>
          <p:cNvSpPr txBox="1">
            <a:spLocks noGrp="1"/>
          </p:cNvSpPr>
          <p:nvPr/>
        </p:nvSpPr>
        <p:spPr bwMode="auto">
          <a:xfrm>
            <a:off x="8763000" y="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fld id="{D9AC2C89-8CE1-4EBD-881A-DFDC79BEA5C8}" type="slidenum">
              <a:rPr lang="hu-HU" altLang="hu-HU" sz="2400" b="1"/>
              <a:pPr algn="r">
                <a:spcBef>
                  <a:spcPct val="0"/>
                </a:spcBef>
                <a:buFontTx/>
                <a:buNone/>
              </a:pPr>
              <a:t>14</a:t>
            </a:fld>
            <a:endParaRPr lang="hu-HU" altLang="hu-HU" sz="2400" b="1"/>
          </a:p>
        </p:txBody>
      </p:sp>
      <p:pic>
        <p:nvPicPr>
          <p:cNvPr id="47107" name="Picture 2" descr="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04800"/>
            <a:ext cx="67818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1437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err="1" smtClean="0"/>
              <a:t>Borrelia</a:t>
            </a:r>
            <a:r>
              <a:rPr lang="hu-HU" dirty="0" smtClean="0"/>
              <a:t> – </a:t>
            </a:r>
            <a:r>
              <a:rPr lang="hu-HU" dirty="0" err="1" smtClean="0"/>
              <a:t>pathogenitás</a:t>
            </a:r>
            <a:r>
              <a:rPr lang="hu-HU" dirty="0" smtClean="0"/>
              <a:t/>
            </a:r>
            <a:br>
              <a:rPr lang="hu-HU" dirty="0" smtClean="0"/>
            </a:br>
            <a:r>
              <a:rPr lang="hu-HU" sz="3600" dirty="0" smtClean="0"/>
              <a:t>1. </a:t>
            </a:r>
            <a:r>
              <a:rPr lang="hu-HU" sz="3600" dirty="0" err="1" smtClean="0"/>
              <a:t>Endoflagellum</a:t>
            </a:r>
            <a:endParaRPr lang="hu-HU" sz="3600" dirty="0"/>
          </a:p>
        </p:txBody>
      </p:sp>
      <p:sp>
        <p:nvSpPr>
          <p:cNvPr id="3" name="Tartalom helye 2"/>
          <p:cNvSpPr>
            <a:spLocks noGrp="1"/>
          </p:cNvSpPr>
          <p:nvPr>
            <p:ph idx="1"/>
          </p:nvPr>
        </p:nvSpPr>
        <p:spPr/>
        <p:txBody>
          <a:bodyPr>
            <a:normAutofit fontScale="92500" lnSpcReduction="10000"/>
          </a:bodyPr>
          <a:lstStyle/>
          <a:p>
            <a:r>
              <a:rPr lang="hu-HU" dirty="0" smtClean="0"/>
              <a:t>Az </a:t>
            </a:r>
            <a:r>
              <a:rPr lang="hu-HU" dirty="0" err="1" smtClean="0"/>
              <a:t>endoflagellum</a:t>
            </a:r>
            <a:r>
              <a:rPr lang="hu-HU" dirty="0" smtClean="0"/>
              <a:t> igen aktív mozgást tesz lehetővé</a:t>
            </a:r>
          </a:p>
          <a:p>
            <a:pPr marL="0" indent="0" algn="ctr">
              <a:buNone/>
            </a:pPr>
            <a:r>
              <a:rPr lang="hu-HU" dirty="0" smtClean="0"/>
              <a:t>↓</a:t>
            </a:r>
          </a:p>
          <a:p>
            <a:r>
              <a:rPr lang="hu-HU" dirty="0" smtClean="0"/>
              <a:t>A </a:t>
            </a:r>
            <a:r>
              <a:rPr lang="hu-HU" dirty="0" err="1" smtClean="0"/>
              <a:t>Borrelia</a:t>
            </a:r>
            <a:r>
              <a:rPr lang="hu-HU" dirty="0" smtClean="0"/>
              <a:t> képes viszonylag könnyen átjutni a szervezet különböző „védőgátjain” (pl. vér-agy </a:t>
            </a:r>
            <a:r>
              <a:rPr lang="hu-HU" dirty="0" err="1" smtClean="0"/>
              <a:t>barrier</a:t>
            </a:r>
            <a:r>
              <a:rPr lang="hu-HU" dirty="0" smtClean="0"/>
              <a:t>)</a:t>
            </a:r>
          </a:p>
          <a:p>
            <a:pPr marL="0" indent="0" algn="ctr">
              <a:buNone/>
            </a:pPr>
            <a:r>
              <a:rPr lang="hu-HU" dirty="0"/>
              <a:t>↓</a:t>
            </a:r>
          </a:p>
          <a:p>
            <a:r>
              <a:rPr lang="hu-HU" dirty="0" smtClean="0"/>
              <a:t>Képes jelentős mértékben elkerülni a specifikus immunválaszt </a:t>
            </a:r>
          </a:p>
          <a:p>
            <a:pPr marL="0" indent="0">
              <a:buNone/>
            </a:pPr>
            <a:r>
              <a:rPr lang="hu-HU" dirty="0"/>
              <a:t> </a:t>
            </a:r>
            <a:r>
              <a:rPr lang="hu-HU" dirty="0" smtClean="0"/>
              <a:t>  - </a:t>
            </a:r>
            <a:r>
              <a:rPr lang="hu-HU" dirty="0" err="1" smtClean="0"/>
              <a:t>endothel</a:t>
            </a:r>
            <a:r>
              <a:rPr lang="hu-HU" dirty="0" smtClean="0"/>
              <a:t> sejteken való átjutás – kikerül a keringésből ezáltal mind a </a:t>
            </a:r>
          </a:p>
          <a:p>
            <a:pPr marL="0" indent="0">
              <a:buNone/>
            </a:pPr>
            <a:r>
              <a:rPr lang="hu-HU" dirty="0"/>
              <a:t> </a:t>
            </a:r>
            <a:r>
              <a:rPr lang="hu-HU" dirty="0" smtClean="0"/>
              <a:t>    </a:t>
            </a:r>
            <a:r>
              <a:rPr lang="hu-HU" dirty="0" err="1" smtClean="0"/>
              <a:t>phagocyták</a:t>
            </a:r>
            <a:r>
              <a:rPr lang="hu-HU" dirty="0" smtClean="0"/>
              <a:t>, mind az ellenanyagok kevésbé férnek hozzá</a:t>
            </a:r>
          </a:p>
          <a:p>
            <a:pPr marL="0" indent="0">
              <a:buNone/>
            </a:pPr>
            <a:r>
              <a:rPr lang="hu-HU" dirty="0" smtClean="0"/>
              <a:t>   - </a:t>
            </a:r>
            <a:r>
              <a:rPr lang="hu-HU" dirty="0" err="1" smtClean="0"/>
              <a:t>intracelluláris</a:t>
            </a:r>
            <a:r>
              <a:rPr lang="hu-HU" dirty="0" smtClean="0"/>
              <a:t> lokalizáció – ugyancsak jelentős védelmet nyújt az </a:t>
            </a:r>
          </a:p>
          <a:p>
            <a:pPr marL="0" indent="0">
              <a:buNone/>
            </a:pPr>
            <a:r>
              <a:rPr lang="hu-HU" dirty="0"/>
              <a:t> </a:t>
            </a:r>
            <a:r>
              <a:rPr lang="hu-HU" dirty="0" smtClean="0"/>
              <a:t>    immunrendszerrel szemben</a:t>
            </a:r>
            <a:endParaRPr lang="hu-HU" dirty="0"/>
          </a:p>
          <a:p>
            <a:endParaRPr lang="hu-HU" dirty="0" smtClean="0"/>
          </a:p>
          <a:p>
            <a:endParaRPr lang="hu-HU" dirty="0"/>
          </a:p>
          <a:p>
            <a:endParaRPr lang="hu-HU" dirty="0"/>
          </a:p>
        </p:txBody>
      </p:sp>
    </p:spTree>
    <p:extLst>
      <p:ext uri="{BB962C8B-B14F-4D97-AF65-F5344CB8AC3E}">
        <p14:creationId xmlns:p14="http://schemas.microsoft.com/office/powerpoint/2010/main" val="408956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en-US" sz="2800" b="1" i="1" dirty="0" err="1"/>
              <a:t>Borrelia</a:t>
            </a:r>
            <a:r>
              <a:rPr lang="en-US" sz="2800" b="1" i="1" dirty="0"/>
              <a:t> </a:t>
            </a:r>
            <a:r>
              <a:rPr lang="en-US" sz="2800" b="1" i="1" dirty="0" err="1"/>
              <a:t>burgdorferi</a:t>
            </a:r>
            <a:r>
              <a:rPr lang="en-US" sz="2800" b="1" i="1" dirty="0"/>
              <a:t> </a:t>
            </a:r>
            <a:r>
              <a:rPr lang="en-US" sz="2800" b="1" dirty="0"/>
              <a:t>Keeps Moving and Carries on: A Review of </a:t>
            </a:r>
            <a:r>
              <a:rPr lang="en-US" sz="2800" b="1" dirty="0" err="1"/>
              <a:t>Borrelial</a:t>
            </a:r>
            <a:r>
              <a:rPr lang="en-US" sz="2800" b="1" dirty="0"/>
              <a:t> Dissemination and invasion </a:t>
            </a:r>
            <a:r>
              <a:rPr lang="hu-HU" sz="2800" b="1" dirty="0" smtClean="0"/>
              <a:t/>
            </a:r>
            <a:br>
              <a:rPr lang="hu-HU" sz="2800" b="1" dirty="0" smtClean="0"/>
            </a:br>
            <a:r>
              <a:rPr lang="hu-HU" sz="2800" b="1" dirty="0" smtClean="0"/>
              <a:t>(</a:t>
            </a:r>
            <a:r>
              <a:rPr lang="hu-HU" sz="2000" b="1" dirty="0" smtClean="0"/>
              <a:t>Hyde J. Front. </a:t>
            </a:r>
            <a:r>
              <a:rPr lang="hu-HU" sz="2000" b="1" dirty="0" err="1" smtClean="0"/>
              <a:t>Immunol</a:t>
            </a:r>
            <a:r>
              <a:rPr lang="hu-HU" sz="2000" b="1" dirty="0" smtClean="0"/>
              <a:t>. 2017, 8, 114)</a:t>
            </a:r>
            <a:endParaRPr lang="hu-HU" sz="2000" dirty="0"/>
          </a:p>
        </p:txBody>
      </p:sp>
      <p:sp>
        <p:nvSpPr>
          <p:cNvPr id="3" name="Tartalom helye 2"/>
          <p:cNvSpPr>
            <a:spLocks noGrp="1"/>
          </p:cNvSpPr>
          <p:nvPr>
            <p:ph idx="1"/>
          </p:nvPr>
        </p:nvSpPr>
        <p:spPr/>
        <p:txBody>
          <a:bodyPr>
            <a:normAutofit fontScale="92500" lnSpcReduction="20000"/>
          </a:bodyPr>
          <a:lstStyle/>
          <a:p>
            <a:r>
              <a:rPr lang="en-US" dirty="0" smtClean="0"/>
              <a:t> </a:t>
            </a:r>
            <a:r>
              <a:rPr lang="hu-HU" dirty="0" smtClean="0"/>
              <a:t>„</a:t>
            </a:r>
            <a:r>
              <a:rPr lang="en-US" dirty="0" smtClean="0"/>
              <a:t>Dissemination </a:t>
            </a:r>
            <a:r>
              <a:rPr lang="en-US" dirty="0"/>
              <a:t>in the mammalian host requires temporal regulation of virulence determinants to allow for vascular interactions, invasion, and colonization of distal </a:t>
            </a:r>
            <a:r>
              <a:rPr lang="en-US" dirty="0" smtClean="0"/>
              <a:t>tissues</a:t>
            </a:r>
            <a:r>
              <a:rPr lang="hu-HU" dirty="0" smtClean="0"/>
              <a:t>”</a:t>
            </a:r>
          </a:p>
          <a:p>
            <a:r>
              <a:rPr lang="hu-HU" dirty="0" smtClean="0"/>
              <a:t>„</a:t>
            </a:r>
            <a:r>
              <a:rPr lang="en-US" dirty="0" smtClean="0"/>
              <a:t>The </a:t>
            </a:r>
            <a:r>
              <a:rPr lang="en-US" dirty="0"/>
              <a:t>unique motility of </a:t>
            </a:r>
            <a:r>
              <a:rPr lang="en-US" i="1" dirty="0"/>
              <a:t>B. </a:t>
            </a:r>
            <a:r>
              <a:rPr lang="en-US" i="1" dirty="0" err="1"/>
              <a:t>burgdorferi</a:t>
            </a:r>
            <a:r>
              <a:rPr lang="en-US" i="1" dirty="0"/>
              <a:t> </a:t>
            </a:r>
            <a:r>
              <a:rPr lang="en-US" dirty="0"/>
              <a:t>rendered by the </a:t>
            </a:r>
            <a:r>
              <a:rPr lang="en-US" dirty="0" err="1"/>
              <a:t>endoflagella</a:t>
            </a:r>
            <a:r>
              <a:rPr lang="en-US" dirty="0"/>
              <a:t> serves a vital function for dissemination and protection from immune </a:t>
            </a:r>
            <a:r>
              <a:rPr lang="en-US" dirty="0" smtClean="0"/>
              <a:t>recognition</a:t>
            </a:r>
            <a:r>
              <a:rPr lang="hu-HU" dirty="0" smtClean="0"/>
              <a:t>”</a:t>
            </a:r>
          </a:p>
          <a:p>
            <a:r>
              <a:rPr lang="hu-HU" dirty="0" smtClean="0"/>
              <a:t>„</a:t>
            </a:r>
            <a:r>
              <a:rPr lang="en-US" dirty="0" smtClean="0"/>
              <a:t>Distinct </a:t>
            </a:r>
            <a:r>
              <a:rPr lang="en-US" dirty="0"/>
              <a:t>states of motility allow for dynamic interactions between several </a:t>
            </a:r>
            <a:r>
              <a:rPr lang="en-US" i="1" dirty="0"/>
              <a:t>B. </a:t>
            </a:r>
            <a:r>
              <a:rPr lang="en-US" i="1" dirty="0" err="1"/>
              <a:t>burgdorferi</a:t>
            </a:r>
            <a:r>
              <a:rPr lang="en-US" i="1" dirty="0"/>
              <a:t> </a:t>
            </a:r>
            <a:r>
              <a:rPr lang="en-US" dirty="0" err="1"/>
              <a:t>adhesins</a:t>
            </a:r>
            <a:r>
              <a:rPr lang="en-US" dirty="0"/>
              <a:t> and host targets that play roles in </a:t>
            </a:r>
            <a:r>
              <a:rPr lang="en-US" dirty="0" err="1"/>
              <a:t>transendothelial</a:t>
            </a:r>
            <a:r>
              <a:rPr lang="en-US" dirty="0"/>
              <a:t> </a:t>
            </a:r>
            <a:r>
              <a:rPr lang="en-US" dirty="0" smtClean="0"/>
              <a:t>migration</a:t>
            </a:r>
            <a:r>
              <a:rPr lang="hu-HU" dirty="0" smtClean="0"/>
              <a:t>”</a:t>
            </a:r>
          </a:p>
          <a:p>
            <a:r>
              <a:rPr lang="hu-HU" dirty="0" smtClean="0"/>
              <a:t>„</a:t>
            </a:r>
            <a:r>
              <a:rPr lang="en-US" dirty="0" smtClean="0"/>
              <a:t>Transmigration </a:t>
            </a:r>
            <a:r>
              <a:rPr lang="en-US" dirty="0"/>
              <a:t>across endothelial and blood–brain barriers allows for the invasion of tissues and elicits localized immune </a:t>
            </a:r>
            <a:r>
              <a:rPr lang="en-US" dirty="0" smtClean="0"/>
              <a:t>responses</a:t>
            </a:r>
            <a:r>
              <a:rPr lang="hu-HU" dirty="0" smtClean="0"/>
              <a:t>”</a:t>
            </a:r>
          </a:p>
          <a:p>
            <a:r>
              <a:rPr lang="hu-HU" dirty="0" smtClean="0"/>
              <a:t>„</a:t>
            </a:r>
            <a:r>
              <a:rPr lang="en-US" i="1" dirty="0" smtClean="0"/>
              <a:t>B</a:t>
            </a:r>
            <a:r>
              <a:rPr lang="en-US" i="1" dirty="0"/>
              <a:t>. </a:t>
            </a:r>
            <a:r>
              <a:rPr lang="en-US" i="1" dirty="0" err="1"/>
              <a:t>burgdorferi</a:t>
            </a:r>
            <a:r>
              <a:rPr lang="en-US" i="1" dirty="0"/>
              <a:t> </a:t>
            </a:r>
            <a:r>
              <a:rPr lang="en-US" dirty="0"/>
              <a:t>may use invasion of eukaryotic cells for immune evasion and protection against environmental </a:t>
            </a:r>
            <a:r>
              <a:rPr lang="en-US" dirty="0" smtClean="0"/>
              <a:t>stresses</a:t>
            </a:r>
            <a:r>
              <a:rPr lang="hu-HU" dirty="0" smtClean="0"/>
              <a:t>”</a:t>
            </a:r>
            <a:endParaRPr lang="hu-HU" dirty="0"/>
          </a:p>
        </p:txBody>
      </p:sp>
    </p:spTree>
    <p:extLst>
      <p:ext uri="{BB962C8B-B14F-4D97-AF65-F5344CB8AC3E}">
        <p14:creationId xmlns:p14="http://schemas.microsoft.com/office/powerpoint/2010/main" val="2579255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smtClean="0"/>
              <a:t>Az </a:t>
            </a:r>
            <a:r>
              <a:rPr lang="hu-HU" dirty="0" err="1" smtClean="0"/>
              <a:t>endoflagellum</a:t>
            </a:r>
            <a:r>
              <a:rPr lang="hu-HU" dirty="0" smtClean="0"/>
              <a:t> működése</a:t>
            </a:r>
            <a:endParaRPr lang="hu-HU" dirty="0"/>
          </a:p>
        </p:txBody>
      </p:sp>
      <p:pic>
        <p:nvPicPr>
          <p:cNvPr id="4" name="Tartalom helye 3"/>
          <p:cNvPicPr>
            <a:picLocks noGrp="1" noChangeAspect="1"/>
          </p:cNvPicPr>
          <p:nvPr>
            <p:ph idx="1"/>
          </p:nvPr>
        </p:nvPicPr>
        <p:blipFill>
          <a:blip r:embed="rId2"/>
          <a:stretch>
            <a:fillRect/>
          </a:stretch>
        </p:blipFill>
        <p:spPr>
          <a:xfrm>
            <a:off x="2459421" y="1779373"/>
            <a:ext cx="7394027" cy="4397590"/>
          </a:xfrm>
          <a:prstGeom prst="rect">
            <a:avLst/>
          </a:prstGeom>
        </p:spPr>
      </p:pic>
    </p:spTree>
    <p:extLst>
      <p:ext uri="{BB962C8B-B14F-4D97-AF65-F5344CB8AC3E}">
        <p14:creationId xmlns:p14="http://schemas.microsoft.com/office/powerpoint/2010/main" val="666010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a:xfrm>
            <a:off x="838200" y="1340069"/>
            <a:ext cx="10515600" cy="4836894"/>
          </a:xfrm>
        </p:spPr>
        <p:txBody>
          <a:bodyPr>
            <a:normAutofit fontScale="92500"/>
          </a:bodyPr>
          <a:lstStyle/>
          <a:p>
            <a:r>
              <a:rPr lang="hu-HU" b="1" dirty="0" err="1" smtClean="0"/>
              <a:t>Figure</a:t>
            </a:r>
            <a:r>
              <a:rPr lang="en-US" b="1" dirty="0" smtClean="0"/>
              <a:t> 1</a:t>
            </a:r>
            <a:r>
              <a:rPr lang="hu-HU" b="1" dirty="0" smtClean="0"/>
              <a:t>:</a:t>
            </a:r>
            <a:r>
              <a:rPr lang="en-US" b="1" dirty="0" smtClean="0"/>
              <a:t> </a:t>
            </a:r>
            <a:r>
              <a:rPr lang="en-US" b="1" i="1" dirty="0" err="1" smtClean="0"/>
              <a:t>Borrelia</a:t>
            </a:r>
            <a:r>
              <a:rPr lang="en-US" b="1" i="1" dirty="0" smtClean="0"/>
              <a:t> </a:t>
            </a:r>
            <a:r>
              <a:rPr lang="en-US" b="1" i="1" dirty="0" err="1"/>
              <a:t>burgdorferi</a:t>
            </a:r>
            <a:r>
              <a:rPr lang="en-US" b="1" i="1" dirty="0"/>
              <a:t> </a:t>
            </a:r>
            <a:r>
              <a:rPr lang="en-US" b="1" dirty="0"/>
              <a:t>motility and associated regulation</a:t>
            </a:r>
            <a:r>
              <a:rPr lang="en-US" dirty="0"/>
              <a:t>. Motility of </a:t>
            </a:r>
            <a:r>
              <a:rPr lang="en-US" i="1" dirty="0"/>
              <a:t>B. </a:t>
            </a:r>
            <a:r>
              <a:rPr lang="en-US" i="1" dirty="0" err="1"/>
              <a:t>burgdorferi</a:t>
            </a:r>
            <a:r>
              <a:rPr lang="en-US" i="1" dirty="0"/>
              <a:t> </a:t>
            </a:r>
            <a:r>
              <a:rPr lang="en-US" dirty="0"/>
              <a:t>is driven by multiple flagellum in the periplasmic space that are comprised of an </a:t>
            </a:r>
            <a:r>
              <a:rPr lang="en-US" b="1" dirty="0">
                <a:solidFill>
                  <a:srgbClr val="FF0000"/>
                </a:solidFill>
              </a:rPr>
              <a:t>inner membrane anchored basal body, hook, and filament.</a:t>
            </a:r>
            <a:r>
              <a:rPr lang="en-US" dirty="0"/>
              <a:t> </a:t>
            </a:r>
            <a:r>
              <a:rPr lang="en-US" b="1" dirty="0">
                <a:solidFill>
                  <a:srgbClr val="FF0000"/>
                </a:solidFill>
              </a:rPr>
              <a:t>Coordinated rotation </a:t>
            </a:r>
            <a:r>
              <a:rPr lang="en-US" dirty="0"/>
              <a:t>of the </a:t>
            </a:r>
            <a:r>
              <a:rPr lang="en-US" dirty="0" err="1"/>
              <a:t>flagellar</a:t>
            </a:r>
            <a:r>
              <a:rPr lang="en-US" dirty="0"/>
              <a:t> motors drive the direction of swimming or causes flexing of the spirochete. A two component regulatory system controls the </a:t>
            </a:r>
            <a:r>
              <a:rPr lang="en-US" b="1" dirty="0">
                <a:solidFill>
                  <a:srgbClr val="FF0000"/>
                </a:solidFill>
              </a:rPr>
              <a:t>motility in response to chemoattractant </a:t>
            </a:r>
            <a:r>
              <a:rPr lang="en-US" dirty="0"/>
              <a:t>signals through the membrane-bound chemoreceptor and methyl-accepting chemotaxis protein (MCP). A complex is formed between MCP, linker protein </a:t>
            </a:r>
            <a:r>
              <a:rPr lang="en-US" dirty="0" err="1"/>
              <a:t>CheW</a:t>
            </a:r>
            <a:r>
              <a:rPr lang="en-US" dirty="0"/>
              <a:t>, and </a:t>
            </a:r>
            <a:r>
              <a:rPr lang="en-US" b="1" dirty="0">
                <a:solidFill>
                  <a:srgbClr val="FF0000"/>
                </a:solidFill>
              </a:rPr>
              <a:t>histidine kinase </a:t>
            </a:r>
            <a:r>
              <a:rPr lang="en-US" b="1" dirty="0" err="1">
                <a:solidFill>
                  <a:srgbClr val="FF0000"/>
                </a:solidFill>
              </a:rPr>
              <a:t>CheA</a:t>
            </a:r>
            <a:r>
              <a:rPr lang="en-US" b="1" dirty="0">
                <a:solidFill>
                  <a:srgbClr val="FF0000"/>
                </a:solidFill>
              </a:rPr>
              <a:t> </a:t>
            </a:r>
            <a:r>
              <a:rPr lang="en-US" dirty="0"/>
              <a:t>with the latter able to </a:t>
            </a:r>
            <a:r>
              <a:rPr lang="en-US" dirty="0" err="1"/>
              <a:t>autophosphorylate</a:t>
            </a:r>
            <a:r>
              <a:rPr lang="en-US" dirty="0"/>
              <a:t> and transfer the phosphate to response regulators CheY1, CheY2, and CheY3 resulting in distinct outcomes. Levels of </a:t>
            </a:r>
            <a:r>
              <a:rPr lang="en-US" dirty="0" err="1"/>
              <a:t>CheY</a:t>
            </a:r>
            <a:r>
              <a:rPr lang="en-US" dirty="0"/>
              <a:t>-P can be reduced by the phosphatase </a:t>
            </a:r>
            <a:r>
              <a:rPr lang="en-US" dirty="0" err="1"/>
              <a:t>CheX</a:t>
            </a:r>
            <a:r>
              <a:rPr lang="en-US" dirty="0"/>
              <a:t> that forms a complex with </a:t>
            </a:r>
            <a:r>
              <a:rPr lang="en-US" dirty="0" err="1"/>
              <a:t>CheD</a:t>
            </a:r>
            <a:r>
              <a:rPr lang="en-US" dirty="0"/>
              <a:t> and increases its activity. </a:t>
            </a:r>
            <a:endParaRPr lang="hu-HU" dirty="0"/>
          </a:p>
        </p:txBody>
      </p:sp>
    </p:spTree>
    <p:extLst>
      <p:ext uri="{BB962C8B-B14F-4D97-AF65-F5344CB8AC3E}">
        <p14:creationId xmlns:p14="http://schemas.microsoft.com/office/powerpoint/2010/main" val="3683087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2400" b="1" dirty="0" smtClean="0"/>
              <a:t>       2. </a:t>
            </a:r>
            <a:r>
              <a:rPr lang="hu-HU" sz="2400" b="1" dirty="0" err="1" smtClean="0"/>
              <a:t>Proteolitikus</a:t>
            </a:r>
            <a:r>
              <a:rPr lang="hu-HU" sz="2400" b="1" dirty="0" smtClean="0"/>
              <a:t> hatás elősegíti a </a:t>
            </a:r>
            <a:r>
              <a:rPr lang="hu-HU" sz="2400" b="1" dirty="0" err="1" smtClean="0"/>
              <a:t>Borrelia</a:t>
            </a:r>
            <a:r>
              <a:rPr lang="hu-HU" sz="2400" b="1" dirty="0" smtClean="0"/>
              <a:t> bejutását az extracelluláris </a:t>
            </a:r>
            <a:r>
              <a:rPr lang="hu-HU" sz="2400" b="1" dirty="0" err="1" smtClean="0"/>
              <a:t>matrixba</a:t>
            </a:r>
            <a:r>
              <a:rPr lang="hu-HU" sz="2400" b="1" dirty="0" smtClean="0"/>
              <a:t> </a:t>
            </a:r>
            <a:br>
              <a:rPr lang="hu-HU" sz="2400" b="1" dirty="0" smtClean="0"/>
            </a:br>
            <a:r>
              <a:rPr lang="hu-HU" sz="2400" b="1" dirty="0" smtClean="0"/>
              <a:t> </a:t>
            </a:r>
            <a:r>
              <a:rPr lang="hu-HU" sz="2000" b="1" dirty="0" err="1" smtClean="0"/>
              <a:t>BbHtrA</a:t>
            </a:r>
            <a:r>
              <a:rPr lang="hu-HU" sz="2000" b="1" dirty="0" smtClean="0"/>
              <a:t>: lebontja a </a:t>
            </a:r>
            <a:r>
              <a:rPr lang="hu-HU" sz="2000" b="1" dirty="0" err="1" smtClean="0"/>
              <a:t>proteoglycanokat</a:t>
            </a:r>
            <a:r>
              <a:rPr lang="hu-HU" sz="2000" b="1" dirty="0" smtClean="0"/>
              <a:t/>
            </a:r>
            <a:br>
              <a:rPr lang="hu-HU" sz="2000" b="1" dirty="0" smtClean="0"/>
            </a:br>
            <a:r>
              <a:rPr lang="hu-HU" sz="2000" b="1" dirty="0" smtClean="0"/>
              <a:t> </a:t>
            </a:r>
            <a:r>
              <a:rPr lang="hu-HU" sz="2000" b="1" dirty="0" err="1" smtClean="0"/>
              <a:t>Metalloproteináz</a:t>
            </a:r>
            <a:r>
              <a:rPr lang="hu-HU" sz="2000" b="1" dirty="0" smtClean="0"/>
              <a:t> termelés indukálása: </a:t>
            </a:r>
            <a:r>
              <a:rPr lang="hu-HU" sz="2000" b="1" dirty="0" err="1" smtClean="0"/>
              <a:t>collagen</a:t>
            </a:r>
            <a:r>
              <a:rPr lang="hu-HU" sz="2000" b="1" dirty="0" smtClean="0"/>
              <a:t> bontás</a:t>
            </a:r>
            <a:endParaRPr lang="hu-HU" sz="2000" b="1" dirty="0"/>
          </a:p>
        </p:txBody>
      </p:sp>
      <p:pic>
        <p:nvPicPr>
          <p:cNvPr id="4" name="Tartalom helye 3"/>
          <p:cNvPicPr>
            <a:picLocks noGrp="1" noChangeAspect="1"/>
          </p:cNvPicPr>
          <p:nvPr>
            <p:ph idx="1"/>
          </p:nvPr>
        </p:nvPicPr>
        <p:blipFill>
          <a:blip r:embed="rId2"/>
          <a:stretch>
            <a:fillRect/>
          </a:stretch>
        </p:blipFill>
        <p:spPr>
          <a:xfrm>
            <a:off x="1891862" y="1690687"/>
            <a:ext cx="8418786" cy="4486275"/>
          </a:xfrm>
          <a:prstGeom prst="rect">
            <a:avLst/>
          </a:prstGeom>
        </p:spPr>
      </p:pic>
    </p:spTree>
    <p:extLst>
      <p:ext uri="{BB962C8B-B14F-4D97-AF65-F5344CB8AC3E}">
        <p14:creationId xmlns:p14="http://schemas.microsoft.com/office/powerpoint/2010/main" val="642140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ia számának helye 3"/>
          <p:cNvSpPr txBox="1">
            <a:spLocks noGrp="1"/>
          </p:cNvSpPr>
          <p:nvPr/>
        </p:nvSpPr>
        <p:spPr bwMode="auto">
          <a:xfrm>
            <a:off x="8763000" y="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fld id="{FE588E0E-160A-4E9F-8A6E-066DB5225CF7}" type="slidenum">
              <a:rPr lang="hu-HU" altLang="hu-HU" sz="2400" b="1"/>
              <a:pPr algn="r">
                <a:spcBef>
                  <a:spcPct val="0"/>
                </a:spcBef>
                <a:buFontTx/>
                <a:buNone/>
              </a:pPr>
              <a:t>2</a:t>
            </a:fld>
            <a:endParaRPr lang="hu-HU" altLang="hu-HU" sz="2400" b="1"/>
          </a:p>
        </p:txBody>
      </p:sp>
      <p:sp>
        <p:nvSpPr>
          <p:cNvPr id="21507" name="WordArt 4"/>
          <p:cNvSpPr>
            <a:spLocks noChangeArrowheads="1" noChangeShapeType="1" noTextEdit="1"/>
          </p:cNvSpPr>
          <p:nvPr/>
        </p:nvSpPr>
        <p:spPr bwMode="auto">
          <a:xfrm>
            <a:off x="1992314" y="404814"/>
            <a:ext cx="8353425" cy="5832475"/>
          </a:xfrm>
          <a:prstGeom prst="rect">
            <a:avLst/>
          </a:prstGeom>
        </p:spPr>
        <p:txBody>
          <a:bodyPr wrap="none" fromWordArt="1">
            <a:prstTxWarp prst="textDoubleWave1">
              <a:avLst>
                <a:gd name="adj1" fmla="val 6500"/>
                <a:gd name="adj2" fmla="val 0"/>
              </a:avLst>
            </a:prstTxWarp>
          </a:bodyPr>
          <a:lstStyle/>
          <a:p>
            <a:pPr algn="ctr"/>
            <a:r>
              <a:rPr lang="hu-HU" sz="3600" kern="10" spc="-360">
                <a:ln w="25400">
                  <a:solidFill>
                    <a:srgbClr val="FFFF00"/>
                  </a:solidFill>
                  <a:round/>
                  <a:headEnd/>
                  <a:tailEnd/>
                </a:ln>
                <a:solidFill>
                  <a:srgbClr val="FF6600"/>
                </a:solidFill>
                <a:effectLst>
                  <a:outerShdw dist="125724" dir="18900000" algn="ctr" rotWithShape="0">
                    <a:srgbClr val="000099"/>
                  </a:outerShdw>
                </a:effectLst>
                <a:latin typeface="Lucida Console" panose="020B0609040504020204" pitchFamily="49" charset="0"/>
              </a:rPr>
              <a:t>Borrelia</a:t>
            </a:r>
          </a:p>
        </p:txBody>
      </p:sp>
    </p:spTree>
    <p:extLst>
      <p:ext uri="{BB962C8B-B14F-4D97-AF65-F5344CB8AC3E}">
        <p14:creationId xmlns:p14="http://schemas.microsoft.com/office/powerpoint/2010/main" val="25810052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normAutofit fontScale="92500" lnSpcReduction="10000"/>
          </a:bodyPr>
          <a:lstStyle/>
          <a:p>
            <a:r>
              <a:rPr lang="hu-HU" b="1" dirty="0" err="1" smtClean="0"/>
              <a:t>Figure</a:t>
            </a:r>
            <a:r>
              <a:rPr lang="hu-HU" b="1" dirty="0" smtClean="0"/>
              <a:t> 3 </a:t>
            </a:r>
            <a:r>
              <a:rPr lang="hu-HU" b="1" dirty="0" err="1" smtClean="0"/>
              <a:t>Proteolytic</a:t>
            </a:r>
            <a:r>
              <a:rPr lang="hu-HU" b="1" dirty="0" smtClean="0"/>
              <a:t> </a:t>
            </a:r>
            <a:r>
              <a:rPr lang="hu-HU" b="1" dirty="0" err="1"/>
              <a:t>activity</a:t>
            </a:r>
            <a:r>
              <a:rPr lang="hu-HU" b="1" dirty="0"/>
              <a:t> </a:t>
            </a:r>
            <a:r>
              <a:rPr lang="hu-HU" b="1" dirty="0" err="1"/>
              <a:t>may</a:t>
            </a:r>
            <a:r>
              <a:rPr lang="hu-HU" b="1" dirty="0"/>
              <a:t> </a:t>
            </a:r>
            <a:r>
              <a:rPr lang="hu-HU" b="1" dirty="0" err="1"/>
              <a:t>promote</a:t>
            </a:r>
            <a:r>
              <a:rPr lang="hu-HU" b="1" dirty="0"/>
              <a:t> </a:t>
            </a:r>
            <a:r>
              <a:rPr lang="hu-HU" b="1" i="1" dirty="0" err="1"/>
              <a:t>Borrelia</a:t>
            </a:r>
            <a:r>
              <a:rPr lang="hu-HU" b="1" i="1" dirty="0"/>
              <a:t> </a:t>
            </a:r>
            <a:r>
              <a:rPr lang="hu-HU" b="1" i="1" dirty="0" err="1"/>
              <a:t>burgdorferi</a:t>
            </a:r>
            <a:r>
              <a:rPr lang="hu-HU" b="1" i="1" dirty="0"/>
              <a:t> </a:t>
            </a:r>
            <a:r>
              <a:rPr lang="hu-HU" b="1" dirty="0" err="1"/>
              <a:t>invasion</a:t>
            </a:r>
            <a:r>
              <a:rPr lang="hu-HU" b="1" dirty="0"/>
              <a:t> of </a:t>
            </a:r>
            <a:r>
              <a:rPr lang="hu-HU" b="1" dirty="0" err="1"/>
              <a:t>the</a:t>
            </a:r>
            <a:r>
              <a:rPr lang="hu-HU" b="1" dirty="0"/>
              <a:t> </a:t>
            </a:r>
            <a:r>
              <a:rPr lang="hu-HU" b="1" dirty="0" err="1"/>
              <a:t>extracellular</a:t>
            </a:r>
            <a:r>
              <a:rPr lang="hu-HU" b="1" dirty="0"/>
              <a:t> </a:t>
            </a:r>
            <a:r>
              <a:rPr lang="hu-HU" b="1" dirty="0" err="1"/>
              <a:t>matrix</a:t>
            </a:r>
            <a:r>
              <a:rPr lang="hu-HU" dirty="0"/>
              <a:t>. </a:t>
            </a:r>
            <a:r>
              <a:rPr lang="hu-HU" i="1" dirty="0"/>
              <a:t>B. </a:t>
            </a:r>
            <a:r>
              <a:rPr lang="hu-HU" i="1" dirty="0" err="1"/>
              <a:t>burgdorferi</a:t>
            </a:r>
            <a:r>
              <a:rPr lang="hu-HU" i="1" dirty="0"/>
              <a:t> </a:t>
            </a:r>
            <a:r>
              <a:rPr lang="hu-HU" dirty="0"/>
              <a:t>(</a:t>
            </a:r>
            <a:r>
              <a:rPr lang="hu-HU" i="1" dirty="0" err="1"/>
              <a:t>Bb</a:t>
            </a:r>
            <a:r>
              <a:rPr lang="hu-HU" dirty="0"/>
              <a:t>) </a:t>
            </a:r>
            <a:r>
              <a:rPr lang="hu-HU" b="1" dirty="0" err="1">
                <a:solidFill>
                  <a:srgbClr val="FF0000"/>
                </a:solidFill>
              </a:rPr>
              <a:t>protease</a:t>
            </a:r>
            <a:r>
              <a:rPr lang="hu-HU" b="1" dirty="0">
                <a:solidFill>
                  <a:srgbClr val="FF0000"/>
                </a:solidFill>
              </a:rPr>
              <a:t> </a:t>
            </a:r>
            <a:r>
              <a:rPr lang="hu-HU" b="1" dirty="0" err="1">
                <a:solidFill>
                  <a:srgbClr val="FF0000"/>
                </a:solidFill>
              </a:rPr>
              <a:t>BbHtrA</a:t>
            </a:r>
            <a:r>
              <a:rPr lang="hu-HU" b="1" dirty="0">
                <a:solidFill>
                  <a:srgbClr val="FF0000"/>
                </a:solidFill>
              </a:rPr>
              <a:t> </a:t>
            </a:r>
            <a:r>
              <a:rPr lang="hu-HU" dirty="0" err="1"/>
              <a:t>cleaves</a:t>
            </a:r>
            <a:r>
              <a:rPr lang="hu-HU" dirty="0"/>
              <a:t> </a:t>
            </a:r>
            <a:r>
              <a:rPr lang="hu-HU" dirty="0" err="1"/>
              <a:t>the</a:t>
            </a:r>
            <a:r>
              <a:rPr lang="hu-HU" dirty="0"/>
              <a:t> </a:t>
            </a:r>
            <a:r>
              <a:rPr lang="hu-HU" dirty="0" err="1"/>
              <a:t>family</a:t>
            </a:r>
            <a:r>
              <a:rPr lang="hu-HU" dirty="0"/>
              <a:t> of </a:t>
            </a:r>
            <a:r>
              <a:rPr lang="hu-HU" dirty="0" err="1"/>
              <a:t>hyalectin</a:t>
            </a:r>
            <a:r>
              <a:rPr lang="hu-HU" dirty="0"/>
              <a:t> </a:t>
            </a:r>
            <a:r>
              <a:rPr lang="hu-HU" dirty="0" err="1"/>
              <a:t>proteoglycans</a:t>
            </a:r>
            <a:r>
              <a:rPr lang="hu-HU" dirty="0"/>
              <a:t> </a:t>
            </a:r>
            <a:r>
              <a:rPr lang="hu-HU" dirty="0" err="1"/>
              <a:t>that</a:t>
            </a:r>
            <a:r>
              <a:rPr lang="hu-HU" dirty="0"/>
              <a:t> </a:t>
            </a:r>
            <a:r>
              <a:rPr lang="hu-HU" dirty="0" err="1"/>
              <a:t>includes</a:t>
            </a:r>
            <a:r>
              <a:rPr lang="hu-HU" dirty="0"/>
              <a:t> </a:t>
            </a:r>
            <a:r>
              <a:rPr lang="hu-HU" dirty="0" err="1"/>
              <a:t>hyalectin</a:t>
            </a:r>
            <a:r>
              <a:rPr lang="hu-HU" dirty="0"/>
              <a:t> </a:t>
            </a:r>
            <a:r>
              <a:rPr lang="hu-HU" dirty="0" err="1"/>
              <a:t>family</a:t>
            </a:r>
            <a:r>
              <a:rPr lang="hu-HU" dirty="0"/>
              <a:t> of </a:t>
            </a:r>
            <a:r>
              <a:rPr lang="hu-HU" dirty="0" err="1"/>
              <a:t>chondroitin</a:t>
            </a:r>
            <a:r>
              <a:rPr lang="hu-HU" dirty="0"/>
              <a:t> </a:t>
            </a:r>
            <a:r>
              <a:rPr lang="hu-HU" dirty="0" err="1"/>
              <a:t>sulfate</a:t>
            </a:r>
            <a:r>
              <a:rPr lang="hu-HU" dirty="0"/>
              <a:t> </a:t>
            </a:r>
            <a:r>
              <a:rPr lang="hu-HU" dirty="0" err="1"/>
              <a:t>proteoglycans</a:t>
            </a:r>
            <a:r>
              <a:rPr lang="hu-HU" dirty="0"/>
              <a:t>, </a:t>
            </a:r>
            <a:r>
              <a:rPr lang="hu-HU" dirty="0" err="1"/>
              <a:t>including</a:t>
            </a:r>
            <a:r>
              <a:rPr lang="hu-HU" dirty="0"/>
              <a:t> </a:t>
            </a:r>
            <a:r>
              <a:rPr lang="hu-HU" dirty="0" err="1"/>
              <a:t>aggrecan</a:t>
            </a:r>
            <a:r>
              <a:rPr lang="hu-HU" dirty="0"/>
              <a:t>, </a:t>
            </a:r>
            <a:r>
              <a:rPr lang="hu-HU" dirty="0" err="1"/>
              <a:t>brevican</a:t>
            </a:r>
            <a:r>
              <a:rPr lang="hu-HU" dirty="0"/>
              <a:t>, </a:t>
            </a:r>
            <a:r>
              <a:rPr lang="hu-HU" dirty="0" err="1"/>
              <a:t>neurocan</a:t>
            </a:r>
            <a:r>
              <a:rPr lang="hu-HU" dirty="0"/>
              <a:t>, and </a:t>
            </a:r>
            <a:r>
              <a:rPr lang="hu-HU" dirty="0" err="1"/>
              <a:t>versican</a:t>
            </a:r>
            <a:r>
              <a:rPr lang="hu-HU" dirty="0"/>
              <a:t>. </a:t>
            </a:r>
            <a:r>
              <a:rPr lang="hu-HU" dirty="0" err="1"/>
              <a:t>Specifically</a:t>
            </a:r>
            <a:r>
              <a:rPr lang="hu-HU" dirty="0"/>
              <a:t>, </a:t>
            </a:r>
            <a:r>
              <a:rPr lang="hu-HU" dirty="0" err="1"/>
              <a:t>BbHtrA</a:t>
            </a:r>
            <a:r>
              <a:rPr lang="hu-HU" dirty="0"/>
              <a:t> </a:t>
            </a:r>
            <a:r>
              <a:rPr lang="hu-HU" dirty="0" err="1"/>
              <a:t>protease</a:t>
            </a:r>
            <a:r>
              <a:rPr lang="hu-HU" dirty="0"/>
              <a:t> </a:t>
            </a:r>
            <a:r>
              <a:rPr lang="hu-HU" dirty="0" err="1"/>
              <a:t>activity</a:t>
            </a:r>
            <a:r>
              <a:rPr lang="hu-HU" dirty="0"/>
              <a:t> </a:t>
            </a:r>
            <a:r>
              <a:rPr lang="hu-HU" dirty="0" err="1"/>
              <a:t>degrades</a:t>
            </a:r>
            <a:r>
              <a:rPr lang="hu-HU" dirty="0"/>
              <a:t> </a:t>
            </a:r>
            <a:r>
              <a:rPr lang="hu-HU" dirty="0" err="1"/>
              <a:t>aggrecan</a:t>
            </a:r>
            <a:r>
              <a:rPr lang="hu-HU" dirty="0"/>
              <a:t> (</a:t>
            </a:r>
            <a:r>
              <a:rPr lang="hu-HU" dirty="0" err="1"/>
              <a:t>green</a:t>
            </a:r>
            <a:r>
              <a:rPr lang="hu-HU" dirty="0"/>
              <a:t> </a:t>
            </a:r>
            <a:r>
              <a:rPr lang="hu-HU" dirty="0" err="1"/>
              <a:t>lines</a:t>
            </a:r>
            <a:r>
              <a:rPr lang="hu-HU" dirty="0"/>
              <a:t>) </a:t>
            </a:r>
            <a:r>
              <a:rPr lang="hu-HU" dirty="0" err="1"/>
              <a:t>as</a:t>
            </a:r>
            <a:r>
              <a:rPr lang="hu-HU" dirty="0"/>
              <a:t> </a:t>
            </a:r>
            <a:r>
              <a:rPr lang="hu-HU" dirty="0" err="1"/>
              <a:t>indicated</a:t>
            </a:r>
            <a:r>
              <a:rPr lang="hu-HU" dirty="0"/>
              <a:t> </a:t>
            </a:r>
            <a:r>
              <a:rPr lang="hu-HU" dirty="0" err="1"/>
              <a:t>by</a:t>
            </a:r>
            <a:r>
              <a:rPr lang="hu-HU" dirty="0"/>
              <a:t> </a:t>
            </a:r>
            <a:r>
              <a:rPr lang="hu-HU" dirty="0" err="1"/>
              <a:t>dotted</a:t>
            </a:r>
            <a:r>
              <a:rPr lang="hu-HU" dirty="0"/>
              <a:t> </a:t>
            </a:r>
            <a:r>
              <a:rPr lang="hu-HU" dirty="0" err="1"/>
              <a:t>green</a:t>
            </a:r>
            <a:r>
              <a:rPr lang="hu-HU" dirty="0"/>
              <a:t> line. </a:t>
            </a:r>
            <a:r>
              <a:rPr lang="hu-HU" dirty="0" err="1"/>
              <a:t>This</a:t>
            </a:r>
            <a:r>
              <a:rPr lang="hu-HU" dirty="0"/>
              <a:t> </a:t>
            </a:r>
            <a:r>
              <a:rPr lang="hu-HU" dirty="0" err="1"/>
              <a:t>activity</a:t>
            </a:r>
            <a:r>
              <a:rPr lang="hu-HU" dirty="0"/>
              <a:t> </a:t>
            </a:r>
            <a:r>
              <a:rPr lang="hu-HU" dirty="0" err="1"/>
              <a:t>may</a:t>
            </a:r>
            <a:r>
              <a:rPr lang="hu-HU" dirty="0"/>
              <a:t> </a:t>
            </a:r>
            <a:r>
              <a:rPr lang="hu-HU" dirty="0" err="1"/>
              <a:t>contribute</a:t>
            </a:r>
            <a:r>
              <a:rPr lang="hu-HU" dirty="0"/>
              <a:t> </a:t>
            </a:r>
            <a:r>
              <a:rPr lang="hu-HU" dirty="0" err="1"/>
              <a:t>to</a:t>
            </a:r>
            <a:r>
              <a:rPr lang="hu-HU" dirty="0"/>
              <a:t> ECM </a:t>
            </a:r>
            <a:r>
              <a:rPr lang="hu-HU" dirty="0" err="1"/>
              <a:t>degradation</a:t>
            </a:r>
            <a:r>
              <a:rPr lang="hu-HU" dirty="0"/>
              <a:t> and </a:t>
            </a:r>
            <a:r>
              <a:rPr lang="hu-HU" dirty="0" err="1"/>
              <a:t>allow</a:t>
            </a:r>
            <a:r>
              <a:rPr lang="hu-HU" dirty="0"/>
              <a:t> </a:t>
            </a:r>
            <a:r>
              <a:rPr lang="hu-HU" dirty="0" err="1"/>
              <a:t>invasion</a:t>
            </a:r>
            <a:r>
              <a:rPr lang="hu-HU" dirty="0"/>
              <a:t> of </a:t>
            </a:r>
            <a:r>
              <a:rPr lang="hu-HU" dirty="0" err="1"/>
              <a:t>the</a:t>
            </a:r>
            <a:r>
              <a:rPr lang="hu-HU" dirty="0"/>
              <a:t> </a:t>
            </a:r>
            <a:r>
              <a:rPr lang="hu-HU" dirty="0" err="1"/>
              <a:t>pathogen</a:t>
            </a:r>
            <a:r>
              <a:rPr lang="hu-HU" dirty="0"/>
              <a:t>. The </a:t>
            </a:r>
            <a:r>
              <a:rPr lang="hu-HU" dirty="0" err="1"/>
              <a:t>presence</a:t>
            </a:r>
            <a:r>
              <a:rPr lang="hu-HU" dirty="0"/>
              <a:t> of </a:t>
            </a:r>
            <a:r>
              <a:rPr lang="hu-HU" i="1" dirty="0"/>
              <a:t>B. </a:t>
            </a:r>
            <a:r>
              <a:rPr lang="hu-HU" i="1" dirty="0" err="1"/>
              <a:t>burgdorferi</a:t>
            </a:r>
            <a:r>
              <a:rPr lang="hu-HU" i="1" dirty="0"/>
              <a:t> </a:t>
            </a:r>
            <a:r>
              <a:rPr lang="hu-HU" b="1" dirty="0" err="1">
                <a:solidFill>
                  <a:srgbClr val="FF0000"/>
                </a:solidFill>
              </a:rPr>
              <a:t>induces</a:t>
            </a:r>
            <a:r>
              <a:rPr lang="hu-HU" b="1" dirty="0">
                <a:solidFill>
                  <a:srgbClr val="FF0000"/>
                </a:solidFill>
              </a:rPr>
              <a:t> </a:t>
            </a:r>
            <a:r>
              <a:rPr lang="hu-HU" b="1" dirty="0" err="1">
                <a:solidFill>
                  <a:srgbClr val="FF0000"/>
                </a:solidFill>
              </a:rPr>
              <a:t>host</a:t>
            </a:r>
            <a:r>
              <a:rPr lang="hu-HU" b="1" dirty="0">
                <a:solidFill>
                  <a:srgbClr val="FF0000"/>
                </a:solidFill>
              </a:rPr>
              <a:t> </a:t>
            </a:r>
            <a:r>
              <a:rPr lang="hu-HU" b="1" dirty="0" err="1">
                <a:solidFill>
                  <a:srgbClr val="FF0000"/>
                </a:solidFill>
              </a:rPr>
              <a:t>matrix</a:t>
            </a:r>
            <a:r>
              <a:rPr lang="hu-HU" b="1" dirty="0">
                <a:solidFill>
                  <a:srgbClr val="FF0000"/>
                </a:solidFill>
              </a:rPr>
              <a:t> </a:t>
            </a:r>
            <a:r>
              <a:rPr lang="hu-HU" b="1" dirty="0" err="1">
                <a:solidFill>
                  <a:srgbClr val="FF0000"/>
                </a:solidFill>
              </a:rPr>
              <a:t>metalloproteases</a:t>
            </a:r>
            <a:r>
              <a:rPr lang="hu-HU" b="1" dirty="0">
                <a:solidFill>
                  <a:srgbClr val="FF0000"/>
                </a:solidFill>
              </a:rPr>
              <a:t> (MMP</a:t>
            </a:r>
            <a:r>
              <a:rPr lang="hu-HU" dirty="0"/>
              <a:t>) </a:t>
            </a:r>
            <a:r>
              <a:rPr lang="hu-HU" dirty="0" err="1"/>
              <a:t>from</a:t>
            </a:r>
            <a:r>
              <a:rPr lang="hu-HU" dirty="0"/>
              <a:t> </a:t>
            </a:r>
            <a:r>
              <a:rPr lang="hu-HU" dirty="0" err="1"/>
              <a:t>endothelial</a:t>
            </a:r>
            <a:r>
              <a:rPr lang="hu-HU" dirty="0"/>
              <a:t> </a:t>
            </a:r>
            <a:r>
              <a:rPr lang="hu-HU" dirty="0" err="1"/>
              <a:t>cells</a:t>
            </a:r>
            <a:r>
              <a:rPr lang="hu-HU" dirty="0"/>
              <a:t>, </a:t>
            </a:r>
            <a:r>
              <a:rPr lang="hu-HU" dirty="0" err="1"/>
              <a:t>chondrocytes</a:t>
            </a:r>
            <a:r>
              <a:rPr lang="hu-HU" dirty="0"/>
              <a:t>, </a:t>
            </a:r>
            <a:r>
              <a:rPr lang="hu-HU" dirty="0" err="1"/>
              <a:t>neutrophils</a:t>
            </a:r>
            <a:r>
              <a:rPr lang="hu-HU" dirty="0"/>
              <a:t>, </a:t>
            </a:r>
            <a:r>
              <a:rPr lang="hu-HU" dirty="0" err="1"/>
              <a:t>lymphoblast</a:t>
            </a:r>
            <a:r>
              <a:rPr lang="hu-HU" dirty="0"/>
              <a:t>, and </a:t>
            </a:r>
            <a:r>
              <a:rPr lang="hu-HU" dirty="0" err="1"/>
              <a:t>keratinocytes</a:t>
            </a:r>
            <a:r>
              <a:rPr lang="hu-HU" dirty="0"/>
              <a:t>. </a:t>
            </a:r>
            <a:r>
              <a:rPr lang="hu-HU" dirty="0" err="1"/>
              <a:t>Collagen</a:t>
            </a:r>
            <a:r>
              <a:rPr lang="hu-HU" dirty="0"/>
              <a:t> (</a:t>
            </a:r>
            <a:r>
              <a:rPr lang="hu-HU" dirty="0" err="1"/>
              <a:t>red</a:t>
            </a:r>
            <a:r>
              <a:rPr lang="hu-HU" dirty="0"/>
              <a:t> </a:t>
            </a:r>
            <a:r>
              <a:rPr lang="hu-HU" dirty="0" err="1"/>
              <a:t>lines</a:t>
            </a:r>
            <a:r>
              <a:rPr lang="hu-HU" dirty="0"/>
              <a:t>) is </a:t>
            </a:r>
            <a:r>
              <a:rPr lang="hu-HU" dirty="0" err="1"/>
              <a:t>degraded</a:t>
            </a:r>
            <a:r>
              <a:rPr lang="hu-HU" dirty="0"/>
              <a:t> (</a:t>
            </a:r>
            <a:r>
              <a:rPr lang="hu-HU" dirty="0" err="1"/>
              <a:t>dotted</a:t>
            </a:r>
            <a:r>
              <a:rPr lang="hu-HU" dirty="0"/>
              <a:t> </a:t>
            </a:r>
            <a:r>
              <a:rPr lang="hu-HU" dirty="0" err="1"/>
              <a:t>red</a:t>
            </a:r>
            <a:r>
              <a:rPr lang="hu-HU" dirty="0"/>
              <a:t> line) </a:t>
            </a:r>
            <a:r>
              <a:rPr lang="hu-HU" dirty="0" err="1"/>
              <a:t>by</a:t>
            </a:r>
            <a:r>
              <a:rPr lang="hu-HU" dirty="0"/>
              <a:t> MMP-1 </a:t>
            </a:r>
            <a:r>
              <a:rPr lang="hu-HU" dirty="0" err="1"/>
              <a:t>that</a:t>
            </a:r>
            <a:r>
              <a:rPr lang="hu-HU" dirty="0"/>
              <a:t> is </a:t>
            </a:r>
            <a:r>
              <a:rPr lang="hu-HU" dirty="0" err="1"/>
              <a:t>transcriptionally</a:t>
            </a:r>
            <a:r>
              <a:rPr lang="hu-HU" dirty="0"/>
              <a:t> </a:t>
            </a:r>
            <a:r>
              <a:rPr lang="hu-HU" dirty="0" err="1"/>
              <a:t>regulated</a:t>
            </a:r>
            <a:r>
              <a:rPr lang="hu-HU" dirty="0"/>
              <a:t> </a:t>
            </a:r>
            <a:r>
              <a:rPr lang="hu-HU" dirty="0" err="1"/>
              <a:t>along</a:t>
            </a:r>
            <a:r>
              <a:rPr lang="hu-HU" dirty="0"/>
              <a:t> </a:t>
            </a:r>
            <a:r>
              <a:rPr lang="hu-HU" dirty="0" err="1"/>
              <a:t>with</a:t>
            </a:r>
            <a:r>
              <a:rPr lang="hu-HU" dirty="0"/>
              <a:t> MMP-3 </a:t>
            </a:r>
            <a:r>
              <a:rPr lang="hu-HU" dirty="0" err="1"/>
              <a:t>through</a:t>
            </a:r>
            <a:r>
              <a:rPr lang="hu-HU" dirty="0"/>
              <a:t> </a:t>
            </a:r>
            <a:r>
              <a:rPr lang="hu-HU" dirty="0" err="1"/>
              <a:t>the</a:t>
            </a:r>
            <a:r>
              <a:rPr lang="hu-HU" dirty="0"/>
              <a:t> JNK, </a:t>
            </a:r>
            <a:r>
              <a:rPr lang="hu-HU" dirty="0" err="1"/>
              <a:t>mitogen-activated</a:t>
            </a:r>
            <a:r>
              <a:rPr lang="hu-HU" dirty="0"/>
              <a:t> protein </a:t>
            </a:r>
            <a:r>
              <a:rPr lang="hu-HU" dirty="0" err="1"/>
              <a:t>kinase</a:t>
            </a:r>
            <a:r>
              <a:rPr lang="hu-HU" dirty="0"/>
              <a:t>, and JAK/STAT </a:t>
            </a:r>
            <a:r>
              <a:rPr lang="hu-HU" dirty="0" err="1"/>
              <a:t>pathways</a:t>
            </a:r>
            <a:r>
              <a:rPr lang="hu-HU" dirty="0"/>
              <a:t>. </a:t>
            </a:r>
          </a:p>
        </p:txBody>
      </p:sp>
    </p:spTree>
    <p:extLst>
      <p:ext uri="{BB962C8B-B14F-4D97-AF65-F5344CB8AC3E}">
        <p14:creationId xmlns:p14="http://schemas.microsoft.com/office/powerpoint/2010/main" val="2182726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Autofit/>
          </a:bodyPr>
          <a:lstStyle/>
          <a:p>
            <a:pPr algn="ctr"/>
            <a:r>
              <a:rPr lang="hu-HU" sz="3200" b="1" dirty="0" smtClean="0"/>
              <a:t/>
            </a:r>
            <a:br>
              <a:rPr lang="hu-HU" sz="3200" b="1" dirty="0" smtClean="0"/>
            </a:br>
            <a:r>
              <a:rPr lang="hu-HU" sz="3200" b="1" dirty="0" smtClean="0"/>
              <a:t>3</a:t>
            </a:r>
            <a:r>
              <a:rPr lang="hu-HU" sz="3200" b="1" dirty="0"/>
              <a:t>. A felszín </a:t>
            </a:r>
            <a:r>
              <a:rPr lang="hu-HU" sz="3200" b="1" dirty="0" err="1"/>
              <a:t>antigen</a:t>
            </a:r>
            <a:r>
              <a:rPr lang="hu-HU" sz="3200" b="1" dirty="0"/>
              <a:t> megváltozása segít a specifikus immunválasz elkerülésében</a:t>
            </a:r>
            <a:br>
              <a:rPr lang="hu-HU" sz="3200" b="1" dirty="0"/>
            </a:br>
            <a:endParaRPr lang="hu-HU" sz="3200" b="1" dirty="0"/>
          </a:p>
        </p:txBody>
      </p:sp>
      <p:sp>
        <p:nvSpPr>
          <p:cNvPr id="3" name="Tartalom helye 2"/>
          <p:cNvSpPr>
            <a:spLocks noGrp="1"/>
          </p:cNvSpPr>
          <p:nvPr>
            <p:ph idx="1"/>
          </p:nvPr>
        </p:nvSpPr>
        <p:spPr/>
        <p:txBody>
          <a:bodyPr/>
          <a:lstStyle/>
          <a:p>
            <a:r>
              <a:rPr lang="hu-HU" dirty="0" smtClean="0"/>
              <a:t>A </a:t>
            </a:r>
            <a:r>
              <a:rPr lang="hu-HU" dirty="0" err="1" smtClean="0"/>
              <a:t>Borrelia</a:t>
            </a:r>
            <a:r>
              <a:rPr lang="hu-HU" dirty="0" smtClean="0"/>
              <a:t> legfontosabb felszín </a:t>
            </a:r>
            <a:r>
              <a:rPr lang="hu-HU" dirty="0" err="1" smtClean="0"/>
              <a:t>antigenje</a:t>
            </a:r>
            <a:r>
              <a:rPr lang="hu-HU" dirty="0" smtClean="0"/>
              <a:t> a </a:t>
            </a:r>
            <a:r>
              <a:rPr lang="hu-HU" dirty="0" err="1" smtClean="0"/>
              <a:t>VlsE</a:t>
            </a:r>
            <a:r>
              <a:rPr lang="hu-HU" dirty="0" smtClean="0"/>
              <a:t> fehérje folyamatosan változik</a:t>
            </a:r>
          </a:p>
          <a:p>
            <a:endParaRPr lang="hu-HU" dirty="0"/>
          </a:p>
          <a:p>
            <a:r>
              <a:rPr lang="hu-HU" dirty="0" smtClean="0"/>
              <a:t>Genetikai állománya </a:t>
            </a:r>
            <a:r>
              <a:rPr lang="hu-HU" dirty="0" err="1" smtClean="0"/>
              <a:t>plasmidon</a:t>
            </a:r>
            <a:r>
              <a:rPr lang="hu-HU" dirty="0" smtClean="0"/>
              <a:t> található; szakaszos felépítésű</a:t>
            </a:r>
          </a:p>
          <a:p>
            <a:endParaRPr lang="hu-HU" dirty="0"/>
          </a:p>
          <a:p>
            <a:r>
              <a:rPr lang="hu-HU" dirty="0" smtClean="0"/>
              <a:t>Az egyes </a:t>
            </a:r>
            <a:r>
              <a:rPr lang="hu-HU" dirty="0" err="1" smtClean="0"/>
              <a:t>Vls</a:t>
            </a:r>
            <a:r>
              <a:rPr lang="hu-HU" dirty="0" smtClean="0"/>
              <a:t> </a:t>
            </a:r>
            <a:r>
              <a:rPr lang="hu-HU" dirty="0" err="1" smtClean="0"/>
              <a:t>nukleotid</a:t>
            </a:r>
            <a:r>
              <a:rPr lang="hu-HU" dirty="0" smtClean="0"/>
              <a:t> szakaszok között gyakori a rekombináció, amely újfajta variánsokat hoz létre</a:t>
            </a:r>
          </a:p>
          <a:p>
            <a:pPr marL="0" indent="0">
              <a:buNone/>
            </a:pPr>
            <a:r>
              <a:rPr lang="hu-HU" dirty="0"/>
              <a:t> </a:t>
            </a:r>
            <a:r>
              <a:rPr lang="hu-HU" dirty="0" smtClean="0"/>
              <a:t>   - túlélés különböző gazda szervezetekben</a:t>
            </a:r>
          </a:p>
          <a:p>
            <a:pPr marL="0" indent="0">
              <a:buNone/>
            </a:pPr>
            <a:r>
              <a:rPr lang="hu-HU" dirty="0"/>
              <a:t> </a:t>
            </a:r>
            <a:r>
              <a:rPr lang="hu-HU" dirty="0" smtClean="0"/>
              <a:t>   - immunválasz elkerülése</a:t>
            </a:r>
            <a:endParaRPr lang="hu-HU" dirty="0"/>
          </a:p>
        </p:txBody>
      </p:sp>
    </p:spTree>
    <p:extLst>
      <p:ext uri="{BB962C8B-B14F-4D97-AF65-F5344CB8AC3E}">
        <p14:creationId xmlns:p14="http://schemas.microsoft.com/office/powerpoint/2010/main" val="3728824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2400" b="1" dirty="0" smtClean="0"/>
              <a:t>T</a:t>
            </a:r>
            <a:r>
              <a:rPr lang="en-US" sz="2400" b="1" dirty="0" smtClean="0"/>
              <a:t>he </a:t>
            </a:r>
            <a:r>
              <a:rPr lang="en-US" sz="2400" b="1" i="1" dirty="0" err="1"/>
              <a:t>vls</a:t>
            </a:r>
            <a:r>
              <a:rPr lang="en-US" sz="2400" b="1" i="1" dirty="0"/>
              <a:t> </a:t>
            </a:r>
            <a:r>
              <a:rPr lang="en-US" sz="2400" b="1" dirty="0"/>
              <a:t>antigenic variation systems of Lyme disease </a:t>
            </a:r>
            <a:r>
              <a:rPr lang="en-US" sz="2400" b="1" i="1" dirty="0" err="1"/>
              <a:t>Borrelia</a:t>
            </a:r>
            <a:r>
              <a:rPr lang="en-US" sz="2400" b="1" dirty="0"/>
              <a:t>: eluding host immunity through both random, segmental gene conversion and framework </a:t>
            </a:r>
            <a:r>
              <a:rPr lang="en-US" sz="2400" b="1" dirty="0" smtClean="0"/>
              <a:t>heterogeneity</a:t>
            </a:r>
            <a:r>
              <a:rPr lang="hu-HU" sz="2400" b="1" dirty="0" smtClean="0"/>
              <a:t/>
            </a:r>
            <a:br>
              <a:rPr lang="hu-HU" sz="2400" b="1" dirty="0" smtClean="0"/>
            </a:br>
            <a:r>
              <a:rPr lang="hu-HU" sz="2000" dirty="0" err="1" smtClean="0"/>
              <a:t>Norris</a:t>
            </a:r>
            <a:r>
              <a:rPr lang="hu-HU" sz="2000" dirty="0" smtClean="0"/>
              <a:t> S. </a:t>
            </a:r>
            <a:r>
              <a:rPr lang="hu-HU" sz="2000" i="1" dirty="0" err="1"/>
              <a:t>Microbiol</a:t>
            </a:r>
            <a:r>
              <a:rPr lang="hu-HU" sz="2000" i="1" dirty="0"/>
              <a:t> </a:t>
            </a:r>
            <a:r>
              <a:rPr lang="hu-HU" sz="2000" i="1" dirty="0" err="1"/>
              <a:t>Spectr</a:t>
            </a:r>
            <a:r>
              <a:rPr lang="hu-HU" sz="2000" dirty="0"/>
              <a:t>. </a:t>
            </a:r>
            <a:r>
              <a:rPr lang="hu-HU" sz="2000" dirty="0" smtClean="0"/>
              <a:t>2014; </a:t>
            </a:r>
            <a:r>
              <a:rPr lang="hu-HU" sz="2000" dirty="0"/>
              <a:t>2(6): </a:t>
            </a:r>
            <a:r>
              <a:rPr lang="hu-HU" sz="2000" dirty="0" smtClean="0"/>
              <a:t>doi:10.1128/</a:t>
            </a:r>
            <a:r>
              <a:rPr lang="hu-HU" sz="2000" dirty="0" err="1" smtClean="0"/>
              <a:t>microbiolspec</a:t>
            </a:r>
            <a:r>
              <a:rPr lang="hu-HU" sz="2000" dirty="0"/>
              <a:t>.</a:t>
            </a:r>
          </a:p>
        </p:txBody>
      </p:sp>
      <p:sp>
        <p:nvSpPr>
          <p:cNvPr id="3" name="Tartalom helye 2"/>
          <p:cNvSpPr>
            <a:spLocks noGrp="1"/>
          </p:cNvSpPr>
          <p:nvPr>
            <p:ph idx="1"/>
          </p:nvPr>
        </p:nvSpPr>
        <p:spPr/>
        <p:txBody>
          <a:bodyPr>
            <a:normAutofit fontScale="85000" lnSpcReduction="20000"/>
          </a:bodyPr>
          <a:lstStyle/>
          <a:p>
            <a:r>
              <a:rPr lang="en-US" dirty="0" smtClean="0"/>
              <a:t>Spirochetes </a:t>
            </a:r>
            <a:r>
              <a:rPr lang="en-US" dirty="0"/>
              <a:t>that cause Lyme </a:t>
            </a:r>
            <a:r>
              <a:rPr lang="en-US" dirty="0" err="1"/>
              <a:t>borreliosis</a:t>
            </a:r>
            <a:r>
              <a:rPr lang="en-US" dirty="0"/>
              <a:t> (also called Lyme disease) possess the </a:t>
            </a:r>
            <a:r>
              <a:rPr lang="en-US" b="1" i="1" dirty="0" err="1">
                <a:solidFill>
                  <a:srgbClr val="FF0000"/>
                </a:solidFill>
              </a:rPr>
              <a:t>vls</a:t>
            </a:r>
            <a:r>
              <a:rPr lang="en-US" b="1" i="1" dirty="0">
                <a:solidFill>
                  <a:srgbClr val="FF0000"/>
                </a:solidFill>
              </a:rPr>
              <a:t> </a:t>
            </a:r>
            <a:r>
              <a:rPr lang="en-US" b="1" dirty="0">
                <a:solidFill>
                  <a:srgbClr val="FF0000"/>
                </a:solidFill>
              </a:rPr>
              <a:t>locus, encoding an elaborate antigenic variation system. </a:t>
            </a:r>
            <a:r>
              <a:rPr lang="en-US" dirty="0"/>
              <a:t>This locus contains the expression site </a:t>
            </a:r>
            <a:r>
              <a:rPr lang="en-US" i="1" dirty="0" err="1"/>
              <a:t>vlsE</a:t>
            </a:r>
            <a:r>
              <a:rPr lang="en-US" i="1" dirty="0"/>
              <a:t> </a:t>
            </a:r>
            <a:r>
              <a:rPr lang="en-US" dirty="0"/>
              <a:t>as well as a contiguous array of </a:t>
            </a:r>
            <a:r>
              <a:rPr lang="en-US" i="1" dirty="0" err="1"/>
              <a:t>vls</a:t>
            </a:r>
            <a:r>
              <a:rPr lang="en-US" i="1" dirty="0"/>
              <a:t> </a:t>
            </a:r>
            <a:r>
              <a:rPr lang="en-US" dirty="0"/>
              <a:t>silent cassettes, which contain variations of the central cassette region of </a:t>
            </a:r>
            <a:r>
              <a:rPr lang="en-US" i="1" dirty="0" err="1"/>
              <a:t>vlsE</a:t>
            </a:r>
            <a:r>
              <a:rPr lang="en-US" dirty="0"/>
              <a:t>. The locus is present on one of the many linear plasmids in the </a:t>
            </a:r>
            <a:r>
              <a:rPr lang="en-US" dirty="0" smtClean="0"/>
              <a:t>organism</a:t>
            </a:r>
            <a:endParaRPr lang="hu-HU" dirty="0"/>
          </a:p>
          <a:p>
            <a:pPr marL="0" indent="0">
              <a:buNone/>
            </a:pPr>
            <a:endParaRPr lang="hu-HU" dirty="0"/>
          </a:p>
          <a:p>
            <a:r>
              <a:rPr lang="hu-HU" dirty="0"/>
              <a:t> </a:t>
            </a:r>
            <a:r>
              <a:rPr lang="en-US" dirty="0" smtClean="0"/>
              <a:t>Changes </a:t>
            </a:r>
            <a:r>
              <a:rPr lang="en-US" dirty="0"/>
              <a:t>in the sequence of </a:t>
            </a:r>
            <a:r>
              <a:rPr lang="en-US" i="1" dirty="0" err="1"/>
              <a:t>vlsE</a:t>
            </a:r>
            <a:r>
              <a:rPr lang="en-US" i="1" dirty="0"/>
              <a:t> </a:t>
            </a:r>
            <a:r>
              <a:rPr lang="en-US" dirty="0"/>
              <a:t>occur continuously during mammalian infection and consist of random, segmental, unidirectional recombination events between the silent cassettes and the cassette region of </a:t>
            </a:r>
            <a:r>
              <a:rPr lang="en-US" i="1" dirty="0" err="1"/>
              <a:t>vlsE</a:t>
            </a:r>
            <a:r>
              <a:rPr lang="en-US" dirty="0"/>
              <a:t>. These gene conversion events do not occur during in vitro culture or the tick portion of the infection cycle </a:t>
            </a:r>
            <a:endParaRPr lang="hu-HU" dirty="0" smtClean="0"/>
          </a:p>
          <a:p>
            <a:endParaRPr lang="hu-HU" dirty="0"/>
          </a:p>
          <a:p>
            <a:r>
              <a:rPr lang="en-US" dirty="0" smtClean="0"/>
              <a:t>The </a:t>
            </a:r>
            <a:r>
              <a:rPr lang="en-US" i="1" dirty="0" err="1"/>
              <a:t>vls</a:t>
            </a:r>
            <a:r>
              <a:rPr lang="en-US" i="1" dirty="0"/>
              <a:t> </a:t>
            </a:r>
            <a:r>
              <a:rPr lang="en-US" dirty="0"/>
              <a:t>system is required for long-term survival of Lyme </a:t>
            </a:r>
            <a:r>
              <a:rPr lang="en-US" i="1" dirty="0" err="1"/>
              <a:t>Borrelia</a:t>
            </a:r>
            <a:r>
              <a:rPr lang="en-US" i="1" dirty="0"/>
              <a:t> </a:t>
            </a:r>
            <a:r>
              <a:rPr lang="en-US" dirty="0"/>
              <a:t>in infected mammals and represents an important mechanism of immune </a:t>
            </a:r>
            <a:r>
              <a:rPr lang="en-US" dirty="0" err="1" smtClean="0"/>
              <a:t>evasio</a:t>
            </a:r>
            <a:r>
              <a:rPr lang="hu-HU" dirty="0"/>
              <a:t>n</a:t>
            </a:r>
          </a:p>
        </p:txBody>
      </p:sp>
    </p:spTree>
    <p:extLst>
      <p:ext uri="{BB962C8B-B14F-4D97-AF65-F5344CB8AC3E}">
        <p14:creationId xmlns:p14="http://schemas.microsoft.com/office/powerpoint/2010/main" val="2277182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smtClean="0"/>
              <a:t>A </a:t>
            </a:r>
            <a:r>
              <a:rPr lang="hu-HU" dirty="0" err="1" smtClean="0"/>
              <a:t>vls</a:t>
            </a:r>
            <a:r>
              <a:rPr lang="hu-HU" dirty="0" smtClean="0"/>
              <a:t> rendszer struktúrája</a:t>
            </a:r>
            <a:endParaRPr lang="hu-HU" dirty="0"/>
          </a:p>
        </p:txBody>
      </p:sp>
      <p:pic>
        <p:nvPicPr>
          <p:cNvPr id="4" name="Tartalom helye 3"/>
          <p:cNvPicPr>
            <a:picLocks noGrp="1" noChangeAspect="1"/>
          </p:cNvPicPr>
          <p:nvPr>
            <p:ph idx="1"/>
          </p:nvPr>
        </p:nvPicPr>
        <p:blipFill>
          <a:blip r:embed="rId2"/>
          <a:stretch>
            <a:fillRect/>
          </a:stretch>
        </p:blipFill>
        <p:spPr>
          <a:xfrm>
            <a:off x="1592317" y="1532238"/>
            <a:ext cx="9080938" cy="3935906"/>
          </a:xfrm>
          <a:prstGeom prst="rect">
            <a:avLst/>
          </a:prstGeom>
        </p:spPr>
      </p:pic>
    </p:spTree>
    <p:extLst>
      <p:ext uri="{BB962C8B-B14F-4D97-AF65-F5344CB8AC3E}">
        <p14:creationId xmlns:p14="http://schemas.microsoft.com/office/powerpoint/2010/main" val="1739973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normAutofit/>
          </a:bodyPr>
          <a:lstStyle/>
          <a:p>
            <a:r>
              <a:rPr lang="hu-HU" b="1" dirty="0" err="1" smtClean="0"/>
              <a:t>Figure</a:t>
            </a:r>
            <a:r>
              <a:rPr lang="hu-HU" b="1" dirty="0" smtClean="0"/>
              <a:t> 1</a:t>
            </a:r>
            <a:r>
              <a:rPr lang="hu-HU" dirty="0" smtClean="0"/>
              <a:t>. </a:t>
            </a:r>
            <a:r>
              <a:rPr lang="en-US" dirty="0" smtClean="0"/>
              <a:t>Characteristics </a:t>
            </a:r>
            <a:r>
              <a:rPr lang="en-US" dirty="0"/>
              <a:t>of the </a:t>
            </a:r>
            <a:r>
              <a:rPr lang="en-US" i="1" dirty="0" err="1"/>
              <a:t>vls</a:t>
            </a:r>
            <a:r>
              <a:rPr lang="en-US" i="1" dirty="0"/>
              <a:t> </a:t>
            </a:r>
            <a:r>
              <a:rPr lang="en-US" dirty="0"/>
              <a:t>locus of </a:t>
            </a:r>
            <a:r>
              <a:rPr lang="en-US" i="1" dirty="0"/>
              <a:t>B. </a:t>
            </a:r>
            <a:r>
              <a:rPr lang="en-US" i="1" dirty="0" err="1"/>
              <a:t>burgdorferi</a:t>
            </a:r>
            <a:r>
              <a:rPr lang="en-US" i="1" dirty="0"/>
              <a:t> </a:t>
            </a:r>
            <a:r>
              <a:rPr lang="en-US" dirty="0"/>
              <a:t>B31. A. Arrangement of the </a:t>
            </a:r>
            <a:r>
              <a:rPr lang="en-US" i="1" dirty="0" err="1"/>
              <a:t>vlsE</a:t>
            </a:r>
            <a:r>
              <a:rPr lang="en-US" i="1" dirty="0"/>
              <a:t> </a:t>
            </a:r>
            <a:r>
              <a:rPr lang="en-US" dirty="0"/>
              <a:t>expression site and the 15 silent cassettes near the telomere of the linear plasmid lp28-1. The promoter for </a:t>
            </a:r>
            <a:r>
              <a:rPr lang="en-US" i="1" dirty="0" err="1"/>
              <a:t>vlsE</a:t>
            </a:r>
            <a:r>
              <a:rPr lang="en-US" i="1" dirty="0"/>
              <a:t> </a:t>
            </a:r>
            <a:r>
              <a:rPr lang="en-US" dirty="0"/>
              <a:t>is indicated by the short arrow and the orientation of the silent cassettes is shown by the large arrow. B. The cassette regions contain six variable regions (VR1 through VR6) separated by relatively invariant regions (IRs). The graph indicates the number of different amino acids encoded by the silent cassettes at each codon in the aligned sequences</a:t>
            </a:r>
            <a:r>
              <a:rPr lang="en-US" dirty="0" smtClean="0"/>
              <a:t>. </a:t>
            </a:r>
            <a:r>
              <a:rPr lang="en-US" dirty="0"/>
              <a:t>Unidirectional, random, segmental recombination occurs sequentially during mammalian </a:t>
            </a:r>
            <a:r>
              <a:rPr lang="en-US" dirty="0" smtClean="0"/>
              <a:t>infection </a:t>
            </a:r>
            <a:endParaRPr lang="hu-HU" dirty="0"/>
          </a:p>
        </p:txBody>
      </p:sp>
    </p:spTree>
    <p:extLst>
      <p:ext uri="{BB962C8B-B14F-4D97-AF65-F5344CB8AC3E}">
        <p14:creationId xmlns:p14="http://schemas.microsoft.com/office/powerpoint/2010/main" val="4072570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ím 1"/>
          <p:cNvSpPr>
            <a:spLocks noGrp="1"/>
          </p:cNvSpPr>
          <p:nvPr>
            <p:ph type="title"/>
          </p:nvPr>
        </p:nvSpPr>
        <p:spPr/>
        <p:txBody>
          <a:bodyPr>
            <a:normAutofit/>
          </a:bodyPr>
          <a:lstStyle/>
          <a:p>
            <a:pPr algn="ctr"/>
            <a:r>
              <a:rPr lang="hu-HU" altLang="hu-HU" sz="3600" b="1" dirty="0" smtClean="0"/>
              <a:t>Más </a:t>
            </a:r>
            <a:r>
              <a:rPr lang="hu-HU" altLang="hu-HU" sz="3600" b="1" dirty="0" err="1" smtClean="0"/>
              <a:t>Borrelia</a:t>
            </a:r>
            <a:r>
              <a:rPr lang="hu-HU" altLang="hu-HU" sz="3600" b="1" dirty="0" smtClean="0"/>
              <a:t> fajok által okozott „visszatérő lázak”</a:t>
            </a:r>
          </a:p>
        </p:txBody>
      </p:sp>
      <p:sp>
        <p:nvSpPr>
          <p:cNvPr id="3" name="Tartalom helye 2"/>
          <p:cNvSpPr>
            <a:spLocks noGrp="1"/>
          </p:cNvSpPr>
          <p:nvPr>
            <p:ph idx="1"/>
          </p:nvPr>
        </p:nvSpPr>
        <p:spPr/>
        <p:txBody>
          <a:bodyPr>
            <a:normAutofit fontScale="92500" lnSpcReduction="10000"/>
          </a:bodyPr>
          <a:lstStyle/>
          <a:p>
            <a:pPr>
              <a:defRPr/>
            </a:pPr>
            <a:r>
              <a:rPr lang="hu-HU" sz="1800" b="1" dirty="0"/>
              <a:t>Tetű által közvetített visszatérő láz: </a:t>
            </a:r>
            <a:r>
              <a:rPr lang="hu-HU" sz="1800" b="1" dirty="0" err="1"/>
              <a:t>Borrelia</a:t>
            </a:r>
            <a:r>
              <a:rPr lang="hu-HU" sz="1800" b="1" dirty="0"/>
              <a:t> </a:t>
            </a:r>
            <a:r>
              <a:rPr lang="hu-HU" sz="1800" b="1" dirty="0" err="1"/>
              <a:t>recurrentis</a:t>
            </a:r>
            <a:endParaRPr lang="hu-HU" sz="1800" b="1" dirty="0"/>
          </a:p>
          <a:p>
            <a:pPr marL="0" indent="0">
              <a:buNone/>
              <a:defRPr/>
            </a:pPr>
            <a:r>
              <a:rPr lang="hu-HU" sz="1800" b="1" dirty="0"/>
              <a:t>            </a:t>
            </a:r>
            <a:r>
              <a:rPr lang="hu-HU" sz="1800" b="1" dirty="0" err="1"/>
              <a:t>Reservoir</a:t>
            </a:r>
            <a:r>
              <a:rPr lang="hu-HU" sz="1800" b="1" dirty="0"/>
              <a:t>: ember</a:t>
            </a:r>
          </a:p>
          <a:p>
            <a:pPr marL="0" indent="0">
              <a:buNone/>
              <a:defRPr/>
            </a:pPr>
            <a:endParaRPr lang="hu-HU" sz="1800" b="1" dirty="0"/>
          </a:p>
          <a:p>
            <a:pPr>
              <a:defRPr/>
            </a:pPr>
            <a:r>
              <a:rPr lang="hu-HU" sz="1800" b="1" dirty="0"/>
              <a:t>Kullancs által közvetített visszatérő láz: különböző </a:t>
            </a:r>
            <a:r>
              <a:rPr lang="hu-HU" sz="1800" b="1" dirty="0" err="1"/>
              <a:t>B</a:t>
            </a:r>
            <a:r>
              <a:rPr lang="hu-HU" sz="1800" b="1" dirty="0" err="1" smtClean="0"/>
              <a:t>orrelia</a:t>
            </a:r>
            <a:r>
              <a:rPr lang="hu-HU" sz="1800" b="1" dirty="0" smtClean="0"/>
              <a:t> </a:t>
            </a:r>
            <a:r>
              <a:rPr lang="hu-HU" sz="1800" b="1" dirty="0"/>
              <a:t>fajok  </a:t>
            </a:r>
            <a:r>
              <a:rPr lang="hu-HU" sz="1800" b="1" dirty="0" smtClean="0"/>
              <a:t>(</a:t>
            </a:r>
            <a:r>
              <a:rPr lang="hu-HU" sz="1800" b="1" dirty="0"/>
              <a:t>kizárólag meleg éghajlaton)</a:t>
            </a:r>
          </a:p>
          <a:p>
            <a:pPr marL="0" indent="0">
              <a:buNone/>
              <a:defRPr/>
            </a:pPr>
            <a:r>
              <a:rPr lang="hu-HU" sz="1800" b="1" dirty="0"/>
              <a:t>           </a:t>
            </a:r>
            <a:r>
              <a:rPr lang="hu-HU" sz="1800" b="1" dirty="0" err="1"/>
              <a:t>Reservoir</a:t>
            </a:r>
            <a:r>
              <a:rPr lang="hu-HU" sz="1800" b="1" dirty="0"/>
              <a:t>: elsősorban rágcsálók</a:t>
            </a:r>
          </a:p>
          <a:p>
            <a:pPr marL="0" indent="0">
              <a:buNone/>
              <a:defRPr/>
            </a:pPr>
            <a:endParaRPr lang="hu-HU" sz="1800" b="1" dirty="0"/>
          </a:p>
          <a:p>
            <a:pPr>
              <a:defRPr/>
            </a:pPr>
            <a:r>
              <a:rPr lang="hu-HU" sz="1800" b="1" dirty="0"/>
              <a:t>Tünetek: magas láz, lázas és láztalan időszakok váltakoznak,  </a:t>
            </a:r>
          </a:p>
          <a:p>
            <a:pPr marL="0" indent="0">
              <a:buNone/>
              <a:defRPr/>
            </a:pPr>
            <a:r>
              <a:rPr lang="hu-HU" sz="1800" b="1" dirty="0"/>
              <a:t>                     sárgaság, megváltozott tudati </a:t>
            </a:r>
            <a:r>
              <a:rPr lang="hu-HU" sz="1800" b="1" dirty="0" smtClean="0"/>
              <a:t>állapot</a:t>
            </a:r>
          </a:p>
          <a:p>
            <a:pPr>
              <a:defRPr/>
            </a:pPr>
            <a:r>
              <a:rPr lang="hu-HU" sz="1800" b="1" dirty="0" smtClean="0"/>
              <a:t>Az újra és újra visszatérő lázas állapotot a kórokozó </a:t>
            </a:r>
            <a:r>
              <a:rPr lang="hu-HU" sz="1800" b="1" dirty="0" err="1" smtClean="0"/>
              <a:t>antigen</a:t>
            </a:r>
            <a:r>
              <a:rPr lang="hu-HU" sz="1800" b="1" dirty="0" smtClean="0"/>
              <a:t> struktúrájának megváltozása okozza</a:t>
            </a:r>
            <a:endParaRPr lang="hu-HU" sz="1800" b="1" dirty="0"/>
          </a:p>
          <a:p>
            <a:pPr marL="0" indent="0">
              <a:buNone/>
              <a:defRPr/>
            </a:pPr>
            <a:endParaRPr lang="hu-HU" sz="1800" b="1" dirty="0"/>
          </a:p>
          <a:p>
            <a:pPr>
              <a:defRPr/>
            </a:pPr>
            <a:r>
              <a:rPr lang="hu-HU" sz="1800" b="1" dirty="0"/>
              <a:t>Diagnózis: - vér kenet vizsgálata sötét látóterű mikroszkópban</a:t>
            </a:r>
          </a:p>
          <a:p>
            <a:pPr marL="0" indent="0">
              <a:buNone/>
              <a:defRPr/>
            </a:pPr>
            <a:r>
              <a:rPr lang="hu-HU" sz="1800" b="1" dirty="0"/>
              <a:t>                         - PCR</a:t>
            </a:r>
          </a:p>
          <a:p>
            <a:pPr>
              <a:defRPr/>
            </a:pPr>
            <a:r>
              <a:rPr lang="hu-HU" sz="1800" b="1" dirty="0" err="1"/>
              <a:t>Therápia</a:t>
            </a:r>
            <a:r>
              <a:rPr lang="hu-HU" sz="1800" b="1" dirty="0"/>
              <a:t> : </a:t>
            </a:r>
            <a:r>
              <a:rPr lang="hu-HU" sz="1800" b="1" dirty="0" err="1"/>
              <a:t>tetraciklin</a:t>
            </a:r>
            <a:endParaRPr lang="hu-HU" sz="1800" b="1" dirty="0"/>
          </a:p>
          <a:p>
            <a:pPr marL="0" indent="0">
              <a:buNone/>
              <a:defRPr/>
            </a:pPr>
            <a:endParaRPr lang="hu-HU" dirty="0"/>
          </a:p>
        </p:txBody>
      </p:sp>
    </p:spTree>
    <p:extLst>
      <p:ext uri="{BB962C8B-B14F-4D97-AF65-F5344CB8AC3E}">
        <p14:creationId xmlns:p14="http://schemas.microsoft.com/office/powerpoint/2010/main" val="491937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ia számának helye 3"/>
          <p:cNvSpPr txBox="1">
            <a:spLocks noGrp="1"/>
          </p:cNvSpPr>
          <p:nvPr/>
        </p:nvSpPr>
        <p:spPr bwMode="auto">
          <a:xfrm>
            <a:off x="8763000" y="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fld id="{D134D35C-7E2D-41C2-B401-5886DB3FA500}" type="slidenum">
              <a:rPr lang="hu-HU" altLang="hu-HU" sz="2400" b="1"/>
              <a:pPr algn="r">
                <a:spcBef>
                  <a:spcPct val="0"/>
                </a:spcBef>
                <a:buFontTx/>
                <a:buNone/>
              </a:pPr>
              <a:t>26</a:t>
            </a:fld>
            <a:endParaRPr lang="hu-HU" altLang="hu-HU" sz="2400" b="1"/>
          </a:p>
        </p:txBody>
      </p:sp>
      <p:pic>
        <p:nvPicPr>
          <p:cNvPr id="50179" name="Picture 2" descr="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60401"/>
            <a:ext cx="7848600"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3" descr="fig-13-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438" y="39688"/>
            <a:ext cx="8748712" cy="59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6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8200" y="365125"/>
            <a:ext cx="10515600" cy="1636670"/>
          </a:xfrm>
        </p:spPr>
        <p:txBody>
          <a:bodyPr>
            <a:normAutofit/>
          </a:bodyPr>
          <a:lstStyle/>
          <a:p>
            <a:pPr algn="ctr"/>
            <a:r>
              <a:rPr lang="hu-HU" sz="3200" b="1" dirty="0" smtClean="0"/>
              <a:t>A visszatérő lázra jellemző bőr tünet hasonlít a Lyme betegséghez</a:t>
            </a:r>
            <a:endParaRPr lang="hu-HU" sz="3200" b="1" dirty="0"/>
          </a:p>
        </p:txBody>
      </p:sp>
      <p:pic>
        <p:nvPicPr>
          <p:cNvPr id="4" name="Tartalom helye 3"/>
          <p:cNvPicPr>
            <a:picLocks noGrp="1" noChangeAspect="1"/>
          </p:cNvPicPr>
          <p:nvPr>
            <p:ph idx="1"/>
          </p:nvPr>
        </p:nvPicPr>
        <p:blipFill>
          <a:blip r:embed="rId2"/>
          <a:stretch>
            <a:fillRect/>
          </a:stretch>
        </p:blipFill>
        <p:spPr>
          <a:xfrm>
            <a:off x="838200" y="1754659"/>
            <a:ext cx="10515600" cy="4188941"/>
          </a:xfrm>
          <a:prstGeom prst="rect">
            <a:avLst/>
          </a:prstGeom>
        </p:spPr>
      </p:pic>
    </p:spTree>
    <p:extLst>
      <p:ext uri="{BB962C8B-B14F-4D97-AF65-F5344CB8AC3E}">
        <p14:creationId xmlns:p14="http://schemas.microsoft.com/office/powerpoint/2010/main" val="1299845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B4ACDCA-58C0-49CB-BB3F-53CA17C6231D}" type="slidenum">
              <a:rPr lang="hu-HU" altLang="hu-HU" sz="2400">
                <a:latin typeface="Arial" panose="020B0604020202020204" pitchFamily="34" charset="0"/>
              </a:rPr>
              <a:pPr>
                <a:spcBef>
                  <a:spcPct val="0"/>
                </a:spcBef>
                <a:buFontTx/>
                <a:buNone/>
              </a:pPr>
              <a:t>28</a:t>
            </a:fld>
            <a:endParaRPr lang="hu-HU" altLang="hu-HU" sz="2400">
              <a:latin typeface="Arial" panose="020B0604020202020204" pitchFamily="34" charset="0"/>
            </a:endParaRPr>
          </a:p>
        </p:txBody>
      </p:sp>
      <p:sp>
        <p:nvSpPr>
          <p:cNvPr id="67587" name="WordArt 3"/>
          <p:cNvSpPr>
            <a:spLocks noChangeArrowheads="1" noChangeShapeType="1" noTextEdit="1"/>
          </p:cNvSpPr>
          <p:nvPr/>
        </p:nvSpPr>
        <p:spPr bwMode="auto">
          <a:xfrm>
            <a:off x="2135189" y="765175"/>
            <a:ext cx="7705725" cy="5327650"/>
          </a:xfrm>
          <a:prstGeom prst="rect">
            <a:avLst/>
          </a:prstGeom>
        </p:spPr>
        <p:txBody>
          <a:bodyPr wrap="none" fromWordArt="1">
            <a:prstTxWarp prst="textSlantUp">
              <a:avLst>
                <a:gd name="adj" fmla="val 32056"/>
              </a:avLst>
            </a:prstTxWarp>
          </a:bodyPr>
          <a:lstStyle/>
          <a:p>
            <a:pPr algn="ctr"/>
            <a:r>
              <a:rPr lang="hu-HU"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Rickettsioses</a:t>
            </a:r>
          </a:p>
        </p:txBody>
      </p:sp>
    </p:spTree>
    <p:extLst>
      <p:ext uri="{BB962C8B-B14F-4D97-AF65-F5344CB8AC3E}">
        <p14:creationId xmlns:p14="http://schemas.microsoft.com/office/powerpoint/2010/main" val="328856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algn="ctr" eaLnBrk="1" hangingPunct="1"/>
            <a:r>
              <a:rPr lang="en-US" altLang="zh-CN" b="1" dirty="0" err="1" smtClean="0">
                <a:solidFill>
                  <a:schemeClr val="tx1"/>
                </a:solidFill>
                <a:ea typeface="宋体" panose="02010600030101010101" pitchFamily="2" charset="-122"/>
              </a:rPr>
              <a:t>Rickettsi</a:t>
            </a:r>
            <a:r>
              <a:rPr lang="hu-HU" altLang="zh-CN" b="1" dirty="0" err="1" smtClean="0">
                <a:solidFill>
                  <a:schemeClr val="tx1"/>
                </a:solidFill>
                <a:ea typeface="宋体" panose="02010600030101010101" pitchFamily="2" charset="-122"/>
              </a:rPr>
              <a:t>ák</a:t>
            </a:r>
            <a:endParaRPr lang="en-US" altLang="zh-CN" sz="5400" b="1" dirty="0">
              <a:ea typeface="宋体" panose="02010600030101010101" pitchFamily="2" charset="-122"/>
            </a:endParaRPr>
          </a:p>
        </p:txBody>
      </p:sp>
      <p:sp>
        <p:nvSpPr>
          <p:cNvPr id="69635" name="Rectangle 3"/>
          <p:cNvSpPr>
            <a:spLocks noGrp="1" noChangeArrowheads="1"/>
          </p:cNvSpPr>
          <p:nvPr>
            <p:ph type="body" idx="1"/>
          </p:nvPr>
        </p:nvSpPr>
        <p:spPr>
          <a:xfrm>
            <a:off x="2008189" y="1600201"/>
            <a:ext cx="8408987" cy="4525963"/>
          </a:xfrm>
        </p:spPr>
        <p:txBody>
          <a:bodyPr>
            <a:normAutofit lnSpcReduction="10000"/>
          </a:bodyPr>
          <a:lstStyle/>
          <a:p>
            <a:pPr algn="just" eaLnBrk="1" hangingPunct="1">
              <a:lnSpc>
                <a:spcPct val="110000"/>
              </a:lnSpc>
            </a:pPr>
            <a:r>
              <a:rPr lang="hu-HU" altLang="zh-CN" sz="2400" dirty="0">
                <a:ea typeface="宋体" panose="02010600030101010101" pitchFamily="2" charset="-122"/>
              </a:rPr>
              <a:t>Kisméretű </a:t>
            </a:r>
            <a:r>
              <a:rPr lang="hu-HU" altLang="zh-CN" sz="2400" dirty="0" err="1">
                <a:ea typeface="宋体" panose="02010600030101010101" pitchFamily="2" charset="-122"/>
              </a:rPr>
              <a:t>intracelluláris</a:t>
            </a:r>
            <a:r>
              <a:rPr lang="hu-HU" altLang="zh-CN" sz="2400" dirty="0">
                <a:ea typeface="宋体" panose="02010600030101010101" pitchFamily="2" charset="-122"/>
              </a:rPr>
              <a:t> parazita baktériumok</a:t>
            </a:r>
          </a:p>
          <a:p>
            <a:pPr algn="just" eaLnBrk="1" hangingPunct="1">
              <a:lnSpc>
                <a:spcPct val="110000"/>
              </a:lnSpc>
            </a:pPr>
            <a:r>
              <a:rPr lang="hu-HU" altLang="zh-CN" sz="2400" dirty="0" err="1">
                <a:ea typeface="宋体" panose="02010600030101010101" pitchFamily="2" charset="-122"/>
              </a:rPr>
              <a:t>Giemsa</a:t>
            </a:r>
            <a:r>
              <a:rPr lang="hu-HU" altLang="zh-CN" sz="2400" dirty="0">
                <a:ea typeface="宋体" panose="02010600030101010101" pitchFamily="2" charset="-122"/>
              </a:rPr>
              <a:t> szerint festhetők</a:t>
            </a:r>
          </a:p>
          <a:p>
            <a:pPr algn="just" eaLnBrk="1" hangingPunct="1">
              <a:lnSpc>
                <a:spcPct val="110000"/>
              </a:lnSpc>
            </a:pPr>
            <a:r>
              <a:rPr lang="hu-HU" altLang="zh-CN" sz="2400" dirty="0">
                <a:ea typeface="宋体" panose="02010600030101010101" pitchFamily="2" charset="-122"/>
              </a:rPr>
              <a:t>Sejtfaluk a </a:t>
            </a:r>
            <a:r>
              <a:rPr lang="hu-HU" altLang="zh-CN" sz="2400" dirty="0" err="1" smtClean="0">
                <a:ea typeface="宋体" panose="02010600030101010101" pitchFamily="2" charset="-122"/>
              </a:rPr>
              <a:t>Gram</a:t>
            </a:r>
            <a:r>
              <a:rPr lang="hu-HU" altLang="zh-CN" sz="2400" dirty="0" smtClean="0">
                <a:ea typeface="宋体" panose="02010600030101010101" pitchFamily="2" charset="-122"/>
              </a:rPr>
              <a:t> negatív </a:t>
            </a:r>
            <a:r>
              <a:rPr lang="hu-HU" altLang="zh-CN" sz="2400" dirty="0">
                <a:ea typeface="宋体" panose="02010600030101010101" pitchFamily="2" charset="-122"/>
              </a:rPr>
              <a:t>baktériumokéra emlékeztet</a:t>
            </a:r>
          </a:p>
          <a:p>
            <a:pPr algn="just" eaLnBrk="1" hangingPunct="1">
              <a:lnSpc>
                <a:spcPct val="110000"/>
              </a:lnSpc>
            </a:pPr>
            <a:r>
              <a:rPr lang="hu-HU" altLang="zh-CN" sz="2400" dirty="0">
                <a:ea typeface="宋体" panose="02010600030101010101" pitchFamily="2" charset="-122"/>
              </a:rPr>
              <a:t>Kizárólag szövetkultúrán tenyészthetők</a:t>
            </a:r>
          </a:p>
          <a:p>
            <a:pPr algn="just" eaLnBrk="1" hangingPunct="1">
              <a:lnSpc>
                <a:spcPct val="110000"/>
              </a:lnSpc>
            </a:pPr>
            <a:r>
              <a:rPr lang="hu-HU" altLang="zh-CN" sz="2400" dirty="0">
                <a:ea typeface="宋体" panose="02010600030101010101" pitchFamily="2" charset="-122"/>
              </a:rPr>
              <a:t>Átvitel: </a:t>
            </a:r>
            <a:r>
              <a:rPr lang="hu-HU" altLang="zh-CN" sz="2400" dirty="0" err="1">
                <a:ea typeface="宋体" panose="02010600030101010101" pitchFamily="2" charset="-122"/>
              </a:rPr>
              <a:t>reservoirként</a:t>
            </a:r>
            <a:r>
              <a:rPr lang="hu-HU" altLang="zh-CN" sz="2400" dirty="0">
                <a:ea typeface="宋体" panose="02010600030101010101" pitchFamily="2" charset="-122"/>
              </a:rPr>
              <a:t> is szolgáló rovarok által</a:t>
            </a:r>
          </a:p>
          <a:p>
            <a:pPr algn="just" eaLnBrk="1" hangingPunct="1">
              <a:lnSpc>
                <a:spcPct val="110000"/>
              </a:lnSpc>
            </a:pPr>
            <a:r>
              <a:rPr lang="hu-HU" altLang="zh-CN" sz="2400" dirty="0">
                <a:ea typeface="宋体" panose="02010600030101010101" pitchFamily="2" charset="-122"/>
              </a:rPr>
              <a:t>Klinikai kép: nyirokcsomó megnagyobbodás, láz, kiütés, </a:t>
            </a:r>
            <a:r>
              <a:rPr lang="hu-HU" altLang="zh-CN" sz="2400" dirty="0" err="1">
                <a:ea typeface="宋体" panose="02010600030101010101" pitchFamily="2" charset="-122"/>
              </a:rPr>
              <a:t>vasculitis</a:t>
            </a:r>
            <a:r>
              <a:rPr lang="hu-HU" altLang="zh-CN" sz="2400" dirty="0">
                <a:ea typeface="宋体" panose="02010600030101010101" pitchFamily="2" charset="-122"/>
              </a:rPr>
              <a:t> (az érfal </a:t>
            </a:r>
            <a:r>
              <a:rPr lang="hu-HU" altLang="zh-CN" sz="2400" dirty="0" err="1">
                <a:ea typeface="宋体" panose="02010600030101010101" pitchFamily="2" charset="-122"/>
              </a:rPr>
              <a:t>endothel</a:t>
            </a:r>
            <a:r>
              <a:rPr lang="hu-HU" altLang="zh-CN" sz="2400" dirty="0">
                <a:ea typeface="宋体" panose="02010600030101010101" pitchFamily="2" charset="-122"/>
              </a:rPr>
              <a:t> sejtjeiben jól szaporodnak aminek következtében </a:t>
            </a:r>
            <a:r>
              <a:rPr lang="hu-HU" altLang="zh-CN" sz="2400" dirty="0" err="1">
                <a:ea typeface="宋体" panose="02010600030101010101" pitchFamily="2" charset="-122"/>
              </a:rPr>
              <a:t>thrombosisok</a:t>
            </a:r>
            <a:r>
              <a:rPr lang="hu-HU" altLang="zh-CN" sz="2400" dirty="0">
                <a:ea typeface="宋体" panose="02010600030101010101" pitchFamily="2" charset="-122"/>
              </a:rPr>
              <a:t> alakulnak ki)</a:t>
            </a:r>
          </a:p>
          <a:p>
            <a:pPr algn="just" eaLnBrk="1" hangingPunct="1">
              <a:lnSpc>
                <a:spcPct val="110000"/>
              </a:lnSpc>
            </a:pPr>
            <a:r>
              <a:rPr lang="hu-HU" altLang="zh-CN" sz="2400" dirty="0">
                <a:ea typeface="宋体" panose="02010600030101010101" pitchFamily="2" charset="-122"/>
              </a:rPr>
              <a:t>A betegekben keletkező ellenanyagok </a:t>
            </a:r>
            <a:r>
              <a:rPr lang="hu-HU" altLang="zh-CN" sz="2400" dirty="0" smtClean="0">
                <a:ea typeface="宋体" panose="02010600030101010101" pitchFamily="2" charset="-122"/>
              </a:rPr>
              <a:t>kereszt reakciót </a:t>
            </a:r>
            <a:r>
              <a:rPr lang="hu-HU" altLang="zh-CN" sz="2400" dirty="0">
                <a:ea typeface="宋体" panose="02010600030101010101" pitchFamily="2" charset="-122"/>
              </a:rPr>
              <a:t>adnak </a:t>
            </a:r>
            <a:r>
              <a:rPr lang="hu-HU" altLang="zh-CN" sz="2400" dirty="0" err="1">
                <a:ea typeface="宋体" panose="02010600030101010101" pitchFamily="2" charset="-122"/>
              </a:rPr>
              <a:t>proteus</a:t>
            </a:r>
            <a:r>
              <a:rPr lang="hu-HU" altLang="zh-CN" sz="2400" dirty="0">
                <a:ea typeface="宋体" panose="02010600030101010101" pitchFamily="2" charset="-122"/>
              </a:rPr>
              <a:t> antigénekkel</a:t>
            </a:r>
            <a:endParaRPr lang="en-US" altLang="zh-CN" sz="2400" dirty="0">
              <a:ea typeface="宋体" panose="02010600030101010101" pitchFamily="2" charset="-122"/>
            </a:endParaRPr>
          </a:p>
        </p:txBody>
      </p:sp>
    </p:spTree>
    <p:extLst>
      <p:ext uri="{BB962C8B-B14F-4D97-AF65-F5344CB8AC3E}">
        <p14:creationId xmlns:p14="http://schemas.microsoft.com/office/powerpoint/2010/main" val="1905559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ctr" eaLnBrk="1" hangingPunct="1"/>
            <a:r>
              <a:rPr lang="hu-HU" altLang="hu-HU" dirty="0" err="1" smtClean="0"/>
              <a:t>Borreliák</a:t>
            </a:r>
            <a:endParaRPr lang="hu-HU" altLang="hu-HU" dirty="0" smtClean="0"/>
          </a:p>
        </p:txBody>
      </p:sp>
      <p:sp>
        <p:nvSpPr>
          <p:cNvPr id="23555" name="Rectangle 3"/>
          <p:cNvSpPr>
            <a:spLocks noGrp="1" noChangeArrowheads="1"/>
          </p:cNvSpPr>
          <p:nvPr>
            <p:ph type="body" idx="1"/>
          </p:nvPr>
        </p:nvSpPr>
        <p:spPr/>
        <p:txBody>
          <a:bodyPr>
            <a:normAutofit fontScale="92500" lnSpcReduction="20000"/>
          </a:bodyPr>
          <a:lstStyle/>
          <a:p>
            <a:pPr eaLnBrk="1" hangingPunct="1"/>
            <a:r>
              <a:rPr lang="hu-HU" altLang="hu-HU" dirty="0" err="1" smtClean="0"/>
              <a:t>Spirochéták</a:t>
            </a:r>
            <a:r>
              <a:rPr lang="hu-HU" altLang="hu-HU" dirty="0" smtClean="0"/>
              <a:t> (vékony csavar alakú baktériumok) számos species</a:t>
            </a:r>
          </a:p>
          <a:p>
            <a:pPr eaLnBrk="1" hangingPunct="1"/>
            <a:r>
              <a:rPr lang="hu-HU" altLang="hu-HU" dirty="0" smtClean="0"/>
              <a:t>Igen hosszú (20 – 30 </a:t>
            </a:r>
            <a:r>
              <a:rPr lang="el-GR" altLang="hu-HU" dirty="0" smtClean="0"/>
              <a:t>μ</a:t>
            </a:r>
            <a:r>
              <a:rPr lang="hu-HU" altLang="hu-HU" dirty="0" smtClean="0"/>
              <a:t>m) és vékony (0,2 </a:t>
            </a:r>
            <a:r>
              <a:rPr lang="el-GR" altLang="hu-HU" dirty="0" smtClean="0"/>
              <a:t>μ</a:t>
            </a:r>
            <a:r>
              <a:rPr lang="hu-HU" altLang="hu-HU" dirty="0" smtClean="0"/>
              <a:t>m) baktériumok</a:t>
            </a:r>
          </a:p>
          <a:p>
            <a:pPr eaLnBrk="1" hangingPunct="1"/>
            <a:r>
              <a:rPr lang="hu-HU" altLang="hu-HU" dirty="0" smtClean="0"/>
              <a:t>Genetika: lineáris kromoszóma (</a:t>
            </a:r>
            <a:r>
              <a:rPr lang="hu-HU" altLang="hu-HU" dirty="0" err="1" smtClean="0"/>
              <a:t>about</a:t>
            </a:r>
            <a:r>
              <a:rPr lang="hu-HU" altLang="hu-HU" dirty="0" smtClean="0"/>
              <a:t> 900 </a:t>
            </a:r>
            <a:r>
              <a:rPr lang="hu-HU" altLang="hu-HU" dirty="0" err="1" smtClean="0"/>
              <a:t>kbp</a:t>
            </a:r>
            <a:r>
              <a:rPr lang="hu-HU" altLang="hu-HU" dirty="0" smtClean="0"/>
              <a:t>); számos lineáris és kör alakú </a:t>
            </a:r>
            <a:r>
              <a:rPr lang="hu-HU" altLang="hu-HU" dirty="0" err="1" smtClean="0"/>
              <a:t>plasmid</a:t>
            </a:r>
            <a:r>
              <a:rPr lang="hu-HU" altLang="hu-HU" dirty="0" smtClean="0"/>
              <a:t> (5-220) – a kis méretű </a:t>
            </a:r>
            <a:r>
              <a:rPr lang="hu-HU" altLang="hu-HU" dirty="0" err="1" smtClean="0"/>
              <a:t>kromoszoma</a:t>
            </a:r>
            <a:r>
              <a:rPr lang="hu-HU" altLang="hu-HU" dirty="0" smtClean="0"/>
              <a:t> kevéssé alkalmas antibiotikum rezisztencia kialakítására</a:t>
            </a:r>
          </a:p>
          <a:p>
            <a:pPr eaLnBrk="1" hangingPunct="1"/>
            <a:r>
              <a:rPr lang="hu-HU" altLang="hu-HU" dirty="0" smtClean="0"/>
              <a:t>A </a:t>
            </a:r>
            <a:r>
              <a:rPr lang="hu-HU" altLang="hu-HU" dirty="0" err="1" smtClean="0"/>
              <a:t>plasmidok</a:t>
            </a:r>
            <a:r>
              <a:rPr lang="hu-HU" altLang="hu-HU" dirty="0" smtClean="0"/>
              <a:t> szerepe:</a:t>
            </a:r>
          </a:p>
          <a:p>
            <a:pPr marL="0" indent="0" eaLnBrk="1" hangingPunct="1">
              <a:buNone/>
            </a:pPr>
            <a:r>
              <a:rPr lang="hu-HU" altLang="hu-HU" dirty="0"/>
              <a:t> </a:t>
            </a:r>
            <a:r>
              <a:rPr lang="hu-HU" altLang="hu-HU" dirty="0" smtClean="0"/>
              <a:t>  - alkalmazkodás különböző gazda szervezetekhez</a:t>
            </a:r>
          </a:p>
          <a:p>
            <a:pPr marL="0" indent="0" eaLnBrk="1" hangingPunct="1">
              <a:buNone/>
            </a:pPr>
            <a:r>
              <a:rPr lang="hu-HU" altLang="hu-HU" dirty="0"/>
              <a:t> </a:t>
            </a:r>
            <a:r>
              <a:rPr lang="hu-HU" altLang="hu-HU" dirty="0" smtClean="0"/>
              <a:t>  - immunválasz elkerülése</a:t>
            </a:r>
          </a:p>
          <a:p>
            <a:pPr eaLnBrk="1" hangingPunct="1"/>
            <a:r>
              <a:rPr lang="hu-HU" altLang="hu-HU" dirty="0" smtClean="0"/>
              <a:t>Tenyésztés: igen nehéz - csak az 1980-as években fedezték fel</a:t>
            </a:r>
          </a:p>
          <a:p>
            <a:pPr eaLnBrk="1" hangingPunct="1"/>
            <a:r>
              <a:rPr lang="hu-HU" altLang="hu-HU" dirty="0" err="1" smtClean="0"/>
              <a:t>Reservoir</a:t>
            </a:r>
            <a:r>
              <a:rPr lang="hu-HU" altLang="hu-HU" dirty="0" smtClean="0"/>
              <a:t>: állatok</a:t>
            </a:r>
          </a:p>
          <a:p>
            <a:pPr eaLnBrk="1" hangingPunct="1"/>
            <a:r>
              <a:rPr lang="hu-HU" altLang="hu-HU" dirty="0" smtClean="0"/>
              <a:t>Átvitel: kullancs</a:t>
            </a:r>
          </a:p>
        </p:txBody>
      </p:sp>
    </p:spTree>
    <p:extLst>
      <p:ext uri="{BB962C8B-B14F-4D97-AF65-F5344CB8AC3E}">
        <p14:creationId xmlns:p14="http://schemas.microsoft.com/office/powerpoint/2010/main" val="10538610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body" idx="1"/>
          </p:nvPr>
        </p:nvSpPr>
        <p:spPr/>
        <p:txBody>
          <a:bodyPr/>
          <a:lstStyle/>
          <a:p>
            <a:pPr eaLnBrk="1" hangingPunct="1"/>
            <a:endParaRPr lang="zh-CN" altLang="en-US" smtClean="0">
              <a:ea typeface="宋体" panose="02010600030101010101" pitchFamily="2" charset="-122"/>
            </a:endParaRPr>
          </a:p>
        </p:txBody>
      </p:sp>
      <p:pic>
        <p:nvPicPr>
          <p:cNvPr id="71683" name="Picture 3" descr="ric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4"/>
          <p:cNvSpPr>
            <a:spLocks noGrp="1" noChangeArrowheads="1"/>
          </p:cNvSpPr>
          <p:nvPr>
            <p:ph type="title"/>
          </p:nvPr>
        </p:nvSpPr>
        <p:spPr>
          <a:xfrm>
            <a:off x="6019800" y="1066800"/>
            <a:ext cx="3048000" cy="762000"/>
          </a:xfrm>
        </p:spPr>
        <p:txBody>
          <a:bodyPr/>
          <a:lstStyle/>
          <a:p>
            <a:pPr eaLnBrk="1" hangingPunct="1"/>
            <a:r>
              <a:rPr lang="en-US" altLang="zh-CN" sz="4800" dirty="0">
                <a:latin typeface="Arial Narrow" panose="020B0606020202030204" pitchFamily="34" charset="0"/>
                <a:ea typeface="宋体" panose="02010600030101010101" pitchFamily="2" charset="-122"/>
              </a:rPr>
              <a:t>Replication</a:t>
            </a:r>
            <a:r>
              <a:rPr lang="en-US" altLang="zh-CN" sz="4800" b="1" dirty="0">
                <a:latin typeface="Arial Narrow" panose="020B0606020202030204" pitchFamily="34" charset="0"/>
                <a:ea typeface="宋体" panose="02010600030101010101" pitchFamily="2" charset="-122"/>
              </a:rPr>
              <a:t> </a:t>
            </a:r>
            <a:endParaRPr lang="zh-CN" altLang="en-US" sz="4800" dirty="0">
              <a:latin typeface="Arial Narrow" panose="020B0606020202030204" pitchFamily="34" charset="0"/>
              <a:ea typeface="宋体" panose="02010600030101010101" pitchFamily="2" charset="-122"/>
            </a:endParaRPr>
          </a:p>
        </p:txBody>
      </p:sp>
    </p:spTree>
    <p:extLst>
      <p:ext uri="{BB962C8B-B14F-4D97-AF65-F5344CB8AC3E}">
        <p14:creationId xmlns:p14="http://schemas.microsoft.com/office/powerpoint/2010/main" val="34331051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ím 1"/>
          <p:cNvSpPr>
            <a:spLocks noGrp="1"/>
          </p:cNvSpPr>
          <p:nvPr>
            <p:ph type="title"/>
          </p:nvPr>
        </p:nvSpPr>
        <p:spPr>
          <a:xfrm>
            <a:off x="2209800" y="188913"/>
            <a:ext cx="7772400" cy="1008062"/>
          </a:xfrm>
        </p:spPr>
        <p:txBody>
          <a:bodyPr>
            <a:normAutofit fontScale="90000"/>
          </a:bodyPr>
          <a:lstStyle/>
          <a:p>
            <a:pPr algn="ctr"/>
            <a:r>
              <a:rPr lang="hu-HU" altLang="hu-HU" b="1" dirty="0" smtClean="0"/>
              <a:t/>
            </a:r>
            <a:br>
              <a:rPr lang="hu-HU" altLang="hu-HU" b="1" dirty="0" smtClean="0"/>
            </a:br>
            <a:r>
              <a:rPr lang="hu-HU" altLang="hu-HU" b="1" dirty="0" err="1" smtClean="0"/>
              <a:t>Rickettsiales</a:t>
            </a:r>
            <a:r>
              <a:rPr lang="hu-HU" altLang="hu-HU" b="1" dirty="0" smtClean="0"/>
              <a:t/>
            </a:r>
            <a:br>
              <a:rPr lang="hu-HU" altLang="hu-HU" b="1" dirty="0" smtClean="0"/>
            </a:br>
            <a:endParaRPr lang="hu-HU" altLang="hu-HU" b="1" dirty="0" smtClean="0"/>
          </a:p>
        </p:txBody>
      </p:sp>
      <p:sp>
        <p:nvSpPr>
          <p:cNvPr id="73731" name="Tartalom helye 2"/>
          <p:cNvSpPr>
            <a:spLocks noGrp="1"/>
          </p:cNvSpPr>
          <p:nvPr>
            <p:ph idx="1"/>
          </p:nvPr>
        </p:nvSpPr>
        <p:spPr>
          <a:xfrm>
            <a:off x="1981200" y="1143001"/>
            <a:ext cx="8229600" cy="4983163"/>
          </a:xfrm>
        </p:spPr>
        <p:txBody>
          <a:bodyPr>
            <a:normAutofit/>
          </a:bodyPr>
          <a:lstStyle/>
          <a:p>
            <a:r>
              <a:rPr lang="hu-HU" altLang="hu-HU" sz="2400" b="1" dirty="0" err="1" smtClean="0"/>
              <a:t>Rickettsiae</a:t>
            </a:r>
            <a:r>
              <a:rPr lang="hu-HU" altLang="hu-HU" sz="2400" b="1" dirty="0" smtClean="0"/>
              <a:t>: a csoportosítás „ellentmondásos”</a:t>
            </a:r>
            <a:endParaRPr lang="hu-HU" altLang="hu-HU" sz="2400" b="1" dirty="0"/>
          </a:p>
          <a:p>
            <a:pPr>
              <a:buFontTx/>
              <a:buNone/>
            </a:pPr>
            <a:r>
              <a:rPr lang="hu-HU" altLang="hu-HU" sz="2400" b="1" dirty="0"/>
              <a:t>     - </a:t>
            </a:r>
            <a:r>
              <a:rPr lang="hu-HU" altLang="hu-HU" sz="2400" b="1" dirty="0" err="1"/>
              <a:t>typhus</a:t>
            </a:r>
            <a:r>
              <a:rPr lang="hu-HU" altLang="hu-HU" sz="2400" b="1" dirty="0"/>
              <a:t> csoport: </a:t>
            </a:r>
          </a:p>
          <a:p>
            <a:pPr>
              <a:buFontTx/>
              <a:buNone/>
            </a:pPr>
            <a:r>
              <a:rPr lang="hu-HU" altLang="hu-HU" sz="2400" b="1" dirty="0"/>
              <a:t>          - kiütéses </a:t>
            </a:r>
            <a:r>
              <a:rPr lang="hu-HU" altLang="hu-HU" sz="2400" b="1" dirty="0" err="1"/>
              <a:t>typhus</a:t>
            </a:r>
            <a:endParaRPr lang="hu-HU" altLang="hu-HU" sz="2400" b="1" dirty="0"/>
          </a:p>
          <a:p>
            <a:pPr>
              <a:buFontTx/>
              <a:buNone/>
            </a:pPr>
            <a:r>
              <a:rPr lang="hu-HU" altLang="hu-HU" sz="2400" b="1" dirty="0"/>
              <a:t>          - „patkány </a:t>
            </a:r>
            <a:r>
              <a:rPr lang="hu-HU" altLang="hu-HU" sz="2400" b="1" dirty="0" err="1"/>
              <a:t>typhus</a:t>
            </a:r>
            <a:r>
              <a:rPr lang="hu-HU" altLang="hu-HU" sz="2400" b="1" dirty="0"/>
              <a:t>”</a:t>
            </a:r>
          </a:p>
          <a:p>
            <a:pPr>
              <a:buFontTx/>
              <a:buNone/>
            </a:pPr>
            <a:r>
              <a:rPr lang="hu-HU" altLang="hu-HU" sz="2400" b="1" dirty="0"/>
              <a:t>     - foltosláz csoport</a:t>
            </a:r>
          </a:p>
          <a:p>
            <a:pPr>
              <a:buFontTx/>
              <a:buNone/>
            </a:pPr>
            <a:r>
              <a:rPr lang="hu-HU" altLang="hu-HU" sz="2400" b="1" dirty="0"/>
              <a:t>          - kullancs által: Rocky </a:t>
            </a:r>
            <a:r>
              <a:rPr lang="hu-HU" altLang="hu-HU" sz="2400" b="1" dirty="0" err="1"/>
              <a:t>Mountains</a:t>
            </a:r>
            <a:r>
              <a:rPr lang="hu-HU" altLang="hu-HU" sz="2400" b="1" dirty="0"/>
              <a:t> kiütéses </a:t>
            </a:r>
            <a:r>
              <a:rPr lang="hu-HU" altLang="hu-HU" sz="2400" b="1" dirty="0" smtClean="0"/>
              <a:t>láz</a:t>
            </a:r>
          </a:p>
          <a:p>
            <a:pPr>
              <a:buFontTx/>
              <a:buNone/>
            </a:pPr>
            <a:r>
              <a:rPr lang="hu-HU" altLang="hu-HU" sz="2400" b="1" dirty="0"/>
              <a:t> </a:t>
            </a:r>
            <a:r>
              <a:rPr lang="hu-HU" altLang="hu-HU" sz="2400" b="1" dirty="0" smtClean="0"/>
              <a:t>                  minden földrajzi terület saját fajokkal rendelkezik</a:t>
            </a:r>
            <a:endParaRPr lang="hu-HU" altLang="hu-HU" sz="2400" b="1" dirty="0"/>
          </a:p>
          <a:p>
            <a:pPr>
              <a:buFontTx/>
              <a:buNone/>
            </a:pPr>
            <a:r>
              <a:rPr lang="hu-HU" altLang="hu-HU" sz="2400" b="1" dirty="0"/>
              <a:t>                   </a:t>
            </a:r>
            <a:r>
              <a:rPr lang="hu-HU" altLang="hu-HU" sz="2400" b="1" dirty="0" smtClean="0"/>
              <a:t>Közép </a:t>
            </a:r>
            <a:r>
              <a:rPr lang="hu-HU" altLang="hu-HU" sz="2400" b="1" dirty="0" err="1" smtClean="0"/>
              <a:t>Europa</a:t>
            </a:r>
            <a:r>
              <a:rPr lang="hu-HU" altLang="hu-HU" sz="2400" b="1" dirty="0" smtClean="0"/>
              <a:t>: </a:t>
            </a:r>
            <a:r>
              <a:rPr lang="hu-HU" altLang="hu-HU" sz="2400" b="1" dirty="0" err="1"/>
              <a:t>Rickettsia</a:t>
            </a:r>
            <a:r>
              <a:rPr lang="hu-HU" altLang="hu-HU" sz="2400" b="1" dirty="0"/>
              <a:t> </a:t>
            </a:r>
            <a:r>
              <a:rPr lang="hu-HU" altLang="hu-HU" sz="2400" b="1" dirty="0" err="1"/>
              <a:t>slovaca</a:t>
            </a:r>
            <a:r>
              <a:rPr lang="hu-HU" altLang="hu-HU" sz="2400" b="1" dirty="0"/>
              <a:t> </a:t>
            </a:r>
          </a:p>
          <a:p>
            <a:pPr>
              <a:buFontTx/>
              <a:buNone/>
            </a:pPr>
            <a:r>
              <a:rPr lang="hu-HU" altLang="hu-HU" sz="2400" b="1" dirty="0"/>
              <a:t>          - atka által: ázsiai „bozót láz” (</a:t>
            </a:r>
            <a:r>
              <a:rPr lang="hu-HU" altLang="hu-HU" sz="2400" b="1" dirty="0" err="1"/>
              <a:t>Orientia</a:t>
            </a:r>
            <a:r>
              <a:rPr lang="hu-HU" altLang="hu-HU" sz="2400" b="1" dirty="0"/>
              <a:t> </a:t>
            </a:r>
            <a:r>
              <a:rPr lang="hu-HU" altLang="hu-HU" sz="2400" b="1" dirty="0" err="1"/>
              <a:t>tsutsugamushi</a:t>
            </a:r>
            <a:r>
              <a:rPr lang="hu-HU" altLang="hu-HU" sz="2400" b="1" dirty="0"/>
              <a:t>)</a:t>
            </a:r>
          </a:p>
          <a:p>
            <a:r>
              <a:rPr lang="hu-HU" altLang="hu-HU" sz="2400" b="1" dirty="0" err="1"/>
              <a:t>Coxiella</a:t>
            </a:r>
            <a:r>
              <a:rPr lang="hu-HU" altLang="hu-HU" sz="2400" b="1" dirty="0"/>
              <a:t> </a:t>
            </a:r>
            <a:r>
              <a:rPr lang="hu-HU" altLang="hu-HU" sz="2400" b="1" dirty="0" err="1"/>
              <a:t>burnetii</a:t>
            </a:r>
            <a:r>
              <a:rPr lang="hu-HU" altLang="hu-HU" sz="2400" b="1" dirty="0"/>
              <a:t>: Q láz</a:t>
            </a:r>
          </a:p>
          <a:p>
            <a:r>
              <a:rPr lang="hu-HU" altLang="hu-HU" sz="2400" b="1" dirty="0" err="1"/>
              <a:t>Anaplasmatales</a:t>
            </a:r>
            <a:r>
              <a:rPr lang="hu-HU" altLang="hu-HU" sz="2400" b="1" dirty="0"/>
              <a:t>: </a:t>
            </a:r>
            <a:r>
              <a:rPr lang="hu-HU" altLang="hu-HU" sz="2400" b="1" dirty="0" err="1"/>
              <a:t>Ehrlichiae</a:t>
            </a:r>
            <a:endParaRPr lang="hu-HU" altLang="hu-HU" sz="2400" b="1" dirty="0"/>
          </a:p>
        </p:txBody>
      </p:sp>
    </p:spTree>
    <p:extLst>
      <p:ext uri="{BB962C8B-B14F-4D97-AF65-F5344CB8AC3E}">
        <p14:creationId xmlns:p14="http://schemas.microsoft.com/office/powerpoint/2010/main" val="24510341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tLang="zh-CN" b="1" smtClean="0">
                <a:solidFill>
                  <a:schemeClr val="tx1"/>
                </a:solidFill>
                <a:ea typeface="宋体" panose="02010600030101010101" pitchFamily="2" charset="-122"/>
              </a:rPr>
              <a:t>Rickettsia</a:t>
            </a:r>
          </a:p>
        </p:txBody>
      </p:sp>
      <p:sp>
        <p:nvSpPr>
          <p:cNvPr id="75779" name="Rectangle 3"/>
          <p:cNvSpPr>
            <a:spLocks noGrp="1" noChangeArrowheads="1"/>
          </p:cNvSpPr>
          <p:nvPr>
            <p:ph type="body" idx="1"/>
          </p:nvPr>
        </p:nvSpPr>
        <p:spPr/>
        <p:txBody>
          <a:bodyPr/>
          <a:lstStyle/>
          <a:p>
            <a:pPr eaLnBrk="1" hangingPunct="1"/>
            <a:endParaRPr lang="hu-HU" altLang="hu-HU" smtClean="0">
              <a:ea typeface="宋体" panose="02010600030101010101" pitchFamily="2" charset="-122"/>
            </a:endParaRPr>
          </a:p>
        </p:txBody>
      </p:sp>
      <p:pic>
        <p:nvPicPr>
          <p:cNvPr id="75780" name="Picture 4" descr="IMAGE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228600"/>
            <a:ext cx="8469313"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2476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Picture- Immunohistochemical stain of Rickettsia rickettsii in endothelial cells of a blood vess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1" y="981076"/>
            <a:ext cx="6481763"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3"/>
          <p:cNvSpPr>
            <a:spLocks noChangeArrowheads="1"/>
          </p:cNvSpPr>
          <p:nvPr/>
        </p:nvSpPr>
        <p:spPr bwMode="auto">
          <a:xfrm>
            <a:off x="2711451" y="5589588"/>
            <a:ext cx="66960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kumimoji="1" lang="en-US" altLang="zh-CN" sz="2800" i="1">
                <a:latin typeface="Garamond" panose="02020404030301010803" pitchFamily="18" charset="0"/>
                <a:ea typeface="宋体" panose="02010600030101010101" pitchFamily="2" charset="-122"/>
              </a:rPr>
              <a:t>Rickettsia rickettsii</a:t>
            </a:r>
            <a:r>
              <a:rPr kumimoji="1" lang="en-US" altLang="zh-CN" sz="2800">
                <a:latin typeface="Garamond" panose="02020404030301010803" pitchFamily="18" charset="0"/>
                <a:ea typeface="宋体" panose="02010600030101010101" pitchFamily="2" charset="-122"/>
              </a:rPr>
              <a:t> in endothelial cells of a blood vessel from a patient</a:t>
            </a:r>
            <a:endParaRPr kumimoji="1" lang="en-US" altLang="zh-CN" sz="2800" b="1">
              <a:latin typeface="Garamond" panose="02020404030301010803" pitchFamily="18" charset="0"/>
              <a:ea typeface="宋体" panose="02010600030101010101" pitchFamily="2" charset="-122"/>
            </a:endParaRPr>
          </a:p>
        </p:txBody>
      </p:sp>
    </p:spTree>
    <p:extLst>
      <p:ext uri="{BB962C8B-B14F-4D97-AF65-F5344CB8AC3E}">
        <p14:creationId xmlns:p14="http://schemas.microsoft.com/office/powerpoint/2010/main" val="30249761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ctrTitle"/>
          </p:nvPr>
        </p:nvSpPr>
        <p:spPr>
          <a:xfrm>
            <a:off x="2208213" y="692151"/>
            <a:ext cx="7772400" cy="1920875"/>
          </a:xfrm>
        </p:spPr>
        <p:txBody>
          <a:bodyPr/>
          <a:lstStyle/>
          <a:p>
            <a:pPr eaLnBrk="1" hangingPunct="1"/>
            <a:r>
              <a:rPr lang="en-US" altLang="zh-CN" sz="4800" dirty="0">
                <a:ea typeface="宋体" panose="02010600030101010101" pitchFamily="2" charset="-122"/>
              </a:rPr>
              <a:t>Rickettsia</a:t>
            </a:r>
            <a:endParaRPr lang="zh-CN" altLang="en-US" sz="4800" dirty="0">
              <a:ea typeface="宋体" panose="02010600030101010101" pitchFamily="2" charset="-122"/>
            </a:endParaRPr>
          </a:p>
        </p:txBody>
      </p:sp>
      <p:sp>
        <p:nvSpPr>
          <p:cNvPr id="79875" name="Rectangle 3"/>
          <p:cNvSpPr>
            <a:spLocks noGrp="1" noChangeArrowheads="1"/>
          </p:cNvSpPr>
          <p:nvPr>
            <p:ph type="subTitle" idx="1"/>
          </p:nvPr>
        </p:nvSpPr>
        <p:spPr/>
        <p:txBody>
          <a:bodyPr/>
          <a:lstStyle/>
          <a:p>
            <a:pPr eaLnBrk="1" hangingPunct="1"/>
            <a:endParaRPr lang="en-US" altLang="zh-CN" b="1" dirty="0" smtClean="0">
              <a:latin typeface="Arial Narrow" panose="020B0606020202030204" pitchFamily="34" charset="0"/>
              <a:ea typeface="宋体" panose="02010600030101010101" pitchFamily="2" charset="-122"/>
            </a:endParaRPr>
          </a:p>
          <a:p>
            <a:pPr eaLnBrk="1" hangingPunct="1"/>
            <a:endParaRPr lang="zh-CN" altLang="en-US" dirty="0" smtClean="0">
              <a:ea typeface="宋体" panose="02010600030101010101" pitchFamily="2" charset="-122"/>
            </a:endParaRPr>
          </a:p>
        </p:txBody>
      </p:sp>
      <p:pic>
        <p:nvPicPr>
          <p:cNvPr id="79876" name="Picture 4" descr="Gimenez stain of tick hemolymph cells infected with R. ricketts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413" y="1919288"/>
            <a:ext cx="424815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p:cNvSpPr txBox="1"/>
          <p:nvPr/>
        </p:nvSpPr>
        <p:spPr>
          <a:xfrm>
            <a:off x="3521676" y="890803"/>
            <a:ext cx="5100117" cy="523220"/>
          </a:xfrm>
          <a:prstGeom prst="rect">
            <a:avLst/>
          </a:prstGeom>
          <a:noFill/>
        </p:spPr>
        <p:txBody>
          <a:bodyPr wrap="square" rtlCol="0">
            <a:spAutoFit/>
          </a:bodyPr>
          <a:lstStyle/>
          <a:p>
            <a:pPr algn="ctr"/>
            <a:r>
              <a:rPr lang="hu-HU" sz="2800" dirty="0" smtClean="0"/>
              <a:t>R. </a:t>
            </a:r>
            <a:r>
              <a:rPr lang="hu-HU" sz="2800" dirty="0" err="1"/>
              <a:t>r</a:t>
            </a:r>
            <a:r>
              <a:rPr lang="hu-HU" sz="2800" dirty="0" err="1" smtClean="0"/>
              <a:t>ickettsii</a:t>
            </a:r>
            <a:r>
              <a:rPr lang="hu-HU" sz="2800" dirty="0" smtClean="0"/>
              <a:t> - </a:t>
            </a:r>
            <a:r>
              <a:rPr lang="hu-HU" sz="2800" dirty="0" err="1" smtClean="0"/>
              <a:t>intracelluláris</a:t>
            </a:r>
            <a:endParaRPr lang="hu-HU" sz="2800" dirty="0"/>
          </a:p>
        </p:txBody>
      </p:sp>
    </p:spTree>
    <p:extLst>
      <p:ext uri="{BB962C8B-B14F-4D97-AF65-F5344CB8AC3E}">
        <p14:creationId xmlns:p14="http://schemas.microsoft.com/office/powerpoint/2010/main" val="5929174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1" y="549276"/>
            <a:ext cx="6723063"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2782889" y="5300663"/>
            <a:ext cx="66246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Clr>
                <a:schemeClr val="hlink"/>
              </a:buClr>
              <a:buFont typeface="Wingdings" panose="05000000000000000000" pitchFamily="2" charset="2"/>
              <a:buNone/>
            </a:pPr>
            <a:r>
              <a:rPr kumimoji="1" lang="en-US" altLang="zh-CN" sz="2800" b="1" i="1">
                <a:latin typeface="Garamond" panose="02020404030301010803" pitchFamily="18" charset="0"/>
                <a:ea typeface="宋体" panose="02010600030101010101" pitchFamily="2" charset="-122"/>
              </a:rPr>
              <a:t>Orientia tsutsugamushi</a:t>
            </a:r>
            <a:r>
              <a:rPr kumimoji="1" lang="en-US" altLang="zh-CN" sz="2800" b="1">
                <a:latin typeface="Garamond" panose="02020404030301010803" pitchFamily="18" charset="0"/>
                <a:ea typeface="宋体" panose="02010600030101010101" pitchFamily="2" charset="-122"/>
              </a:rPr>
              <a:t> growing in mouse abdominal macrophages</a:t>
            </a:r>
            <a:r>
              <a:rPr kumimoji="1" lang="en-US" altLang="zh-CN" sz="2800" b="1">
                <a:solidFill>
                  <a:srgbClr val="FFFFFF"/>
                </a:solidFill>
                <a:latin typeface="Garamond" panose="02020404030301010803" pitchFamily="18" charset="0"/>
                <a:ea typeface="宋体" panose="02010600030101010101" pitchFamily="2" charset="-122"/>
              </a:rPr>
              <a:t> </a:t>
            </a:r>
            <a:r>
              <a:rPr kumimoji="1" lang="en-US" altLang="zh-CN" sz="2800">
                <a:solidFill>
                  <a:srgbClr val="FFFFFF"/>
                </a:solidFill>
                <a:latin typeface="Garamond" panose="02020404030301010803" pitchFamily="18" charset="0"/>
                <a:ea typeface="宋体" panose="02010600030101010101" pitchFamily="2" charset="-122"/>
              </a:rPr>
              <a:t>(Giemsa)</a:t>
            </a:r>
            <a:endParaRPr kumimoji="1" lang="zh-CN" altLang="en-US" sz="2800">
              <a:solidFill>
                <a:srgbClr val="FFFFFF"/>
              </a:solidFill>
              <a:latin typeface="Garamond" panose="02020404030301010803" pitchFamily="18" charset="0"/>
              <a:ea typeface="宋体" panose="02010600030101010101" pitchFamily="2" charset="-122"/>
            </a:endParaRPr>
          </a:p>
        </p:txBody>
      </p:sp>
    </p:spTree>
    <p:extLst>
      <p:ext uri="{BB962C8B-B14F-4D97-AF65-F5344CB8AC3E}">
        <p14:creationId xmlns:p14="http://schemas.microsoft.com/office/powerpoint/2010/main" val="20568015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063750" y="620714"/>
            <a:ext cx="8229600" cy="720725"/>
          </a:xfrm>
        </p:spPr>
        <p:txBody>
          <a:bodyPr/>
          <a:lstStyle/>
          <a:p>
            <a:pPr algn="ctr" eaLnBrk="1" hangingPunct="1"/>
            <a:r>
              <a:rPr lang="en-US" altLang="zh-CN" dirty="0" smtClean="0">
                <a:solidFill>
                  <a:schemeClr val="tx1"/>
                </a:solidFill>
                <a:ea typeface="宋体" panose="02010600030101010101" pitchFamily="2" charset="-122"/>
              </a:rPr>
              <a:t>R. </a:t>
            </a:r>
            <a:r>
              <a:rPr lang="hu-HU" altLang="zh-CN" dirty="0" smtClean="0">
                <a:solidFill>
                  <a:schemeClr val="tx1"/>
                </a:solidFill>
                <a:ea typeface="宋体" panose="02010600030101010101" pitchFamily="2" charset="-122"/>
              </a:rPr>
              <a:t>p</a:t>
            </a:r>
            <a:r>
              <a:rPr lang="en-US" altLang="zh-CN" dirty="0" err="1" smtClean="0">
                <a:solidFill>
                  <a:schemeClr val="tx1"/>
                </a:solidFill>
                <a:ea typeface="宋体" panose="02010600030101010101" pitchFamily="2" charset="-122"/>
              </a:rPr>
              <a:t>rowazekii</a:t>
            </a:r>
            <a:r>
              <a:rPr lang="en-US" altLang="zh-CN" b="1" dirty="0" smtClean="0">
                <a:solidFill>
                  <a:schemeClr val="tx1"/>
                </a:solidFill>
                <a:ea typeface="宋体" panose="02010600030101010101" pitchFamily="2" charset="-122"/>
              </a:rPr>
              <a:t> </a:t>
            </a:r>
            <a:endParaRPr lang="zh-CN" altLang="en-US" sz="3600" b="1" dirty="0">
              <a:ea typeface="宋体" panose="02010600030101010101" pitchFamily="2" charset="-122"/>
            </a:endParaRPr>
          </a:p>
        </p:txBody>
      </p:sp>
      <p:sp>
        <p:nvSpPr>
          <p:cNvPr id="83971" name="Rectangle 3"/>
          <p:cNvSpPr>
            <a:spLocks noGrp="1" noChangeArrowheads="1"/>
          </p:cNvSpPr>
          <p:nvPr>
            <p:ph type="body" idx="1"/>
          </p:nvPr>
        </p:nvSpPr>
        <p:spPr/>
        <p:txBody>
          <a:bodyPr/>
          <a:lstStyle/>
          <a:p>
            <a:pPr algn="ctr" eaLnBrk="1" hangingPunct="1">
              <a:buFontTx/>
              <a:buNone/>
            </a:pPr>
            <a:r>
              <a:rPr lang="en-US" altLang="zh-CN" dirty="0" smtClean="0">
                <a:ea typeface="宋体" panose="02010600030101010101" pitchFamily="2" charset="-122"/>
              </a:rPr>
              <a:t>   </a:t>
            </a:r>
            <a:r>
              <a:rPr lang="hu-HU" altLang="zh-CN" dirty="0" smtClean="0">
                <a:ea typeface="宋体" panose="02010600030101010101" pitchFamily="2" charset="-122"/>
              </a:rPr>
              <a:t>Tetű</a:t>
            </a:r>
            <a:endParaRPr lang="en-US" altLang="zh-CN" dirty="0" smtClean="0">
              <a:ea typeface="宋体" panose="02010600030101010101" pitchFamily="2" charset="-122"/>
            </a:endParaRPr>
          </a:p>
          <a:p>
            <a:pPr algn="ctr" eaLnBrk="1" hangingPunct="1">
              <a:buFontTx/>
              <a:buNone/>
            </a:pPr>
            <a:r>
              <a:rPr lang="zh-CN" altLang="en-US" dirty="0" smtClean="0">
                <a:ea typeface="宋体" panose="02010600030101010101" pitchFamily="2" charset="-122"/>
              </a:rPr>
              <a:t> </a:t>
            </a:r>
          </a:p>
          <a:p>
            <a:pPr algn="ctr" eaLnBrk="1" hangingPunct="1">
              <a:buFontTx/>
              <a:buNone/>
            </a:pPr>
            <a:r>
              <a:rPr lang="en-US" altLang="zh-CN" dirty="0" smtClean="0">
                <a:ea typeface="宋体" panose="02010600030101010101" pitchFamily="2" charset="-122"/>
              </a:rPr>
              <a:t>   </a:t>
            </a:r>
            <a:r>
              <a:rPr lang="hu-HU" altLang="zh-CN" dirty="0" smtClean="0">
                <a:ea typeface="宋体" panose="02010600030101010101" pitchFamily="2" charset="-122"/>
              </a:rPr>
              <a:t>Ember</a:t>
            </a:r>
            <a:r>
              <a:rPr lang="en-US" altLang="zh-CN" dirty="0" smtClean="0">
                <a:ea typeface="宋体" panose="02010600030101010101" pitchFamily="2" charset="-122"/>
              </a:rPr>
              <a:t>                 </a:t>
            </a:r>
            <a:r>
              <a:rPr lang="hu-HU" altLang="zh-CN" dirty="0" smtClean="0">
                <a:ea typeface="宋体" panose="02010600030101010101" pitchFamily="2" charset="-122"/>
              </a:rPr>
              <a:t>Ember</a:t>
            </a:r>
            <a:endParaRPr lang="en-US" altLang="zh-CN" dirty="0" smtClean="0">
              <a:ea typeface="宋体" panose="02010600030101010101" pitchFamily="2" charset="-122"/>
            </a:endParaRPr>
          </a:p>
          <a:p>
            <a:pPr algn="ctr" eaLnBrk="1" hangingPunct="1">
              <a:buFontTx/>
              <a:buNone/>
            </a:pPr>
            <a:r>
              <a:rPr lang="zh-CN" altLang="en-US" dirty="0" smtClean="0">
                <a:ea typeface="宋体" panose="02010600030101010101" pitchFamily="2" charset="-122"/>
              </a:rPr>
              <a:t/>
            </a:r>
            <a:br>
              <a:rPr lang="zh-CN" altLang="en-US" dirty="0" smtClean="0">
                <a:ea typeface="宋体" panose="02010600030101010101" pitchFamily="2" charset="-122"/>
              </a:rPr>
            </a:br>
            <a:r>
              <a:rPr lang="hu-HU" altLang="zh-CN" dirty="0" smtClean="0">
                <a:ea typeface="宋体" panose="02010600030101010101" pitchFamily="2" charset="-122"/>
              </a:rPr>
              <a:t>Tetű</a:t>
            </a:r>
            <a:endParaRPr lang="en-US" altLang="zh-CN" dirty="0" smtClean="0">
              <a:ea typeface="宋体" panose="02010600030101010101" pitchFamily="2" charset="-122"/>
            </a:endParaRPr>
          </a:p>
          <a:p>
            <a:pPr algn="ctr" eaLnBrk="1" hangingPunct="1">
              <a:buFontTx/>
              <a:buNone/>
            </a:pPr>
            <a:r>
              <a:rPr lang="en-US" altLang="zh-CN" dirty="0" smtClean="0">
                <a:ea typeface="宋体" panose="02010600030101010101" pitchFamily="2" charset="-122"/>
              </a:rPr>
              <a:t>     </a:t>
            </a:r>
            <a:r>
              <a:rPr lang="hu-HU" altLang="zh-CN" b="1" dirty="0" smtClean="0">
                <a:ea typeface="宋体" panose="02010600030101010101" pitchFamily="2" charset="-122"/>
              </a:rPr>
              <a:t>Kiütéses</a:t>
            </a:r>
            <a:r>
              <a:rPr lang="en-US" altLang="zh-CN" b="1" dirty="0" smtClean="0">
                <a:ea typeface="宋体" panose="02010600030101010101" pitchFamily="2" charset="-122"/>
              </a:rPr>
              <a:t> typhus</a:t>
            </a:r>
            <a:endParaRPr lang="hu-HU" altLang="zh-CN" sz="2400" b="1" dirty="0">
              <a:ea typeface="宋体" panose="02010600030101010101" pitchFamily="2" charset="-122"/>
            </a:endParaRPr>
          </a:p>
          <a:p>
            <a:pPr algn="ctr" eaLnBrk="1" hangingPunct="1">
              <a:buFontTx/>
              <a:buNone/>
            </a:pPr>
            <a:r>
              <a:rPr lang="hu-HU" altLang="zh-CN" sz="2400" b="1" dirty="0">
                <a:ea typeface="宋体" panose="02010600030101010101" pitchFamily="2" charset="-122"/>
              </a:rPr>
              <a:t>Diagnózis: Weil-Felix reakció (</a:t>
            </a:r>
            <a:r>
              <a:rPr lang="hu-HU" altLang="zh-CN" sz="2400" b="1" dirty="0" err="1">
                <a:ea typeface="宋体" panose="02010600030101010101" pitchFamily="2" charset="-122"/>
              </a:rPr>
              <a:t>aggl</a:t>
            </a:r>
            <a:r>
              <a:rPr lang="hu-HU" altLang="zh-CN" sz="2400" b="1" dirty="0">
                <a:ea typeface="宋体" panose="02010600030101010101" pitchFamily="2" charset="-122"/>
              </a:rPr>
              <a:t>. Proteus antigénnel)</a:t>
            </a:r>
            <a:endParaRPr lang="hu-HU" altLang="zh-CN" b="1" dirty="0">
              <a:ea typeface="宋体" panose="02010600030101010101" pitchFamily="2" charset="-122"/>
            </a:endParaRPr>
          </a:p>
          <a:p>
            <a:pPr algn="ctr" eaLnBrk="1" hangingPunct="1">
              <a:buFontTx/>
              <a:buNone/>
            </a:pPr>
            <a:r>
              <a:rPr lang="hu-HU" altLang="zh-CN" b="1" dirty="0">
                <a:ea typeface="宋体" panose="02010600030101010101" pitchFamily="2" charset="-122"/>
              </a:rPr>
              <a:t>Visszatérő formája: Brill-</a:t>
            </a:r>
            <a:r>
              <a:rPr lang="hu-HU" altLang="zh-CN" b="1" dirty="0" err="1">
                <a:ea typeface="宋体" panose="02010600030101010101" pitchFamily="2" charset="-122"/>
              </a:rPr>
              <a:t>Zinsser</a:t>
            </a:r>
            <a:r>
              <a:rPr lang="hu-HU" altLang="zh-CN" b="1" dirty="0">
                <a:ea typeface="宋体" panose="02010600030101010101" pitchFamily="2" charset="-122"/>
              </a:rPr>
              <a:t> betegség</a:t>
            </a:r>
            <a:endParaRPr lang="en-US" altLang="zh-CN" b="1" dirty="0" smtClean="0">
              <a:ea typeface="宋体" panose="02010600030101010101" pitchFamily="2" charset="-122"/>
            </a:endParaRPr>
          </a:p>
          <a:p>
            <a:pPr eaLnBrk="1" hangingPunct="1"/>
            <a:endParaRPr lang="zh-CN" altLang="en-US" dirty="0" smtClean="0">
              <a:ea typeface="宋体" panose="02010600030101010101" pitchFamily="2" charset="-122"/>
            </a:endParaRPr>
          </a:p>
        </p:txBody>
      </p:sp>
      <p:sp>
        <p:nvSpPr>
          <p:cNvPr id="83972" name="Line 4"/>
          <p:cNvSpPr>
            <a:spLocks noChangeShapeType="1"/>
          </p:cNvSpPr>
          <p:nvPr/>
        </p:nvSpPr>
        <p:spPr bwMode="auto">
          <a:xfrm flipV="1">
            <a:off x="5095875" y="2357438"/>
            <a:ext cx="457200" cy="457200"/>
          </a:xfrm>
          <a:prstGeom prst="line">
            <a:avLst/>
          </a:prstGeom>
          <a:noFill/>
          <a:ln w="76200">
            <a:solidFill>
              <a:srgbClr val="F2470A"/>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83973" name="Line 5"/>
          <p:cNvSpPr>
            <a:spLocks noChangeShapeType="1"/>
          </p:cNvSpPr>
          <p:nvPr/>
        </p:nvSpPr>
        <p:spPr bwMode="auto">
          <a:xfrm>
            <a:off x="7024688" y="2428875"/>
            <a:ext cx="457200" cy="457200"/>
          </a:xfrm>
          <a:prstGeom prst="line">
            <a:avLst/>
          </a:prstGeom>
          <a:noFill/>
          <a:ln w="76200">
            <a:solidFill>
              <a:srgbClr val="F2470A"/>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83974" name="Line 6"/>
          <p:cNvSpPr>
            <a:spLocks noChangeShapeType="1"/>
          </p:cNvSpPr>
          <p:nvPr/>
        </p:nvSpPr>
        <p:spPr bwMode="auto">
          <a:xfrm flipH="1">
            <a:off x="7024688" y="3500438"/>
            <a:ext cx="457200" cy="457200"/>
          </a:xfrm>
          <a:prstGeom prst="line">
            <a:avLst/>
          </a:prstGeom>
          <a:noFill/>
          <a:ln w="76200">
            <a:solidFill>
              <a:srgbClr val="F2470A"/>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83975" name="Line 7"/>
          <p:cNvSpPr>
            <a:spLocks noChangeShapeType="1"/>
          </p:cNvSpPr>
          <p:nvPr/>
        </p:nvSpPr>
        <p:spPr bwMode="auto">
          <a:xfrm flipH="1" flipV="1">
            <a:off x="5238750" y="3500438"/>
            <a:ext cx="457200" cy="533400"/>
          </a:xfrm>
          <a:prstGeom prst="line">
            <a:avLst/>
          </a:prstGeom>
          <a:noFill/>
          <a:ln w="76200">
            <a:solidFill>
              <a:srgbClr val="F2470A"/>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Tree>
    <p:extLst>
      <p:ext uri="{BB962C8B-B14F-4D97-AF65-F5344CB8AC3E}">
        <p14:creationId xmlns:p14="http://schemas.microsoft.com/office/powerpoint/2010/main" val="3749236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ím 1"/>
          <p:cNvSpPr>
            <a:spLocks noGrp="1"/>
          </p:cNvSpPr>
          <p:nvPr>
            <p:ph type="title"/>
          </p:nvPr>
        </p:nvSpPr>
        <p:spPr/>
        <p:txBody>
          <a:bodyPr/>
          <a:lstStyle/>
          <a:p>
            <a:pPr algn="ctr"/>
            <a:r>
              <a:rPr lang="hu-HU" altLang="hu-HU" dirty="0" smtClean="0"/>
              <a:t>Kiütéses </a:t>
            </a:r>
            <a:r>
              <a:rPr lang="hu-HU" altLang="hu-HU" dirty="0" err="1" smtClean="0"/>
              <a:t>typhus</a:t>
            </a:r>
            <a:r>
              <a:rPr lang="hu-HU" altLang="hu-HU" dirty="0" smtClean="0"/>
              <a:t/>
            </a:r>
            <a:br>
              <a:rPr lang="hu-HU" altLang="hu-HU" dirty="0" smtClean="0"/>
            </a:br>
            <a:r>
              <a:rPr lang="hu-HU" altLang="hu-HU" sz="1800" dirty="0" err="1"/>
              <a:t>By</a:t>
            </a:r>
            <a:r>
              <a:rPr lang="hu-HU" altLang="hu-HU" sz="1800" dirty="0"/>
              <a:t> </a:t>
            </a:r>
            <a:r>
              <a:rPr lang="hu-HU" altLang="hu-HU" sz="1800" dirty="0" err="1"/>
              <a:t>Geor</a:t>
            </a:r>
            <a:r>
              <a:rPr lang="hu-HU" altLang="hu-HU" sz="1800" dirty="0"/>
              <a:t> </a:t>
            </a:r>
            <a:r>
              <a:rPr lang="hu-HU" altLang="hu-HU" sz="1800" dirty="0" err="1"/>
              <a:t>Jochmann</a:t>
            </a:r>
            <a:r>
              <a:rPr lang="hu-HU" altLang="hu-HU" sz="1800" dirty="0"/>
              <a:t>, - https://archive.org/stream/lehrbuchderinfek00joch</a:t>
            </a:r>
          </a:p>
        </p:txBody>
      </p:sp>
      <p:pic>
        <p:nvPicPr>
          <p:cNvPr id="86019" name="Tartalom helye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55914" y="1752601"/>
            <a:ext cx="6624637" cy="4556125"/>
          </a:xfrm>
        </p:spPr>
      </p:pic>
      <p:sp>
        <p:nvSpPr>
          <p:cNvPr id="86020"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hu-HU" altLang="hu-HU"/>
          </a:p>
        </p:txBody>
      </p:sp>
    </p:spTree>
    <p:extLst>
      <p:ext uri="{BB962C8B-B14F-4D97-AF65-F5344CB8AC3E}">
        <p14:creationId xmlns:p14="http://schemas.microsoft.com/office/powerpoint/2010/main" val="16834327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CAD1759-C436-41D0-B1F9-7A1CB374812F}" type="slidenum">
              <a:rPr lang="hu-HU" altLang="hu-HU" sz="2400">
                <a:latin typeface="Arial" panose="020B0604020202020204" pitchFamily="34" charset="0"/>
              </a:rPr>
              <a:pPr>
                <a:spcBef>
                  <a:spcPct val="0"/>
                </a:spcBef>
                <a:buFontTx/>
                <a:buNone/>
              </a:pPr>
              <a:t>38</a:t>
            </a:fld>
            <a:endParaRPr lang="hu-HU" altLang="hu-HU" sz="2400">
              <a:latin typeface="Arial" panose="020B0604020202020204" pitchFamily="34" charset="0"/>
            </a:endParaRPr>
          </a:p>
        </p:txBody>
      </p:sp>
      <p:pic>
        <p:nvPicPr>
          <p:cNvPr id="87043" name="Picture 5" descr="fig-10-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1" y="692151"/>
            <a:ext cx="8893175"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7"/>
          <p:cNvSpPr txBox="1">
            <a:spLocks noChangeArrowheads="1"/>
          </p:cNvSpPr>
          <p:nvPr/>
        </p:nvSpPr>
        <p:spPr bwMode="auto">
          <a:xfrm>
            <a:off x="1631951" y="44450"/>
            <a:ext cx="8785225" cy="91598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hu-HU" altLang="hu-HU" sz="1800" b="1">
                <a:latin typeface="Arial" panose="020B0604020202020204" pitchFamily="34" charset="0"/>
              </a:rPr>
              <a:t>Fig. 10.68 Rocky Mountain spotted fever. Seventh day of illness in a small boy. A moderately severe eruption with macular and petechial elements of various size. By courtesy of Dr. T.F. Sellers, Jr.</a:t>
            </a:r>
          </a:p>
        </p:txBody>
      </p:sp>
    </p:spTree>
    <p:extLst>
      <p:ext uri="{BB962C8B-B14F-4D97-AF65-F5344CB8AC3E}">
        <p14:creationId xmlns:p14="http://schemas.microsoft.com/office/powerpoint/2010/main" val="12625321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B3CB75A-9C1C-4EF8-86FC-FB103CDD4CC3}" type="slidenum">
              <a:rPr lang="hu-HU" altLang="hu-HU" sz="2400">
                <a:latin typeface="Arial" panose="020B0604020202020204" pitchFamily="34" charset="0"/>
              </a:rPr>
              <a:pPr>
                <a:spcBef>
                  <a:spcPct val="0"/>
                </a:spcBef>
                <a:buFontTx/>
                <a:buNone/>
              </a:pPr>
              <a:t>39</a:t>
            </a:fld>
            <a:endParaRPr lang="hu-HU" altLang="hu-HU" sz="2400">
              <a:latin typeface="Arial" panose="020B0604020202020204" pitchFamily="34" charset="0"/>
            </a:endParaRPr>
          </a:p>
        </p:txBody>
      </p:sp>
      <p:pic>
        <p:nvPicPr>
          <p:cNvPr id="89091" name="Picture 3" descr="fig-10-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4" y="44451"/>
            <a:ext cx="7704137" cy="665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5"/>
          <p:cNvSpPr txBox="1">
            <a:spLocks noChangeArrowheads="1"/>
          </p:cNvSpPr>
          <p:nvPr/>
        </p:nvSpPr>
        <p:spPr bwMode="auto">
          <a:xfrm>
            <a:off x="1611314" y="6183314"/>
            <a:ext cx="9056687" cy="7016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hu-HU" altLang="hu-HU" sz="2000">
                <a:latin typeface="Arial" panose="020B0604020202020204" pitchFamily="34" charset="0"/>
              </a:rPr>
              <a:t>Fig. 10.69 Rocky Mountain spotted fever. Hand of the same patient (see Fig. 10.68) on seventh day of illness. By courtesy of Dr. T.F. Sellers, Jr.</a:t>
            </a:r>
          </a:p>
        </p:txBody>
      </p:sp>
    </p:spTree>
    <p:extLst>
      <p:ext uri="{BB962C8B-B14F-4D97-AF65-F5344CB8AC3E}">
        <p14:creationId xmlns:p14="http://schemas.microsoft.com/office/powerpoint/2010/main" val="3285424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2800" b="1" dirty="0" smtClean="0"/>
              <a:t>B. </a:t>
            </a:r>
            <a:r>
              <a:rPr lang="hu-HU" sz="2800" b="1" dirty="0" err="1"/>
              <a:t>b</a:t>
            </a:r>
            <a:r>
              <a:rPr lang="hu-HU" sz="2800" b="1" dirty="0" err="1" smtClean="0"/>
              <a:t>urgdorferi</a:t>
            </a:r>
            <a:r>
              <a:rPr lang="hu-HU" sz="2800" b="1" dirty="0" smtClean="0"/>
              <a:t> ezüstnitrát festés és </a:t>
            </a:r>
            <a:r>
              <a:rPr lang="hu-HU" sz="2800" b="1" dirty="0" err="1" smtClean="0"/>
              <a:t>immunofluoreszcens</a:t>
            </a:r>
            <a:r>
              <a:rPr lang="hu-HU" sz="2800" b="1" dirty="0" smtClean="0"/>
              <a:t> reakció</a:t>
            </a:r>
            <a:br>
              <a:rPr lang="hu-HU" sz="2800" b="1" dirty="0" smtClean="0"/>
            </a:br>
            <a:r>
              <a:rPr lang="hu-HU" sz="2000" b="1" dirty="0" smtClean="0"/>
              <a:t>(A baktérium igen vékony, </a:t>
            </a:r>
            <a:r>
              <a:rPr lang="hu-HU" sz="2000" b="1" dirty="0" err="1" smtClean="0"/>
              <a:t>Gram</a:t>
            </a:r>
            <a:r>
              <a:rPr lang="hu-HU" sz="2000" b="1" dirty="0" smtClean="0"/>
              <a:t> szerint nem festhető)</a:t>
            </a:r>
            <a:endParaRPr lang="hu-HU" sz="2000" b="1" dirty="0"/>
          </a:p>
        </p:txBody>
      </p:sp>
      <p:pic>
        <p:nvPicPr>
          <p:cNvPr id="4" name="Tartalom helye 3"/>
          <p:cNvPicPr>
            <a:picLocks noGrp="1" noChangeAspect="1"/>
          </p:cNvPicPr>
          <p:nvPr>
            <p:ph idx="1"/>
          </p:nvPr>
        </p:nvPicPr>
        <p:blipFill>
          <a:blip r:embed="rId2"/>
          <a:stretch>
            <a:fillRect/>
          </a:stretch>
        </p:blipFill>
        <p:spPr>
          <a:xfrm>
            <a:off x="1532238" y="1779373"/>
            <a:ext cx="9131643" cy="4053016"/>
          </a:xfrm>
          <a:prstGeom prst="rect">
            <a:avLst/>
          </a:prstGeom>
        </p:spPr>
      </p:pic>
    </p:spTree>
    <p:extLst>
      <p:ext uri="{BB962C8B-B14F-4D97-AF65-F5344CB8AC3E}">
        <p14:creationId xmlns:p14="http://schemas.microsoft.com/office/powerpoint/2010/main" val="41680612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F279F88-41F7-4842-9CED-B5E75D5B484C}" type="slidenum">
              <a:rPr lang="hu-HU" altLang="hu-HU" sz="2400">
                <a:latin typeface="Arial" panose="020B0604020202020204" pitchFamily="34" charset="0"/>
              </a:rPr>
              <a:pPr>
                <a:spcBef>
                  <a:spcPct val="0"/>
                </a:spcBef>
                <a:buFontTx/>
                <a:buNone/>
              </a:pPr>
              <a:t>40</a:t>
            </a:fld>
            <a:endParaRPr lang="hu-HU" altLang="hu-HU" sz="2400">
              <a:latin typeface="Arial" panose="020B0604020202020204" pitchFamily="34" charset="0"/>
            </a:endParaRPr>
          </a:p>
        </p:txBody>
      </p:sp>
      <p:pic>
        <p:nvPicPr>
          <p:cNvPr id="91139" name="Picture 2"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06389"/>
            <a:ext cx="8153400"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3" descr="fig-3-1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950" y="71438"/>
            <a:ext cx="4533900"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54110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ím 1"/>
          <p:cNvSpPr>
            <a:spLocks noGrp="1"/>
          </p:cNvSpPr>
          <p:nvPr>
            <p:ph type="title"/>
          </p:nvPr>
        </p:nvSpPr>
        <p:spPr/>
        <p:txBody>
          <a:bodyPr/>
          <a:lstStyle/>
          <a:p>
            <a:pPr algn="ctr"/>
            <a:r>
              <a:rPr lang="hu-HU" altLang="hu-HU" b="1" dirty="0" err="1" smtClean="0"/>
              <a:t>Rickettsioses</a:t>
            </a:r>
            <a:r>
              <a:rPr lang="hu-HU" altLang="hu-HU" b="1" dirty="0" smtClean="0"/>
              <a:t> in Europe</a:t>
            </a:r>
            <a:br>
              <a:rPr lang="hu-HU" altLang="hu-HU" b="1" dirty="0" smtClean="0"/>
            </a:br>
            <a:r>
              <a:rPr lang="hu-HU" altLang="hu-HU" sz="1800" b="1" dirty="0" err="1"/>
              <a:t>Microbes</a:t>
            </a:r>
            <a:r>
              <a:rPr lang="hu-HU" altLang="hu-HU" sz="1800" b="1" dirty="0"/>
              <a:t> </a:t>
            </a:r>
            <a:r>
              <a:rPr lang="hu-HU" altLang="hu-HU" sz="1800" b="1" dirty="0" err="1"/>
              <a:t>Infect</a:t>
            </a:r>
            <a:r>
              <a:rPr lang="hu-HU" altLang="hu-HU" sz="1800" b="1" dirty="0"/>
              <a:t> 2015, 217, 834</a:t>
            </a:r>
            <a:endParaRPr lang="hu-HU" altLang="hu-HU" sz="1800" dirty="0"/>
          </a:p>
        </p:txBody>
      </p:sp>
      <p:sp>
        <p:nvSpPr>
          <p:cNvPr id="3" name="Tartalom helye 2"/>
          <p:cNvSpPr>
            <a:spLocks noGrp="1"/>
          </p:cNvSpPr>
          <p:nvPr>
            <p:ph idx="1"/>
          </p:nvPr>
        </p:nvSpPr>
        <p:spPr/>
        <p:txBody>
          <a:bodyPr/>
          <a:lstStyle/>
          <a:p>
            <a:pPr>
              <a:defRPr/>
            </a:pPr>
            <a:endParaRPr lang="hu-HU" dirty="0" smtClean="0"/>
          </a:p>
          <a:p>
            <a:pPr>
              <a:defRPr/>
            </a:pPr>
            <a:r>
              <a:rPr lang="hu-HU" dirty="0" err="1" smtClean="0"/>
              <a:t>Mediterranean</a:t>
            </a:r>
            <a:r>
              <a:rPr lang="hu-HU" dirty="0" smtClean="0"/>
              <a:t> </a:t>
            </a:r>
            <a:r>
              <a:rPr lang="hu-HU" dirty="0" err="1" smtClean="0"/>
              <a:t>Spotted</a:t>
            </a:r>
            <a:r>
              <a:rPr lang="hu-HU" dirty="0" smtClean="0"/>
              <a:t> </a:t>
            </a:r>
            <a:r>
              <a:rPr lang="hu-HU" dirty="0" err="1" smtClean="0"/>
              <a:t>Fever</a:t>
            </a:r>
            <a:r>
              <a:rPr lang="hu-HU" dirty="0" smtClean="0"/>
              <a:t> (</a:t>
            </a:r>
            <a:r>
              <a:rPr lang="hu-HU" dirty="0" err="1" smtClean="0"/>
              <a:t>MSF-like</a:t>
            </a:r>
            <a:r>
              <a:rPr lang="hu-HU" dirty="0" smtClean="0"/>
              <a:t>)</a:t>
            </a:r>
          </a:p>
          <a:p>
            <a:pPr marL="0" indent="0">
              <a:buNone/>
              <a:defRPr/>
            </a:pPr>
            <a:r>
              <a:rPr lang="hu-HU" dirty="0"/>
              <a:t> </a:t>
            </a:r>
            <a:r>
              <a:rPr lang="hu-HU" dirty="0" smtClean="0"/>
              <a:t> - </a:t>
            </a:r>
            <a:r>
              <a:rPr lang="hu-HU" dirty="0" err="1" smtClean="0"/>
              <a:t>Rickettsia</a:t>
            </a:r>
            <a:r>
              <a:rPr lang="hu-HU" dirty="0" smtClean="0"/>
              <a:t> </a:t>
            </a:r>
            <a:r>
              <a:rPr lang="hu-HU" dirty="0" err="1" smtClean="0"/>
              <a:t>conorii</a:t>
            </a:r>
            <a:endParaRPr lang="hu-HU" dirty="0" smtClean="0"/>
          </a:p>
          <a:p>
            <a:pPr marL="0" indent="0">
              <a:buNone/>
              <a:defRPr/>
            </a:pPr>
            <a:r>
              <a:rPr lang="hu-HU" dirty="0"/>
              <a:t> </a:t>
            </a:r>
            <a:r>
              <a:rPr lang="hu-HU" dirty="0" smtClean="0"/>
              <a:t> - </a:t>
            </a:r>
            <a:r>
              <a:rPr lang="hu-HU" dirty="0" err="1" smtClean="0"/>
              <a:t>Rickettsia</a:t>
            </a:r>
            <a:r>
              <a:rPr lang="hu-HU" dirty="0" smtClean="0"/>
              <a:t> </a:t>
            </a:r>
            <a:r>
              <a:rPr lang="hu-HU" dirty="0" err="1" smtClean="0"/>
              <a:t>helvetica</a:t>
            </a:r>
            <a:r>
              <a:rPr lang="hu-HU" dirty="0" smtClean="0"/>
              <a:t>,</a:t>
            </a:r>
          </a:p>
          <a:p>
            <a:pPr marL="0" indent="0">
              <a:buNone/>
              <a:defRPr/>
            </a:pPr>
            <a:r>
              <a:rPr lang="hu-HU" dirty="0"/>
              <a:t> </a:t>
            </a:r>
            <a:r>
              <a:rPr lang="hu-HU" dirty="0" smtClean="0"/>
              <a:t> - </a:t>
            </a:r>
            <a:r>
              <a:rPr lang="hu-HU" dirty="0" err="1" smtClean="0"/>
              <a:t>Rickettsia</a:t>
            </a:r>
            <a:r>
              <a:rPr lang="hu-HU" dirty="0" smtClean="0"/>
              <a:t> </a:t>
            </a:r>
            <a:r>
              <a:rPr lang="hu-HU" dirty="0" err="1" smtClean="0"/>
              <a:t>monacensis</a:t>
            </a:r>
            <a:r>
              <a:rPr lang="hu-HU" dirty="0" smtClean="0"/>
              <a:t>, </a:t>
            </a:r>
          </a:p>
          <a:p>
            <a:pPr marL="0" indent="0">
              <a:buNone/>
              <a:defRPr/>
            </a:pPr>
            <a:r>
              <a:rPr lang="hu-HU" dirty="0"/>
              <a:t> </a:t>
            </a:r>
            <a:r>
              <a:rPr lang="hu-HU" dirty="0" smtClean="0"/>
              <a:t> - </a:t>
            </a:r>
            <a:r>
              <a:rPr lang="hu-HU" dirty="0" err="1" smtClean="0"/>
              <a:t>Rickettsia</a:t>
            </a:r>
            <a:r>
              <a:rPr lang="hu-HU" dirty="0" smtClean="0"/>
              <a:t> </a:t>
            </a:r>
            <a:r>
              <a:rPr lang="hu-HU" dirty="0" err="1" smtClean="0"/>
              <a:t>massiliae</a:t>
            </a:r>
            <a:r>
              <a:rPr lang="hu-HU" dirty="0" smtClean="0"/>
              <a:t> </a:t>
            </a:r>
          </a:p>
          <a:p>
            <a:pPr marL="0" indent="0">
              <a:buNone/>
              <a:defRPr/>
            </a:pPr>
            <a:r>
              <a:rPr lang="hu-HU" dirty="0"/>
              <a:t> </a:t>
            </a:r>
            <a:r>
              <a:rPr lang="hu-HU" dirty="0" smtClean="0"/>
              <a:t> - </a:t>
            </a:r>
            <a:r>
              <a:rPr lang="hu-HU" dirty="0" err="1" smtClean="0"/>
              <a:t>Rickettsia</a:t>
            </a:r>
            <a:r>
              <a:rPr lang="hu-HU" dirty="0" smtClean="0"/>
              <a:t> </a:t>
            </a:r>
            <a:r>
              <a:rPr lang="hu-HU" dirty="0" err="1" smtClean="0"/>
              <a:t>aeschlimannii</a:t>
            </a:r>
            <a:r>
              <a:rPr lang="hu-HU" dirty="0" smtClean="0"/>
              <a:t>.</a:t>
            </a:r>
          </a:p>
        </p:txBody>
      </p:sp>
    </p:spTree>
    <p:extLst>
      <p:ext uri="{BB962C8B-B14F-4D97-AF65-F5344CB8AC3E}">
        <p14:creationId xmlns:p14="http://schemas.microsoft.com/office/powerpoint/2010/main" val="22520387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ím 1"/>
          <p:cNvSpPr>
            <a:spLocks noGrp="1"/>
          </p:cNvSpPr>
          <p:nvPr>
            <p:ph type="title"/>
          </p:nvPr>
        </p:nvSpPr>
        <p:spPr/>
        <p:txBody>
          <a:bodyPr/>
          <a:lstStyle/>
          <a:p>
            <a:pPr algn="ctr"/>
            <a:r>
              <a:rPr lang="hu-HU" altLang="hu-HU" b="1" dirty="0" err="1" smtClean="0"/>
              <a:t>Rickettsioses</a:t>
            </a:r>
            <a:r>
              <a:rPr lang="hu-HU" altLang="hu-HU" b="1" dirty="0" smtClean="0"/>
              <a:t> in Europe</a:t>
            </a:r>
            <a:br>
              <a:rPr lang="hu-HU" altLang="hu-HU" b="1" dirty="0" smtClean="0"/>
            </a:br>
            <a:r>
              <a:rPr lang="hu-HU" altLang="hu-HU" sz="1600" b="1" dirty="0" err="1"/>
              <a:t>Microbes</a:t>
            </a:r>
            <a:r>
              <a:rPr lang="hu-HU" altLang="hu-HU" sz="1600" b="1" dirty="0"/>
              <a:t> </a:t>
            </a:r>
            <a:r>
              <a:rPr lang="hu-HU" altLang="hu-HU" sz="1600" b="1" dirty="0" err="1"/>
              <a:t>Infect</a:t>
            </a:r>
            <a:r>
              <a:rPr lang="hu-HU" altLang="hu-HU" sz="1600" b="1" dirty="0"/>
              <a:t> 2015, 217, 834</a:t>
            </a:r>
            <a:endParaRPr lang="hu-HU" altLang="hu-HU" sz="1600" dirty="0"/>
          </a:p>
        </p:txBody>
      </p:sp>
      <p:sp>
        <p:nvSpPr>
          <p:cNvPr id="3" name="Tartalom helye 2"/>
          <p:cNvSpPr>
            <a:spLocks noGrp="1"/>
          </p:cNvSpPr>
          <p:nvPr>
            <p:ph idx="1"/>
          </p:nvPr>
        </p:nvSpPr>
        <p:spPr/>
        <p:txBody>
          <a:bodyPr/>
          <a:lstStyle/>
          <a:p>
            <a:pPr>
              <a:defRPr/>
            </a:pPr>
            <a:r>
              <a:rPr lang="hu-HU" dirty="0" err="1" smtClean="0"/>
              <a:t>In</a:t>
            </a:r>
            <a:r>
              <a:rPr lang="hu-HU" dirty="0" smtClean="0"/>
              <a:t> </a:t>
            </a:r>
            <a:r>
              <a:rPr lang="hu-HU" dirty="0" err="1" smtClean="0"/>
              <a:t>the</a:t>
            </a:r>
            <a:r>
              <a:rPr lang="hu-HU" dirty="0" smtClean="0"/>
              <a:t> 1990s</a:t>
            </a:r>
            <a:r>
              <a:rPr lang="hu-HU" dirty="0"/>
              <a:t> </a:t>
            </a:r>
            <a:r>
              <a:rPr lang="hu-HU" dirty="0" smtClean="0"/>
              <a:t>… '</a:t>
            </a:r>
            <a:r>
              <a:rPr lang="hu-HU" dirty="0" err="1" smtClean="0"/>
              <a:t>new</a:t>
            </a:r>
            <a:r>
              <a:rPr lang="hu-HU" dirty="0" smtClean="0"/>
              <a:t>' </a:t>
            </a:r>
            <a:r>
              <a:rPr lang="hu-HU" dirty="0" err="1" smtClean="0"/>
              <a:t>rickettsioses</a:t>
            </a:r>
            <a:r>
              <a:rPr lang="hu-HU" dirty="0" smtClean="0"/>
              <a:t> </a:t>
            </a:r>
            <a:r>
              <a:rPr lang="hu-HU" dirty="0" err="1" smtClean="0"/>
              <a:t>were</a:t>
            </a:r>
            <a:r>
              <a:rPr lang="hu-HU" dirty="0" smtClean="0"/>
              <a:t> </a:t>
            </a:r>
            <a:r>
              <a:rPr lang="hu-HU" dirty="0" err="1" smtClean="0"/>
              <a:t>diagnosed</a:t>
            </a:r>
            <a:r>
              <a:rPr lang="hu-HU" dirty="0" smtClean="0"/>
              <a:t>: </a:t>
            </a:r>
            <a:r>
              <a:rPr lang="hu-HU" dirty="0" err="1" smtClean="0"/>
              <a:t>Lymphangitis</a:t>
            </a:r>
            <a:r>
              <a:rPr lang="hu-HU" dirty="0" smtClean="0"/>
              <a:t> </a:t>
            </a:r>
            <a:r>
              <a:rPr lang="hu-HU" dirty="0" err="1" smtClean="0"/>
              <a:t>Associated</a:t>
            </a:r>
            <a:r>
              <a:rPr lang="hu-HU" dirty="0" smtClean="0"/>
              <a:t> </a:t>
            </a:r>
            <a:r>
              <a:rPr lang="hu-HU" dirty="0" err="1" smtClean="0"/>
              <a:t>Rickettsiosis</a:t>
            </a:r>
            <a:r>
              <a:rPr lang="hu-HU" dirty="0" smtClean="0"/>
              <a:t> (LAR) </a:t>
            </a:r>
            <a:r>
              <a:rPr lang="hu-HU" dirty="0" err="1" smtClean="0"/>
              <a:t>caused</a:t>
            </a:r>
            <a:r>
              <a:rPr lang="hu-HU" dirty="0" smtClean="0"/>
              <a:t> </a:t>
            </a:r>
            <a:r>
              <a:rPr lang="hu-HU" dirty="0" err="1" smtClean="0"/>
              <a:t>by</a:t>
            </a:r>
            <a:r>
              <a:rPr lang="hu-HU" dirty="0" smtClean="0"/>
              <a:t> </a:t>
            </a:r>
            <a:r>
              <a:rPr lang="hu-HU" dirty="0" err="1" smtClean="0"/>
              <a:t>Rickettsia</a:t>
            </a:r>
            <a:r>
              <a:rPr lang="hu-HU" dirty="0" smtClean="0"/>
              <a:t> </a:t>
            </a:r>
            <a:r>
              <a:rPr lang="hu-HU" dirty="0" err="1" smtClean="0"/>
              <a:t>sibirica</a:t>
            </a:r>
            <a:r>
              <a:rPr lang="hu-HU" dirty="0" smtClean="0"/>
              <a:t> … </a:t>
            </a:r>
            <a:r>
              <a:rPr lang="hu-HU" dirty="0" err="1" smtClean="0"/>
              <a:t>Rickettsia</a:t>
            </a:r>
            <a:r>
              <a:rPr lang="hu-HU" dirty="0" smtClean="0"/>
              <a:t> </a:t>
            </a:r>
            <a:r>
              <a:rPr lang="hu-HU" dirty="0" err="1" smtClean="0"/>
              <a:t>slovaca</a:t>
            </a:r>
            <a:r>
              <a:rPr lang="hu-HU" dirty="0" smtClean="0"/>
              <a:t>, </a:t>
            </a:r>
            <a:r>
              <a:rPr lang="hu-HU" dirty="0" err="1" smtClean="0"/>
              <a:t>Rickettsia</a:t>
            </a:r>
            <a:r>
              <a:rPr lang="hu-HU" dirty="0" smtClean="0"/>
              <a:t> </a:t>
            </a:r>
            <a:r>
              <a:rPr lang="hu-HU" dirty="0" err="1" smtClean="0"/>
              <a:t>rioja</a:t>
            </a:r>
            <a:r>
              <a:rPr lang="hu-HU" dirty="0" smtClean="0"/>
              <a:t> and </a:t>
            </a:r>
            <a:r>
              <a:rPr lang="hu-HU" dirty="0" err="1" smtClean="0"/>
              <a:t>Rickettsia</a:t>
            </a:r>
            <a:r>
              <a:rPr lang="hu-HU" dirty="0" smtClean="0"/>
              <a:t> </a:t>
            </a:r>
            <a:r>
              <a:rPr lang="hu-HU" dirty="0" err="1" smtClean="0"/>
              <a:t>raoultii</a:t>
            </a:r>
            <a:r>
              <a:rPr lang="hu-HU" dirty="0" smtClean="0"/>
              <a:t>. </a:t>
            </a:r>
          </a:p>
          <a:p>
            <a:pPr marL="0" indent="0" algn="ctr">
              <a:buNone/>
              <a:defRPr/>
            </a:pPr>
            <a:r>
              <a:rPr lang="hu-HU" dirty="0" smtClean="0">
                <a:latin typeface="Calibri"/>
              </a:rPr>
              <a:t>↓</a:t>
            </a:r>
          </a:p>
          <a:p>
            <a:pPr marL="0" indent="0" algn="ctr">
              <a:buNone/>
              <a:defRPr/>
            </a:pPr>
            <a:r>
              <a:rPr lang="hu-HU" dirty="0" smtClean="0">
                <a:latin typeface="Calibri"/>
              </a:rPr>
              <a:t>Nemrég fedezték a fajok jelentős részét mert enyhe tüneteket okoznak</a:t>
            </a:r>
            <a:endParaRPr lang="hu-HU" dirty="0" smtClean="0"/>
          </a:p>
          <a:p>
            <a:pPr marL="0" indent="0">
              <a:buNone/>
              <a:defRPr/>
            </a:pPr>
            <a:r>
              <a:rPr lang="hu-HU" dirty="0" smtClean="0"/>
              <a:t>R. </a:t>
            </a:r>
            <a:r>
              <a:rPr lang="hu-HU" dirty="0" err="1" smtClean="0"/>
              <a:t>slovaca</a:t>
            </a:r>
            <a:r>
              <a:rPr lang="hu-HU" dirty="0" smtClean="0"/>
              <a:t>: nyirokcsomó megnagyobbodás</a:t>
            </a:r>
            <a:endParaRPr lang="hu-HU" dirty="0"/>
          </a:p>
          <a:p>
            <a:pPr marL="0" indent="0">
              <a:buNone/>
              <a:defRPr/>
            </a:pPr>
            <a:r>
              <a:rPr lang="hu-HU" dirty="0" smtClean="0"/>
              <a:t>                    hőemelkedés</a:t>
            </a:r>
          </a:p>
          <a:p>
            <a:pPr marL="0" indent="0">
              <a:buNone/>
              <a:defRPr/>
            </a:pPr>
            <a:endParaRPr lang="hu-HU" dirty="0"/>
          </a:p>
          <a:p>
            <a:pPr>
              <a:defRPr/>
            </a:pPr>
            <a:r>
              <a:rPr lang="hu-HU" dirty="0" err="1" smtClean="0"/>
              <a:t>Diagnozis</a:t>
            </a:r>
            <a:r>
              <a:rPr lang="hu-HU" dirty="0" smtClean="0"/>
              <a:t>: tünetek alapján; </a:t>
            </a:r>
            <a:r>
              <a:rPr lang="hu-HU" dirty="0" err="1" smtClean="0"/>
              <a:t>serológia</a:t>
            </a:r>
            <a:r>
              <a:rPr lang="hu-HU" dirty="0" smtClean="0"/>
              <a:t>, PCR</a:t>
            </a:r>
            <a:endParaRPr lang="hu-HU" dirty="0"/>
          </a:p>
        </p:txBody>
      </p:sp>
    </p:spTree>
    <p:extLst>
      <p:ext uri="{BB962C8B-B14F-4D97-AF65-F5344CB8AC3E}">
        <p14:creationId xmlns:p14="http://schemas.microsoft.com/office/powerpoint/2010/main" val="8342731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err="1" smtClean="0"/>
              <a:t>Ehrlichiaceae</a:t>
            </a:r>
            <a:endParaRPr lang="hu-HU" dirty="0"/>
          </a:p>
        </p:txBody>
      </p:sp>
      <p:sp>
        <p:nvSpPr>
          <p:cNvPr id="3" name="Tartalom helye 2"/>
          <p:cNvSpPr>
            <a:spLocks noGrp="1"/>
          </p:cNvSpPr>
          <p:nvPr>
            <p:ph idx="1"/>
          </p:nvPr>
        </p:nvSpPr>
        <p:spPr/>
        <p:txBody>
          <a:bodyPr>
            <a:normAutofit fontScale="77500" lnSpcReduction="20000"/>
          </a:bodyPr>
          <a:lstStyle/>
          <a:p>
            <a:r>
              <a:rPr lang="hu-HU" dirty="0" smtClean="0">
                <a:effectLst/>
              </a:rPr>
              <a:t>Rend: </a:t>
            </a:r>
            <a:r>
              <a:rPr lang="hu-HU" dirty="0" err="1" smtClean="0">
                <a:effectLst/>
              </a:rPr>
              <a:t>Rickettsiales</a:t>
            </a:r>
            <a:endParaRPr lang="hu-HU" dirty="0" smtClean="0">
              <a:effectLst/>
            </a:endParaRPr>
          </a:p>
          <a:p>
            <a:r>
              <a:rPr lang="hu-HU" dirty="0" smtClean="0"/>
              <a:t>Család: </a:t>
            </a:r>
            <a:r>
              <a:rPr lang="hu-HU" dirty="0" err="1" smtClean="0"/>
              <a:t>Anaplasma</a:t>
            </a:r>
            <a:endParaRPr lang="hu-HU" dirty="0" smtClean="0"/>
          </a:p>
          <a:p>
            <a:r>
              <a:rPr lang="hu-HU" dirty="0" smtClean="0">
                <a:effectLst/>
              </a:rPr>
              <a:t>Obligát </a:t>
            </a:r>
            <a:r>
              <a:rPr lang="hu-HU" dirty="0" err="1" smtClean="0">
                <a:effectLst/>
              </a:rPr>
              <a:t>intracelluláris</a:t>
            </a:r>
            <a:r>
              <a:rPr lang="hu-HU" dirty="0" smtClean="0">
                <a:effectLst/>
              </a:rPr>
              <a:t> </a:t>
            </a:r>
            <a:r>
              <a:rPr lang="hu-HU" dirty="0" err="1" smtClean="0">
                <a:effectLst/>
              </a:rPr>
              <a:t>pathogen</a:t>
            </a:r>
            <a:endParaRPr lang="hu-HU" dirty="0" smtClean="0">
              <a:effectLst/>
            </a:endParaRPr>
          </a:p>
          <a:p>
            <a:r>
              <a:rPr lang="hu-HU" dirty="0" smtClean="0"/>
              <a:t>Átvitel: kullancs</a:t>
            </a:r>
            <a:endParaRPr lang="hu-HU" dirty="0" smtClean="0">
              <a:effectLst/>
            </a:endParaRPr>
          </a:p>
          <a:p>
            <a:r>
              <a:rPr lang="hu-HU" dirty="0" smtClean="0"/>
              <a:t>Fontosabb tünetek: fejfájás, izom gyengeség, kimerültség</a:t>
            </a:r>
          </a:p>
          <a:p>
            <a:pPr marL="0" indent="0">
              <a:buNone/>
            </a:pPr>
            <a:r>
              <a:rPr lang="hu-HU" dirty="0"/>
              <a:t> </a:t>
            </a:r>
            <a:r>
              <a:rPr lang="hu-HU" dirty="0" smtClean="0"/>
              <a:t>              esetek egy részében: bőrkiütés</a:t>
            </a:r>
          </a:p>
          <a:p>
            <a:pPr marL="0" indent="0">
              <a:buNone/>
            </a:pPr>
            <a:r>
              <a:rPr lang="hu-HU" dirty="0"/>
              <a:t> </a:t>
            </a:r>
            <a:r>
              <a:rPr lang="hu-HU" dirty="0" smtClean="0"/>
              <a:t>              jelentősen gyengítheti az immunrendszert a TNF-</a:t>
            </a:r>
            <a:r>
              <a:rPr lang="hu-HU" dirty="0" err="1" smtClean="0"/>
              <a:t>alpha</a:t>
            </a:r>
            <a:r>
              <a:rPr lang="hu-HU" dirty="0" smtClean="0"/>
              <a:t>  </a:t>
            </a:r>
          </a:p>
          <a:p>
            <a:pPr marL="0" indent="0">
              <a:buNone/>
            </a:pPr>
            <a:r>
              <a:rPr lang="hu-HU" dirty="0"/>
              <a:t> </a:t>
            </a:r>
            <a:r>
              <a:rPr lang="hu-HU" dirty="0" smtClean="0"/>
              <a:t>                           gátlásával (</a:t>
            </a:r>
            <a:r>
              <a:rPr lang="hu-HU" dirty="0" err="1" smtClean="0"/>
              <a:t>candidiasis</a:t>
            </a:r>
            <a:r>
              <a:rPr lang="hu-HU" dirty="0" smtClean="0"/>
              <a:t>)</a:t>
            </a:r>
          </a:p>
          <a:p>
            <a:pPr marL="0" indent="0">
              <a:buNone/>
            </a:pPr>
            <a:r>
              <a:rPr lang="hu-HU" dirty="0"/>
              <a:t> </a:t>
            </a:r>
            <a:r>
              <a:rPr lang="hu-HU" dirty="0" smtClean="0"/>
              <a:t>              Magyarországon általában enyhe tünetekkel jár – gyakran nem kerül </a:t>
            </a:r>
          </a:p>
          <a:p>
            <a:pPr marL="0" indent="0">
              <a:buNone/>
            </a:pPr>
            <a:r>
              <a:rPr lang="hu-HU" dirty="0"/>
              <a:t> </a:t>
            </a:r>
            <a:r>
              <a:rPr lang="hu-HU" dirty="0" smtClean="0"/>
              <a:t>                           diagnosztizálásra</a:t>
            </a:r>
          </a:p>
          <a:p>
            <a:r>
              <a:rPr lang="hu-HU" dirty="0" smtClean="0"/>
              <a:t>Diagnózis: PCR, </a:t>
            </a:r>
            <a:r>
              <a:rPr lang="hu-HU" dirty="0" err="1" smtClean="0"/>
              <a:t>serológia</a:t>
            </a:r>
            <a:endParaRPr lang="hu-HU" dirty="0" smtClean="0"/>
          </a:p>
          <a:p>
            <a:r>
              <a:rPr lang="hu-HU" dirty="0" err="1" smtClean="0"/>
              <a:t>Therápia</a:t>
            </a:r>
            <a:r>
              <a:rPr lang="hu-HU" dirty="0" smtClean="0"/>
              <a:t>: </a:t>
            </a:r>
            <a:r>
              <a:rPr lang="hu-HU" dirty="0" err="1" smtClean="0"/>
              <a:t>tetracyclin</a:t>
            </a:r>
            <a:r>
              <a:rPr lang="hu-HU" dirty="0" smtClean="0"/>
              <a:t>                     </a:t>
            </a:r>
            <a:endParaRPr lang="hu-HU" dirty="0" smtClean="0">
              <a:effectLst/>
            </a:endParaRPr>
          </a:p>
          <a:p>
            <a:pPr marL="0" indent="0">
              <a:buNone/>
            </a:pPr>
            <a:endParaRPr lang="hu-HU" dirty="0"/>
          </a:p>
        </p:txBody>
      </p:sp>
    </p:spTree>
    <p:extLst>
      <p:ext uri="{BB962C8B-B14F-4D97-AF65-F5344CB8AC3E}">
        <p14:creationId xmlns:p14="http://schemas.microsoft.com/office/powerpoint/2010/main" val="811660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err="1" smtClean="0"/>
              <a:t>Ehrlichia</a:t>
            </a:r>
            <a:r>
              <a:rPr lang="hu-HU" dirty="0" smtClean="0"/>
              <a:t> vörösvértestekben</a:t>
            </a:r>
            <a:endParaRPr lang="hu-HU" dirty="0"/>
          </a:p>
        </p:txBody>
      </p:sp>
      <p:pic>
        <p:nvPicPr>
          <p:cNvPr id="4" name="Tartalom helye 3"/>
          <p:cNvPicPr>
            <a:picLocks noGrp="1" noChangeAspect="1"/>
          </p:cNvPicPr>
          <p:nvPr>
            <p:ph idx="1"/>
          </p:nvPr>
        </p:nvPicPr>
        <p:blipFill>
          <a:blip r:embed="rId2"/>
          <a:stretch>
            <a:fillRect/>
          </a:stretch>
        </p:blipFill>
        <p:spPr>
          <a:xfrm>
            <a:off x="2774731" y="1907628"/>
            <a:ext cx="6117021" cy="4288219"/>
          </a:xfrm>
          <a:prstGeom prst="rect">
            <a:avLst/>
          </a:prstGeom>
        </p:spPr>
      </p:pic>
    </p:spTree>
    <p:extLst>
      <p:ext uri="{BB962C8B-B14F-4D97-AF65-F5344CB8AC3E}">
        <p14:creationId xmlns:p14="http://schemas.microsoft.com/office/powerpoint/2010/main" val="38122577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3648075" y="476251"/>
            <a:ext cx="4402138" cy="777875"/>
          </a:xfrm>
        </p:spPr>
        <p:txBody>
          <a:bodyPr/>
          <a:lstStyle/>
          <a:p>
            <a:pPr eaLnBrk="1" hangingPunct="1"/>
            <a:r>
              <a:rPr lang="en-US" altLang="zh-CN" smtClean="0">
                <a:solidFill>
                  <a:schemeClr val="tx1"/>
                </a:solidFill>
                <a:ea typeface="宋体" panose="02010600030101010101" pitchFamily="2" charset="-122"/>
              </a:rPr>
              <a:t>Coxiella </a:t>
            </a:r>
            <a:r>
              <a:rPr lang="hu-HU" altLang="zh-CN" smtClean="0">
                <a:solidFill>
                  <a:schemeClr val="tx1"/>
                </a:solidFill>
                <a:ea typeface="宋体" panose="02010600030101010101" pitchFamily="2" charset="-122"/>
              </a:rPr>
              <a:t>b</a:t>
            </a:r>
            <a:r>
              <a:rPr lang="en-US" altLang="zh-CN" smtClean="0">
                <a:solidFill>
                  <a:schemeClr val="tx1"/>
                </a:solidFill>
                <a:ea typeface="宋体" panose="02010600030101010101" pitchFamily="2" charset="-122"/>
              </a:rPr>
              <a:t>urnetii</a:t>
            </a:r>
            <a:r>
              <a:rPr lang="en-US" altLang="zh-CN" b="1" smtClean="0">
                <a:solidFill>
                  <a:schemeClr val="tx1"/>
                </a:solidFill>
                <a:ea typeface="宋体" panose="02010600030101010101" pitchFamily="2" charset="-122"/>
              </a:rPr>
              <a:t> </a:t>
            </a:r>
          </a:p>
        </p:txBody>
      </p:sp>
      <p:sp>
        <p:nvSpPr>
          <p:cNvPr id="95235" name="Rectangle 3"/>
          <p:cNvSpPr>
            <a:spLocks noGrp="1" noChangeArrowheads="1"/>
          </p:cNvSpPr>
          <p:nvPr>
            <p:ph type="body" idx="1"/>
          </p:nvPr>
        </p:nvSpPr>
        <p:spPr>
          <a:xfrm>
            <a:off x="2063750" y="1628775"/>
            <a:ext cx="8305800" cy="4114800"/>
          </a:xfrm>
        </p:spPr>
        <p:txBody>
          <a:bodyPr/>
          <a:lstStyle/>
          <a:p>
            <a:pPr eaLnBrk="1" hangingPunct="1">
              <a:lnSpc>
                <a:spcPct val="90000"/>
              </a:lnSpc>
            </a:pPr>
            <a:r>
              <a:rPr lang="en-US" altLang="zh-CN" b="1" smtClean="0">
                <a:solidFill>
                  <a:schemeClr val="tx2"/>
                </a:solidFill>
                <a:ea typeface="宋体" panose="02010600030101010101" pitchFamily="2" charset="-122"/>
              </a:rPr>
              <a:t>Q </a:t>
            </a:r>
            <a:r>
              <a:rPr lang="hu-HU" altLang="zh-CN" b="1" smtClean="0">
                <a:solidFill>
                  <a:schemeClr val="tx2"/>
                </a:solidFill>
                <a:ea typeface="宋体" panose="02010600030101010101" pitchFamily="2" charset="-122"/>
              </a:rPr>
              <a:t>láz kórokozója</a:t>
            </a:r>
          </a:p>
          <a:p>
            <a:pPr eaLnBrk="1" hangingPunct="1">
              <a:lnSpc>
                <a:spcPct val="90000"/>
              </a:lnSpc>
            </a:pPr>
            <a:r>
              <a:rPr lang="hu-HU" altLang="zh-CN" b="1" smtClean="0">
                <a:solidFill>
                  <a:schemeClr val="tx2"/>
                </a:solidFill>
                <a:ea typeface="宋体" panose="02010600030101010101" pitchFamily="2" charset="-122"/>
              </a:rPr>
              <a:t>Terjedés cseppfertőzés, kontakt; kullancs</a:t>
            </a:r>
          </a:p>
          <a:p>
            <a:pPr eaLnBrk="1" hangingPunct="1">
              <a:lnSpc>
                <a:spcPct val="90000"/>
              </a:lnSpc>
            </a:pPr>
            <a:r>
              <a:rPr lang="hu-HU" altLang="zh-CN" b="1" smtClean="0">
                <a:solidFill>
                  <a:schemeClr val="tx2"/>
                </a:solidFill>
                <a:ea typeface="宋体" panose="02010600030101010101" pitchFamily="2" charset="-122"/>
              </a:rPr>
              <a:t>Reservoir:  házi állatok</a:t>
            </a:r>
            <a:endParaRPr lang="zh-CN" altLang="en-US" b="1" smtClean="0">
              <a:solidFill>
                <a:schemeClr val="tx2"/>
              </a:solidFill>
              <a:ea typeface="宋体" panose="02010600030101010101" pitchFamily="2" charset="-122"/>
            </a:endParaRPr>
          </a:p>
          <a:p>
            <a:pPr eaLnBrk="1" hangingPunct="1">
              <a:lnSpc>
                <a:spcPct val="90000"/>
              </a:lnSpc>
            </a:pPr>
            <a:r>
              <a:rPr lang="hu-HU" altLang="zh-CN" b="1" smtClean="0">
                <a:solidFill>
                  <a:schemeClr val="tx2"/>
                </a:solidFill>
                <a:ea typeface="宋体" panose="02010600030101010101" pitchFamily="2" charset="-122"/>
              </a:rPr>
              <a:t>Tünetek: bronchitis, tüdőgyulladás, magas láz</a:t>
            </a:r>
          </a:p>
          <a:p>
            <a:pPr eaLnBrk="1" hangingPunct="1">
              <a:lnSpc>
                <a:spcPct val="90000"/>
              </a:lnSpc>
            </a:pPr>
            <a:r>
              <a:rPr lang="hu-HU" altLang="zh-CN" b="1" smtClean="0">
                <a:solidFill>
                  <a:schemeClr val="tx2"/>
                </a:solidFill>
                <a:ea typeface="宋体" panose="02010600030101010101" pitchFamily="2" charset="-122"/>
              </a:rPr>
              <a:t>Diagnózis: - serológia</a:t>
            </a:r>
          </a:p>
          <a:p>
            <a:pPr eaLnBrk="1" hangingPunct="1">
              <a:lnSpc>
                <a:spcPct val="90000"/>
              </a:lnSpc>
              <a:buFontTx/>
              <a:buNone/>
            </a:pPr>
            <a:r>
              <a:rPr lang="hu-HU" altLang="zh-CN" b="1" smtClean="0">
                <a:solidFill>
                  <a:schemeClr val="tx2"/>
                </a:solidFill>
                <a:ea typeface="宋体" panose="02010600030101010101" pitchFamily="2" charset="-122"/>
              </a:rPr>
              <a:t>                       - PCR</a:t>
            </a:r>
          </a:p>
          <a:p>
            <a:pPr eaLnBrk="1" hangingPunct="1">
              <a:lnSpc>
                <a:spcPct val="90000"/>
              </a:lnSpc>
            </a:pPr>
            <a:r>
              <a:rPr lang="hu-HU" altLang="zh-CN" b="1" smtClean="0">
                <a:solidFill>
                  <a:schemeClr val="tx2"/>
                </a:solidFill>
                <a:ea typeface="宋体" panose="02010600030101010101" pitchFamily="2" charset="-122"/>
              </a:rPr>
              <a:t>Therápia: tetracyclin származékok</a:t>
            </a:r>
            <a:endParaRPr lang="en-US" altLang="zh-CN" b="1" smtClean="0">
              <a:solidFill>
                <a:schemeClr val="tx2"/>
              </a:solidFill>
              <a:ea typeface="宋体" panose="02010600030101010101" pitchFamily="2" charset="-122"/>
            </a:endParaRPr>
          </a:p>
        </p:txBody>
      </p:sp>
    </p:spTree>
    <p:extLst>
      <p:ext uri="{BB962C8B-B14F-4D97-AF65-F5344CB8AC3E}">
        <p14:creationId xmlns:p14="http://schemas.microsoft.com/office/powerpoint/2010/main" val="2218611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normAutofit/>
          </a:bodyPr>
          <a:lstStyle/>
          <a:p>
            <a:pPr marL="0" indent="0" algn="ctr">
              <a:buNone/>
            </a:pPr>
            <a:r>
              <a:rPr lang="en-US" sz="3600" b="1" dirty="0" smtClean="0"/>
              <a:t>Human </a:t>
            </a:r>
            <a:r>
              <a:rPr lang="en-US" sz="3600" b="1" dirty="0" err="1" smtClean="0"/>
              <a:t>Bartonellosis</a:t>
            </a:r>
            <a:r>
              <a:rPr lang="en-US" sz="3600" b="1" dirty="0" smtClean="0"/>
              <a:t>: An Underappreciated Public Health Problem?</a:t>
            </a:r>
            <a:endParaRPr lang="hu-HU" sz="3600" b="1" dirty="0" smtClean="0"/>
          </a:p>
          <a:p>
            <a:pPr marL="0" indent="0" algn="ctr">
              <a:buNone/>
            </a:pPr>
            <a:endParaRPr lang="hu-HU" sz="3600" b="1" dirty="0"/>
          </a:p>
          <a:p>
            <a:pPr marL="0" indent="0" algn="ctr">
              <a:buNone/>
            </a:pPr>
            <a:r>
              <a:rPr lang="hu-HU" sz="2400" b="1" dirty="0" err="1" smtClean="0"/>
              <a:t>Cheslock</a:t>
            </a:r>
            <a:r>
              <a:rPr lang="hu-HU" sz="2400" b="1" dirty="0" smtClean="0"/>
              <a:t> et </a:t>
            </a:r>
            <a:r>
              <a:rPr lang="hu-HU" sz="2400" b="1" dirty="0" err="1" smtClean="0"/>
              <a:t>al</a:t>
            </a:r>
            <a:r>
              <a:rPr lang="hu-HU" sz="2400" b="1" dirty="0" smtClean="0"/>
              <a:t>. </a:t>
            </a:r>
            <a:r>
              <a:rPr lang="fr-FR" sz="2400" b="1" dirty="0" smtClean="0"/>
              <a:t>Trop Med Infect Dis. 2019 Apr 19;4(2)</a:t>
            </a:r>
            <a:endParaRPr lang="hu-HU" sz="2400" b="1" dirty="0"/>
          </a:p>
        </p:txBody>
      </p:sp>
    </p:spTree>
    <p:extLst>
      <p:ext uri="{BB962C8B-B14F-4D97-AF65-F5344CB8AC3E}">
        <p14:creationId xmlns:p14="http://schemas.microsoft.com/office/powerpoint/2010/main" val="1247731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3600" dirty="0" err="1" smtClean="0"/>
              <a:t>Bartonella</a:t>
            </a:r>
            <a:r>
              <a:rPr lang="hu-HU" sz="3600" dirty="0" smtClean="0"/>
              <a:t> </a:t>
            </a:r>
            <a:r>
              <a:rPr lang="hu-HU" sz="3600" dirty="0" err="1" smtClean="0"/>
              <a:t>henselae</a:t>
            </a:r>
            <a:r>
              <a:rPr lang="hu-HU" sz="3600" dirty="0" smtClean="0"/>
              <a:t> – „macska karmolási betegség”</a:t>
            </a:r>
            <a:endParaRPr lang="hu-HU" sz="3600" dirty="0"/>
          </a:p>
        </p:txBody>
      </p:sp>
      <p:sp>
        <p:nvSpPr>
          <p:cNvPr id="3" name="Tartalom helye 2"/>
          <p:cNvSpPr>
            <a:spLocks noGrp="1"/>
          </p:cNvSpPr>
          <p:nvPr>
            <p:ph idx="1"/>
          </p:nvPr>
        </p:nvSpPr>
        <p:spPr/>
        <p:txBody>
          <a:bodyPr>
            <a:normAutofit lnSpcReduction="10000"/>
          </a:bodyPr>
          <a:lstStyle/>
          <a:p>
            <a:r>
              <a:rPr lang="hu-HU" dirty="0" smtClean="0"/>
              <a:t>Fakultatív </a:t>
            </a:r>
            <a:r>
              <a:rPr lang="hu-HU" dirty="0" err="1" smtClean="0"/>
              <a:t>intracelluláris</a:t>
            </a:r>
            <a:r>
              <a:rPr lang="hu-HU" dirty="0" smtClean="0"/>
              <a:t> baktérium</a:t>
            </a:r>
          </a:p>
          <a:p>
            <a:r>
              <a:rPr lang="hu-HU" dirty="0" smtClean="0"/>
              <a:t>Gyakran vörös vértestekben található</a:t>
            </a:r>
          </a:p>
          <a:p>
            <a:r>
              <a:rPr lang="hu-HU" dirty="0" smtClean="0"/>
              <a:t>Tenyésztés: igen nehéz</a:t>
            </a:r>
          </a:p>
          <a:p>
            <a:r>
              <a:rPr lang="hu-HU" dirty="0" smtClean="0"/>
              <a:t>Festés: ezüst </a:t>
            </a:r>
            <a:r>
              <a:rPr lang="hu-HU" dirty="0" err="1" smtClean="0"/>
              <a:t>impregnáció</a:t>
            </a:r>
            <a:endParaRPr lang="hu-HU" dirty="0" smtClean="0"/>
          </a:p>
          <a:p>
            <a:r>
              <a:rPr lang="hu-HU" dirty="0" err="1"/>
              <a:t>Reservoir</a:t>
            </a:r>
            <a:r>
              <a:rPr lang="hu-HU" dirty="0"/>
              <a:t>: macska</a:t>
            </a:r>
          </a:p>
          <a:p>
            <a:r>
              <a:rPr lang="hu-HU" dirty="0"/>
              <a:t>Átvitel: kontakt, </a:t>
            </a:r>
            <a:r>
              <a:rPr lang="hu-HU" dirty="0" smtClean="0"/>
              <a:t>kullancs</a:t>
            </a:r>
          </a:p>
          <a:p>
            <a:r>
              <a:rPr lang="hu-HU" dirty="0" smtClean="0"/>
              <a:t>Tünetek: bőrelváltozás, nyirokcsomó megnagyobbodás, esetleg láz</a:t>
            </a:r>
          </a:p>
          <a:p>
            <a:r>
              <a:rPr lang="hu-HU" dirty="0" smtClean="0"/>
              <a:t>Diagnózis: PCR, </a:t>
            </a:r>
            <a:r>
              <a:rPr lang="hu-HU" dirty="0" err="1" smtClean="0"/>
              <a:t>serológia</a:t>
            </a:r>
            <a:endParaRPr lang="hu-HU" dirty="0" smtClean="0"/>
          </a:p>
          <a:p>
            <a:r>
              <a:rPr lang="hu-HU" dirty="0" err="1" smtClean="0"/>
              <a:t>Therápia</a:t>
            </a:r>
            <a:r>
              <a:rPr lang="hu-HU" dirty="0" smtClean="0"/>
              <a:t>: </a:t>
            </a:r>
            <a:r>
              <a:rPr lang="hu-HU" dirty="0" err="1" smtClean="0"/>
              <a:t>makrolidek</a:t>
            </a:r>
            <a:r>
              <a:rPr lang="hu-HU" dirty="0" smtClean="0"/>
              <a:t> (csak ha nyirokcsomó megnagyobbodás kíséri)</a:t>
            </a:r>
          </a:p>
          <a:p>
            <a:endParaRPr lang="hu-HU" dirty="0" smtClean="0"/>
          </a:p>
          <a:p>
            <a:endParaRPr lang="hu-HU" dirty="0" smtClean="0"/>
          </a:p>
          <a:p>
            <a:endParaRPr lang="hu-HU" dirty="0"/>
          </a:p>
        </p:txBody>
      </p:sp>
    </p:spTree>
    <p:extLst>
      <p:ext uri="{BB962C8B-B14F-4D97-AF65-F5344CB8AC3E}">
        <p14:creationId xmlns:p14="http://schemas.microsoft.com/office/powerpoint/2010/main" val="29019215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B. </a:t>
            </a:r>
            <a:r>
              <a:rPr lang="hu-HU" dirty="0" err="1"/>
              <a:t>h</a:t>
            </a:r>
            <a:r>
              <a:rPr lang="hu-HU" dirty="0" err="1" smtClean="0"/>
              <a:t>enselae</a:t>
            </a:r>
            <a:r>
              <a:rPr lang="hu-HU" dirty="0" smtClean="0"/>
              <a:t> szövetekben – ezüst </a:t>
            </a:r>
            <a:r>
              <a:rPr lang="hu-HU" dirty="0" err="1" smtClean="0"/>
              <a:t>impregnáció</a:t>
            </a:r>
            <a:endParaRPr lang="hu-HU" dirty="0"/>
          </a:p>
        </p:txBody>
      </p:sp>
      <p:pic>
        <p:nvPicPr>
          <p:cNvPr id="4" name="Tartalom helye 3"/>
          <p:cNvPicPr>
            <a:picLocks noGrp="1" noChangeAspect="1"/>
          </p:cNvPicPr>
          <p:nvPr>
            <p:ph idx="1"/>
          </p:nvPr>
        </p:nvPicPr>
        <p:blipFill>
          <a:blip r:embed="rId2"/>
          <a:stretch>
            <a:fillRect/>
          </a:stretch>
        </p:blipFill>
        <p:spPr>
          <a:xfrm>
            <a:off x="2693773" y="1791730"/>
            <a:ext cx="6882713" cy="4127156"/>
          </a:xfrm>
          <a:prstGeom prst="rect">
            <a:avLst/>
          </a:prstGeom>
        </p:spPr>
      </p:pic>
    </p:spTree>
    <p:extLst>
      <p:ext uri="{BB962C8B-B14F-4D97-AF65-F5344CB8AC3E}">
        <p14:creationId xmlns:p14="http://schemas.microsoft.com/office/powerpoint/2010/main" val="16117168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hu-HU" sz="3600" dirty="0" smtClean="0"/>
              <a:t>B. </a:t>
            </a:r>
            <a:r>
              <a:rPr lang="hu-HU" sz="3600" dirty="0" err="1"/>
              <a:t>h</a:t>
            </a:r>
            <a:r>
              <a:rPr lang="hu-HU" sz="3600" dirty="0" err="1" smtClean="0"/>
              <a:t>enselae</a:t>
            </a:r>
            <a:r>
              <a:rPr lang="hu-HU" sz="3600" dirty="0" smtClean="0"/>
              <a:t> vörös vértestekben – Wright szerint festve</a:t>
            </a:r>
            <a:endParaRPr lang="hu-HU" sz="3600" dirty="0"/>
          </a:p>
        </p:txBody>
      </p:sp>
      <p:pic>
        <p:nvPicPr>
          <p:cNvPr id="4" name="Tartalom helye 3"/>
          <p:cNvPicPr>
            <a:picLocks noGrp="1" noChangeAspect="1"/>
          </p:cNvPicPr>
          <p:nvPr>
            <p:ph idx="1"/>
          </p:nvPr>
        </p:nvPicPr>
        <p:blipFill>
          <a:blip r:embed="rId2"/>
          <a:stretch>
            <a:fillRect/>
          </a:stretch>
        </p:blipFill>
        <p:spPr>
          <a:xfrm>
            <a:off x="2026508" y="1690687"/>
            <a:ext cx="7945395" cy="4635971"/>
          </a:xfrm>
          <a:prstGeom prst="rect">
            <a:avLst/>
          </a:prstGeom>
        </p:spPr>
      </p:pic>
    </p:spTree>
    <p:extLst>
      <p:ext uri="{BB962C8B-B14F-4D97-AF65-F5344CB8AC3E}">
        <p14:creationId xmlns:p14="http://schemas.microsoft.com/office/powerpoint/2010/main" val="5385700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ím 1"/>
          <p:cNvSpPr>
            <a:spLocks noGrp="1"/>
          </p:cNvSpPr>
          <p:nvPr>
            <p:ph type="title" idx="4294967295"/>
          </p:nvPr>
        </p:nvSpPr>
        <p:spPr/>
        <p:txBody>
          <a:bodyPr/>
          <a:lstStyle/>
          <a:p>
            <a:pPr algn="ctr" eaLnBrk="1" hangingPunct="1"/>
            <a:r>
              <a:rPr lang="hu-HU" altLang="hu-HU" sz="3200" b="1" dirty="0" err="1">
                <a:cs typeface="Arial" panose="020B0604020202020204" pitchFamily="34" charset="0"/>
              </a:rPr>
              <a:t>Borrelia</a:t>
            </a:r>
            <a:r>
              <a:rPr lang="hu-HU" altLang="hu-HU" sz="3200" b="1" dirty="0">
                <a:cs typeface="Arial" panose="020B0604020202020204" pitchFamily="34" charset="0"/>
              </a:rPr>
              <a:t> </a:t>
            </a:r>
            <a:r>
              <a:rPr lang="hu-HU" altLang="hu-HU" sz="3200" b="1" dirty="0" err="1">
                <a:cs typeface="Arial" panose="020B0604020202020204" pitchFamily="34" charset="0"/>
              </a:rPr>
              <a:t>burgdorferi</a:t>
            </a:r>
            <a:endParaRPr lang="hu-HU" altLang="hu-HU" sz="3200" b="1" dirty="0">
              <a:cs typeface="Arial" panose="020B0604020202020204" pitchFamily="34" charset="0"/>
            </a:endParaRPr>
          </a:p>
        </p:txBody>
      </p:sp>
      <p:pic>
        <p:nvPicPr>
          <p:cNvPr id="28675"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809875" y="1428751"/>
            <a:ext cx="6421438" cy="4911725"/>
          </a:xfrm>
          <a:noFill/>
        </p:spPr>
      </p:pic>
    </p:spTree>
    <p:extLst>
      <p:ext uri="{BB962C8B-B14F-4D97-AF65-F5344CB8AC3E}">
        <p14:creationId xmlns:p14="http://schemas.microsoft.com/office/powerpoint/2010/main" val="4002201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smtClean="0"/>
              <a:t>„Macska </a:t>
            </a:r>
            <a:r>
              <a:rPr lang="hu-HU" dirty="0"/>
              <a:t>karmolási betegség”</a:t>
            </a:r>
          </a:p>
        </p:txBody>
      </p:sp>
      <p:sp>
        <p:nvSpPr>
          <p:cNvPr id="3" name="Tartalom helye 2"/>
          <p:cNvSpPr>
            <a:spLocks noGrp="1"/>
          </p:cNvSpPr>
          <p:nvPr>
            <p:ph idx="1"/>
          </p:nvPr>
        </p:nvSpPr>
        <p:spPr/>
        <p:txBody>
          <a:bodyPr/>
          <a:lstStyle/>
          <a:p>
            <a:endParaRPr lang="hu-HU"/>
          </a:p>
        </p:txBody>
      </p:sp>
      <p:pic>
        <p:nvPicPr>
          <p:cNvPr id="4" name="Kép 3"/>
          <p:cNvPicPr>
            <a:picLocks noChangeAspect="1"/>
          </p:cNvPicPr>
          <p:nvPr/>
        </p:nvPicPr>
        <p:blipFill>
          <a:blip r:embed="rId2"/>
          <a:stretch>
            <a:fillRect/>
          </a:stretch>
        </p:blipFill>
        <p:spPr>
          <a:xfrm>
            <a:off x="1989438" y="1825625"/>
            <a:ext cx="7574692" cy="4525748"/>
          </a:xfrm>
          <a:prstGeom prst="rect">
            <a:avLst/>
          </a:prstGeom>
        </p:spPr>
      </p:pic>
    </p:spTree>
    <p:extLst>
      <p:ext uri="{BB962C8B-B14F-4D97-AF65-F5344CB8AC3E}">
        <p14:creationId xmlns:p14="http://schemas.microsoft.com/office/powerpoint/2010/main" val="30953218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graphicFrame>
        <p:nvGraphicFramePr>
          <p:cNvPr id="4" name="Tartalom helye 3"/>
          <p:cNvGraphicFramePr>
            <a:graphicFrameLocks noGrp="1"/>
          </p:cNvGraphicFramePr>
          <p:nvPr>
            <p:ph idx="1"/>
            <p:extLst>
              <p:ext uri="{D42A27DB-BD31-4B8C-83A1-F6EECF244321}">
                <p14:modId xmlns:p14="http://schemas.microsoft.com/office/powerpoint/2010/main" val="2702028517"/>
              </p:ext>
            </p:extLst>
          </p:nvPr>
        </p:nvGraphicFramePr>
        <p:xfrm>
          <a:off x="2207173" y="365126"/>
          <a:ext cx="7740867" cy="5826000"/>
        </p:xfrm>
        <a:graphic>
          <a:graphicData uri="http://schemas.openxmlformats.org/drawingml/2006/table">
            <a:tbl>
              <a:tblPr/>
              <a:tblGrid>
                <a:gridCol w="2580289">
                  <a:extLst>
                    <a:ext uri="{9D8B030D-6E8A-4147-A177-3AD203B41FA5}">
                      <a16:colId xmlns:a16="http://schemas.microsoft.com/office/drawing/2014/main" val="3052678017"/>
                    </a:ext>
                  </a:extLst>
                </a:gridCol>
                <a:gridCol w="2580289">
                  <a:extLst>
                    <a:ext uri="{9D8B030D-6E8A-4147-A177-3AD203B41FA5}">
                      <a16:colId xmlns:a16="http://schemas.microsoft.com/office/drawing/2014/main" val="1550609219"/>
                    </a:ext>
                  </a:extLst>
                </a:gridCol>
                <a:gridCol w="2580289">
                  <a:extLst>
                    <a:ext uri="{9D8B030D-6E8A-4147-A177-3AD203B41FA5}">
                      <a16:colId xmlns:a16="http://schemas.microsoft.com/office/drawing/2014/main" val="3865416499"/>
                    </a:ext>
                  </a:extLst>
                </a:gridCol>
              </a:tblGrid>
              <a:tr h="242750">
                <a:tc>
                  <a:txBody>
                    <a:bodyPr/>
                    <a:lstStyle/>
                    <a:p>
                      <a:pPr algn="ctr"/>
                      <a:r>
                        <a:rPr lang="hu-HU" sz="1100" b="1" dirty="0" err="1">
                          <a:effectLst/>
                        </a:rPr>
                        <a:t>Bartonella</a:t>
                      </a:r>
                      <a:r>
                        <a:rPr lang="hu-HU" sz="1100" b="1" dirty="0">
                          <a:effectLst/>
                        </a:rPr>
                        <a:t> Species</a:t>
                      </a:r>
                    </a:p>
                  </a:txBody>
                  <a:tcPr marL="45326" marR="45326" marT="22663" marB="22663" anchor="ctr">
                    <a:lnL>
                      <a:noFill/>
                    </a:lnL>
                    <a:lnR>
                      <a:noFill/>
                    </a:lnR>
                    <a:lnT w="12700" cap="flat" cmpd="sng" algn="ctr">
                      <a:solidFill>
                        <a:srgbClr val="80D663"/>
                      </a:solidFill>
                      <a:prstDash val="solid"/>
                      <a:round/>
                      <a:headEnd type="none" w="med" len="med"/>
                      <a:tailEnd type="none" w="med" len="med"/>
                    </a:lnT>
                    <a:lnB w="12700" cap="flat" cmpd="sng" algn="ctr">
                      <a:solidFill>
                        <a:srgbClr val="C0D863"/>
                      </a:solidFill>
                      <a:prstDash val="solid"/>
                      <a:round/>
                      <a:headEnd type="none" w="med" len="med"/>
                      <a:tailEnd type="none" w="med" len="med"/>
                    </a:lnB>
                  </a:tcPr>
                </a:tc>
                <a:tc>
                  <a:txBody>
                    <a:bodyPr/>
                    <a:lstStyle/>
                    <a:p>
                      <a:pPr algn="ctr"/>
                      <a:r>
                        <a:rPr lang="hu-HU" sz="1100" b="1" dirty="0" err="1">
                          <a:effectLst/>
                        </a:rPr>
                        <a:t>Host</a:t>
                      </a:r>
                      <a:r>
                        <a:rPr lang="hu-HU" sz="1100" b="1" dirty="0">
                          <a:effectLst/>
                        </a:rPr>
                        <a:t> (s)</a:t>
                      </a:r>
                    </a:p>
                  </a:txBody>
                  <a:tcPr marL="45326" marR="45326" marT="22663" marB="22663" anchor="ctr">
                    <a:lnL>
                      <a:noFill/>
                    </a:lnL>
                    <a:lnR>
                      <a:noFill/>
                    </a:lnR>
                    <a:lnT w="12700" cap="flat" cmpd="sng" algn="ctr">
                      <a:solidFill>
                        <a:srgbClr val="60DC63"/>
                      </a:solidFill>
                      <a:prstDash val="solid"/>
                      <a:round/>
                      <a:headEnd type="none" w="med" len="med"/>
                      <a:tailEnd type="none" w="med" len="med"/>
                    </a:lnT>
                    <a:lnB w="12700" cap="flat" cmpd="sng" algn="ctr">
                      <a:solidFill>
                        <a:srgbClr val="E0DB63"/>
                      </a:solidFill>
                      <a:prstDash val="solid"/>
                      <a:round/>
                      <a:headEnd type="none" w="med" len="med"/>
                      <a:tailEnd type="none" w="med" len="med"/>
                    </a:lnB>
                  </a:tcPr>
                </a:tc>
                <a:tc>
                  <a:txBody>
                    <a:bodyPr/>
                    <a:lstStyle/>
                    <a:p>
                      <a:pPr algn="ctr"/>
                      <a:r>
                        <a:rPr lang="hu-HU" sz="1100" b="1">
                          <a:effectLst/>
                        </a:rPr>
                        <a:t>Vector(s)</a:t>
                      </a:r>
                    </a:p>
                  </a:txBody>
                  <a:tcPr marL="45326" marR="45326" marT="22663" marB="22663" anchor="ctr">
                    <a:lnL>
                      <a:noFill/>
                    </a:lnL>
                    <a:lnR>
                      <a:noFill/>
                    </a:lnR>
                    <a:lnT w="12700" cap="flat" cmpd="sng" algn="ctr">
                      <a:solidFill>
                        <a:srgbClr val="C0DE63"/>
                      </a:solidFill>
                      <a:prstDash val="solid"/>
                      <a:round/>
                      <a:headEnd type="none" w="med" len="med"/>
                      <a:tailEnd type="none" w="med" len="med"/>
                    </a:lnT>
                    <a:lnB w="12700" cap="flat" cmpd="sng" algn="ctr">
                      <a:solidFill>
                        <a:srgbClr val="E0DC63"/>
                      </a:solidFill>
                      <a:prstDash val="solid"/>
                      <a:round/>
                      <a:headEnd type="none" w="med" len="med"/>
                      <a:tailEnd type="none" w="med" len="med"/>
                    </a:lnB>
                  </a:tcPr>
                </a:tc>
                <a:extLst>
                  <a:ext uri="{0D108BD9-81ED-4DB2-BD59-A6C34878D82A}">
                    <a16:rowId xmlns:a16="http://schemas.microsoft.com/office/drawing/2014/main" val="1028132889"/>
                  </a:ext>
                </a:extLst>
              </a:tr>
              <a:tr h="242750">
                <a:tc>
                  <a:txBody>
                    <a:bodyPr/>
                    <a:lstStyle/>
                    <a:p>
                      <a:pPr algn="ctr"/>
                      <a:r>
                        <a:rPr lang="hu-HU" sz="1100" b="1" i="1">
                          <a:effectLst/>
                        </a:rPr>
                        <a:t>B. henselae</a:t>
                      </a:r>
                      <a:r>
                        <a:rPr lang="hu-HU" sz="1100" b="1">
                          <a:effectLst/>
                        </a:rPr>
                        <a:t> </a:t>
                      </a:r>
                    </a:p>
                  </a:txBody>
                  <a:tcPr marL="45326" marR="45326" marT="22663" marB="22663" anchor="ctr">
                    <a:lnL>
                      <a:noFill/>
                    </a:lnL>
                    <a:lnR>
                      <a:noFill/>
                    </a:lnR>
                    <a:lnT w="12700" cap="flat" cmpd="sng" algn="ctr">
                      <a:solidFill>
                        <a:srgbClr val="C0D863"/>
                      </a:solidFill>
                      <a:prstDash val="solid"/>
                      <a:round/>
                      <a:headEnd type="none" w="med" len="med"/>
                      <a:tailEnd type="none" w="med" len="med"/>
                    </a:lnT>
                    <a:lnB w="12700" cap="flat" cmpd="sng" algn="ctr">
                      <a:solidFill>
                        <a:srgbClr val="80DF63"/>
                      </a:solidFill>
                      <a:prstDash val="solid"/>
                      <a:round/>
                      <a:headEnd type="none" w="med" len="med"/>
                      <a:tailEnd type="none" w="med" len="med"/>
                    </a:lnB>
                  </a:tcPr>
                </a:tc>
                <a:tc>
                  <a:txBody>
                    <a:bodyPr/>
                    <a:lstStyle/>
                    <a:p>
                      <a:pPr algn="ctr"/>
                      <a:r>
                        <a:rPr lang="hu-HU" sz="1100" b="1" dirty="0" err="1">
                          <a:effectLst/>
                        </a:rPr>
                        <a:t>Cat</a:t>
                      </a:r>
                      <a:r>
                        <a:rPr lang="hu-HU" sz="1100" b="1" dirty="0">
                          <a:effectLst/>
                        </a:rPr>
                        <a:t>, human, </a:t>
                      </a:r>
                      <a:r>
                        <a:rPr lang="hu-HU" sz="1100" b="1" dirty="0" err="1">
                          <a:effectLst/>
                        </a:rPr>
                        <a:t>dogs</a:t>
                      </a:r>
                      <a:r>
                        <a:rPr lang="hu-HU" sz="1100" b="1" dirty="0">
                          <a:effectLst/>
                        </a:rPr>
                        <a:t>, </a:t>
                      </a:r>
                      <a:r>
                        <a:rPr lang="hu-HU" sz="1100" b="1" dirty="0" err="1">
                          <a:effectLst/>
                        </a:rPr>
                        <a:t>horses</a:t>
                      </a:r>
                      <a:endParaRPr lang="hu-HU" sz="1100" b="1" dirty="0">
                        <a:effectLst/>
                      </a:endParaRPr>
                    </a:p>
                  </a:txBody>
                  <a:tcPr marL="45326" marR="45326" marT="22663" marB="22663" anchor="ctr">
                    <a:lnL>
                      <a:noFill/>
                    </a:lnL>
                    <a:lnR>
                      <a:noFill/>
                    </a:lnR>
                    <a:lnT w="12700" cap="flat" cmpd="sng" algn="ctr">
                      <a:solidFill>
                        <a:srgbClr val="E0DB63"/>
                      </a:solidFill>
                      <a:prstDash val="solid"/>
                      <a:round/>
                      <a:headEnd type="none" w="med" len="med"/>
                      <a:tailEnd type="none" w="med" len="med"/>
                    </a:lnT>
                    <a:lnB w="12700" cap="flat" cmpd="sng" algn="ctr">
                      <a:solidFill>
                        <a:srgbClr val="E0DB63"/>
                      </a:solidFill>
                      <a:prstDash val="solid"/>
                      <a:round/>
                      <a:headEnd type="none" w="med" len="med"/>
                      <a:tailEnd type="none" w="med" len="med"/>
                    </a:lnB>
                  </a:tcPr>
                </a:tc>
                <a:tc>
                  <a:txBody>
                    <a:bodyPr/>
                    <a:lstStyle/>
                    <a:p>
                      <a:pPr algn="ctr"/>
                      <a:r>
                        <a:rPr lang="hu-HU" sz="1100" b="1">
                          <a:effectLst/>
                        </a:rPr>
                        <a:t>Fleas, lice, ticks, spiders</a:t>
                      </a:r>
                    </a:p>
                  </a:txBody>
                  <a:tcPr marL="45326" marR="45326" marT="22663" marB="22663" anchor="ctr">
                    <a:lnL>
                      <a:noFill/>
                    </a:lnL>
                    <a:lnR>
                      <a:noFill/>
                    </a:lnR>
                    <a:lnT w="12700" cap="flat" cmpd="sng" algn="ctr">
                      <a:solidFill>
                        <a:srgbClr val="E0DC63"/>
                      </a:solidFill>
                      <a:prstDash val="solid"/>
                      <a:round/>
                      <a:headEnd type="none" w="med" len="med"/>
                      <a:tailEnd type="none" w="med" len="med"/>
                    </a:lnT>
                    <a:lnB w="12700" cap="flat" cmpd="sng" algn="ctr">
                      <a:solidFill>
                        <a:srgbClr val="80DC63"/>
                      </a:solidFill>
                      <a:prstDash val="solid"/>
                      <a:round/>
                      <a:headEnd type="none" w="med" len="med"/>
                      <a:tailEnd type="none" w="med" len="med"/>
                    </a:lnB>
                  </a:tcPr>
                </a:tc>
                <a:extLst>
                  <a:ext uri="{0D108BD9-81ED-4DB2-BD59-A6C34878D82A}">
                    <a16:rowId xmlns:a16="http://schemas.microsoft.com/office/drawing/2014/main" val="3232040971"/>
                  </a:ext>
                </a:extLst>
              </a:tr>
              <a:tr h="242750">
                <a:tc>
                  <a:txBody>
                    <a:bodyPr/>
                    <a:lstStyle/>
                    <a:p>
                      <a:pPr algn="ctr"/>
                      <a:r>
                        <a:rPr lang="hu-HU" sz="1100" b="1" i="1">
                          <a:effectLst/>
                        </a:rPr>
                        <a:t>B. quintana</a:t>
                      </a:r>
                      <a:r>
                        <a:rPr lang="hu-HU" sz="1100" b="1">
                          <a:effectLst/>
                        </a:rPr>
                        <a:t> </a:t>
                      </a:r>
                    </a:p>
                  </a:txBody>
                  <a:tcPr marL="45326" marR="45326" marT="22663" marB="22663" anchor="ctr">
                    <a:lnL>
                      <a:noFill/>
                    </a:lnL>
                    <a:lnR>
                      <a:noFill/>
                    </a:lnR>
                    <a:lnT w="12700" cap="flat" cmpd="sng" algn="ctr">
                      <a:solidFill>
                        <a:srgbClr val="80DF63"/>
                      </a:solidFill>
                      <a:prstDash val="solid"/>
                      <a:round/>
                      <a:headEnd type="none" w="med" len="med"/>
                      <a:tailEnd type="none" w="med" len="med"/>
                    </a:lnT>
                    <a:lnB w="12700" cap="flat" cmpd="sng" algn="ctr">
                      <a:solidFill>
                        <a:srgbClr val="20DE63"/>
                      </a:solidFill>
                      <a:prstDash val="solid"/>
                      <a:round/>
                      <a:headEnd type="none" w="med" len="med"/>
                      <a:tailEnd type="none" w="med" len="med"/>
                    </a:lnB>
                  </a:tcPr>
                </a:tc>
                <a:tc>
                  <a:txBody>
                    <a:bodyPr/>
                    <a:lstStyle/>
                    <a:p>
                      <a:pPr algn="ctr"/>
                      <a:r>
                        <a:rPr lang="hu-HU" sz="1100" b="1" dirty="0" err="1">
                          <a:effectLst/>
                        </a:rPr>
                        <a:t>Humans</a:t>
                      </a:r>
                      <a:r>
                        <a:rPr lang="hu-HU" sz="1100" b="1" dirty="0">
                          <a:effectLst/>
                        </a:rPr>
                        <a:t>, </a:t>
                      </a:r>
                      <a:r>
                        <a:rPr lang="hu-HU" sz="1100" b="1" dirty="0" err="1">
                          <a:effectLst/>
                        </a:rPr>
                        <a:t>macaques</a:t>
                      </a:r>
                      <a:r>
                        <a:rPr lang="hu-HU" sz="1100" b="1" dirty="0">
                          <a:effectLst/>
                        </a:rPr>
                        <a:t>, </a:t>
                      </a:r>
                      <a:r>
                        <a:rPr lang="hu-HU" sz="1100" b="1" dirty="0" err="1">
                          <a:effectLst/>
                        </a:rPr>
                        <a:t>cats</a:t>
                      </a:r>
                      <a:r>
                        <a:rPr lang="hu-HU" sz="1100" b="1" dirty="0">
                          <a:effectLst/>
                        </a:rPr>
                        <a:t>, </a:t>
                      </a:r>
                      <a:r>
                        <a:rPr lang="hu-HU" sz="1100" b="1" dirty="0" err="1">
                          <a:effectLst/>
                        </a:rPr>
                        <a:t>dogs</a:t>
                      </a:r>
                      <a:endParaRPr lang="hu-HU" sz="1100" b="1" dirty="0">
                        <a:effectLst/>
                      </a:endParaRPr>
                    </a:p>
                  </a:txBody>
                  <a:tcPr marL="45326" marR="45326" marT="22663" marB="22663" anchor="ctr">
                    <a:lnL>
                      <a:noFill/>
                    </a:lnL>
                    <a:lnR>
                      <a:noFill/>
                    </a:lnR>
                    <a:lnT w="12700" cap="flat" cmpd="sng" algn="ctr">
                      <a:solidFill>
                        <a:srgbClr val="E0DB63"/>
                      </a:solidFill>
                      <a:prstDash val="solid"/>
                      <a:round/>
                      <a:headEnd type="none" w="med" len="med"/>
                      <a:tailEnd type="none" w="med" len="med"/>
                    </a:lnT>
                    <a:lnB w="12700" cap="flat" cmpd="sng" algn="ctr">
                      <a:solidFill>
                        <a:srgbClr val="40E163"/>
                      </a:solidFill>
                      <a:prstDash val="solid"/>
                      <a:round/>
                      <a:headEnd type="none" w="med" len="med"/>
                      <a:tailEnd type="none" w="med" len="med"/>
                    </a:lnB>
                  </a:tcPr>
                </a:tc>
                <a:tc>
                  <a:txBody>
                    <a:bodyPr/>
                    <a:lstStyle/>
                    <a:p>
                      <a:pPr algn="ctr"/>
                      <a:r>
                        <a:rPr lang="en-US" sz="1100" b="1" dirty="0">
                          <a:effectLst/>
                        </a:rPr>
                        <a:t>Human body lice, fleas, bed bugs</a:t>
                      </a:r>
                    </a:p>
                  </a:txBody>
                  <a:tcPr marL="45326" marR="45326" marT="22663" marB="22663" anchor="ctr">
                    <a:lnL>
                      <a:noFill/>
                    </a:lnL>
                    <a:lnR>
                      <a:noFill/>
                    </a:lnR>
                    <a:lnT w="12700" cap="flat" cmpd="sng" algn="ctr">
                      <a:solidFill>
                        <a:srgbClr val="80DC63"/>
                      </a:solidFill>
                      <a:prstDash val="solid"/>
                      <a:round/>
                      <a:headEnd type="none" w="med" len="med"/>
                      <a:tailEnd type="none" w="med" len="med"/>
                    </a:lnT>
                    <a:lnB w="12700" cap="flat" cmpd="sng" algn="ctr">
                      <a:solidFill>
                        <a:srgbClr val="00E263"/>
                      </a:solidFill>
                      <a:prstDash val="solid"/>
                      <a:round/>
                      <a:headEnd type="none" w="med" len="med"/>
                      <a:tailEnd type="none" w="med" len="med"/>
                    </a:lnB>
                  </a:tcPr>
                </a:tc>
                <a:extLst>
                  <a:ext uri="{0D108BD9-81ED-4DB2-BD59-A6C34878D82A}">
                    <a16:rowId xmlns:a16="http://schemas.microsoft.com/office/drawing/2014/main" val="2021335850"/>
                  </a:ext>
                </a:extLst>
              </a:tr>
              <a:tr h="242750">
                <a:tc>
                  <a:txBody>
                    <a:bodyPr/>
                    <a:lstStyle/>
                    <a:p>
                      <a:pPr algn="ctr"/>
                      <a:r>
                        <a:rPr lang="hu-HU" sz="1100" b="1" i="1">
                          <a:effectLst/>
                        </a:rPr>
                        <a:t>B. bacilliformis</a:t>
                      </a:r>
                      <a:r>
                        <a:rPr lang="hu-HU" sz="1100" b="1">
                          <a:effectLst/>
                        </a:rPr>
                        <a:t> </a:t>
                      </a:r>
                    </a:p>
                  </a:txBody>
                  <a:tcPr marL="45326" marR="45326" marT="22663" marB="22663" anchor="ctr">
                    <a:lnL>
                      <a:noFill/>
                    </a:lnL>
                    <a:lnR>
                      <a:noFill/>
                    </a:lnR>
                    <a:lnT w="12700" cap="flat" cmpd="sng" algn="ctr">
                      <a:solidFill>
                        <a:srgbClr val="20DE63"/>
                      </a:solidFill>
                      <a:prstDash val="solid"/>
                      <a:round/>
                      <a:headEnd type="none" w="med" len="med"/>
                      <a:tailEnd type="none" w="med" len="med"/>
                    </a:lnT>
                    <a:lnB w="12700" cap="flat" cmpd="sng" algn="ctr">
                      <a:solidFill>
                        <a:srgbClr val="00E063"/>
                      </a:solidFill>
                      <a:prstDash val="solid"/>
                      <a:round/>
                      <a:headEnd type="none" w="med" len="med"/>
                      <a:tailEnd type="none" w="med" len="med"/>
                    </a:lnB>
                  </a:tcPr>
                </a:tc>
                <a:tc>
                  <a:txBody>
                    <a:bodyPr/>
                    <a:lstStyle/>
                    <a:p>
                      <a:pPr algn="ctr"/>
                      <a:r>
                        <a:rPr lang="hu-HU" sz="1100" b="1">
                          <a:effectLst/>
                        </a:rPr>
                        <a:t>Humans</a:t>
                      </a:r>
                    </a:p>
                  </a:txBody>
                  <a:tcPr marL="45326" marR="45326" marT="22663" marB="22663" anchor="ctr">
                    <a:lnL>
                      <a:noFill/>
                    </a:lnL>
                    <a:lnR>
                      <a:noFill/>
                    </a:lnR>
                    <a:lnT w="12700" cap="flat" cmpd="sng" algn="ctr">
                      <a:solidFill>
                        <a:srgbClr val="40E163"/>
                      </a:solidFill>
                      <a:prstDash val="solid"/>
                      <a:round/>
                      <a:headEnd type="none" w="med" len="med"/>
                      <a:tailEnd type="none" w="med" len="med"/>
                    </a:lnT>
                    <a:lnB w="12700" cap="flat" cmpd="sng" algn="ctr">
                      <a:solidFill>
                        <a:srgbClr val="20E363"/>
                      </a:solidFill>
                      <a:prstDash val="solid"/>
                      <a:round/>
                      <a:headEnd type="none" w="med" len="med"/>
                      <a:tailEnd type="none" w="med" len="med"/>
                    </a:lnB>
                  </a:tcPr>
                </a:tc>
                <a:tc>
                  <a:txBody>
                    <a:bodyPr/>
                    <a:lstStyle/>
                    <a:p>
                      <a:pPr algn="ctr"/>
                      <a:r>
                        <a:rPr lang="hu-HU" sz="1100" b="1" dirty="0" err="1">
                          <a:effectLst/>
                        </a:rPr>
                        <a:t>Sandflies</a:t>
                      </a:r>
                      <a:r>
                        <a:rPr lang="hu-HU" sz="1100" b="1" dirty="0">
                          <a:effectLst/>
                        </a:rPr>
                        <a:t>, </a:t>
                      </a:r>
                      <a:r>
                        <a:rPr lang="hu-HU" sz="1100" b="1" dirty="0" err="1">
                          <a:effectLst/>
                        </a:rPr>
                        <a:t>fleas</a:t>
                      </a:r>
                      <a:endParaRPr lang="hu-HU" sz="1100" b="1" dirty="0">
                        <a:effectLst/>
                      </a:endParaRPr>
                    </a:p>
                  </a:txBody>
                  <a:tcPr marL="45326" marR="45326" marT="22663" marB="22663" anchor="ctr">
                    <a:lnL>
                      <a:noFill/>
                    </a:lnL>
                    <a:lnR>
                      <a:noFill/>
                    </a:lnR>
                    <a:lnT w="12700" cap="flat" cmpd="sng" algn="ctr">
                      <a:solidFill>
                        <a:srgbClr val="00E263"/>
                      </a:solidFill>
                      <a:prstDash val="solid"/>
                      <a:round/>
                      <a:headEnd type="none" w="med" len="med"/>
                      <a:tailEnd type="none" w="med" len="med"/>
                    </a:lnT>
                    <a:lnB w="12700" cap="flat" cmpd="sng" algn="ctr">
                      <a:solidFill>
                        <a:srgbClr val="C0E163"/>
                      </a:solidFill>
                      <a:prstDash val="solid"/>
                      <a:round/>
                      <a:headEnd type="none" w="med" len="med"/>
                      <a:tailEnd type="none" w="med" len="med"/>
                    </a:lnB>
                  </a:tcPr>
                </a:tc>
                <a:extLst>
                  <a:ext uri="{0D108BD9-81ED-4DB2-BD59-A6C34878D82A}">
                    <a16:rowId xmlns:a16="http://schemas.microsoft.com/office/drawing/2014/main" val="283002070"/>
                  </a:ext>
                </a:extLst>
              </a:tr>
              <a:tr h="242750">
                <a:tc>
                  <a:txBody>
                    <a:bodyPr/>
                    <a:lstStyle/>
                    <a:p>
                      <a:pPr algn="ctr"/>
                      <a:r>
                        <a:rPr lang="hu-HU" sz="1100" b="1" i="1">
                          <a:effectLst/>
                        </a:rPr>
                        <a:t>B. koehlerae</a:t>
                      </a:r>
                      <a:r>
                        <a:rPr lang="hu-HU" sz="1100" b="1">
                          <a:effectLst/>
                        </a:rPr>
                        <a:t> </a:t>
                      </a:r>
                    </a:p>
                  </a:txBody>
                  <a:tcPr marL="45326" marR="45326" marT="22663" marB="22663" anchor="ctr">
                    <a:lnL>
                      <a:noFill/>
                    </a:lnL>
                    <a:lnR>
                      <a:noFill/>
                    </a:lnR>
                    <a:lnT w="12700" cap="flat" cmpd="sng" algn="ctr">
                      <a:solidFill>
                        <a:srgbClr val="00E063"/>
                      </a:solidFill>
                      <a:prstDash val="solid"/>
                      <a:round/>
                      <a:headEnd type="none" w="med" len="med"/>
                      <a:tailEnd type="none" w="med" len="med"/>
                    </a:lnT>
                    <a:lnB w="12700" cap="flat" cmpd="sng" algn="ctr">
                      <a:solidFill>
                        <a:srgbClr val="20E063"/>
                      </a:solidFill>
                      <a:prstDash val="solid"/>
                      <a:round/>
                      <a:headEnd type="none" w="med" len="med"/>
                      <a:tailEnd type="none" w="med" len="med"/>
                    </a:lnB>
                  </a:tcPr>
                </a:tc>
                <a:tc>
                  <a:txBody>
                    <a:bodyPr/>
                    <a:lstStyle/>
                    <a:p>
                      <a:pPr algn="ctr"/>
                      <a:r>
                        <a:rPr lang="hu-HU" sz="1100" b="1">
                          <a:effectLst/>
                        </a:rPr>
                        <a:t>Cats, dogs, humans</a:t>
                      </a:r>
                    </a:p>
                  </a:txBody>
                  <a:tcPr marL="45326" marR="45326" marT="22663" marB="22663" anchor="ctr">
                    <a:lnL>
                      <a:noFill/>
                    </a:lnL>
                    <a:lnR>
                      <a:noFill/>
                    </a:lnR>
                    <a:lnT w="12700" cap="flat" cmpd="sng" algn="ctr">
                      <a:solidFill>
                        <a:srgbClr val="20E363"/>
                      </a:solidFill>
                      <a:prstDash val="solid"/>
                      <a:round/>
                      <a:headEnd type="none" w="med" len="med"/>
                      <a:tailEnd type="none" w="med" len="med"/>
                    </a:lnT>
                    <a:lnB w="12700" cap="flat" cmpd="sng" algn="ctr">
                      <a:solidFill>
                        <a:srgbClr val="C0E663"/>
                      </a:solidFill>
                      <a:prstDash val="solid"/>
                      <a:round/>
                      <a:headEnd type="none" w="med" len="med"/>
                      <a:tailEnd type="none" w="med" len="med"/>
                    </a:lnB>
                  </a:tcPr>
                </a:tc>
                <a:tc>
                  <a:txBody>
                    <a:bodyPr/>
                    <a:lstStyle/>
                    <a:p>
                      <a:pPr algn="ctr"/>
                      <a:r>
                        <a:rPr lang="hu-HU" sz="1100" b="1" dirty="0" err="1">
                          <a:effectLst/>
                        </a:rPr>
                        <a:t>Fleas</a:t>
                      </a:r>
                      <a:endParaRPr lang="hu-HU" sz="1100" b="1" dirty="0">
                        <a:effectLst/>
                      </a:endParaRPr>
                    </a:p>
                  </a:txBody>
                  <a:tcPr marL="45326" marR="45326" marT="22663" marB="22663" anchor="ctr">
                    <a:lnL>
                      <a:noFill/>
                    </a:lnL>
                    <a:lnR>
                      <a:noFill/>
                    </a:lnR>
                    <a:lnT w="12700" cap="flat" cmpd="sng" algn="ctr">
                      <a:solidFill>
                        <a:srgbClr val="C0E163"/>
                      </a:solidFill>
                      <a:prstDash val="solid"/>
                      <a:round/>
                      <a:headEnd type="none" w="med" len="med"/>
                      <a:tailEnd type="none" w="med" len="med"/>
                    </a:lnT>
                    <a:lnB w="12700" cap="flat" cmpd="sng" algn="ctr">
                      <a:solidFill>
                        <a:srgbClr val="60E463"/>
                      </a:solidFill>
                      <a:prstDash val="solid"/>
                      <a:round/>
                      <a:headEnd type="none" w="med" len="med"/>
                      <a:tailEnd type="none" w="med" len="med"/>
                    </a:lnB>
                  </a:tcPr>
                </a:tc>
                <a:extLst>
                  <a:ext uri="{0D108BD9-81ED-4DB2-BD59-A6C34878D82A}">
                    <a16:rowId xmlns:a16="http://schemas.microsoft.com/office/drawing/2014/main" val="521498769"/>
                  </a:ext>
                </a:extLst>
              </a:tr>
              <a:tr h="242750">
                <a:tc>
                  <a:txBody>
                    <a:bodyPr/>
                    <a:lstStyle/>
                    <a:p>
                      <a:pPr algn="ctr"/>
                      <a:r>
                        <a:rPr lang="hu-HU" sz="1100" b="1" i="1">
                          <a:effectLst/>
                        </a:rPr>
                        <a:t>B. vinsonii</a:t>
                      </a:r>
                      <a:r>
                        <a:rPr lang="hu-HU" sz="1100" b="1">
                          <a:effectLst/>
                        </a:rPr>
                        <a:t> ssp. </a:t>
                      </a:r>
                      <a:r>
                        <a:rPr lang="hu-HU" sz="1100" b="1" i="1">
                          <a:effectLst/>
                        </a:rPr>
                        <a:t>berkhoffi</a:t>
                      </a:r>
                      <a:endParaRPr lang="hu-HU" sz="1100" b="1">
                        <a:effectLst/>
                      </a:endParaRPr>
                    </a:p>
                  </a:txBody>
                  <a:tcPr marL="45326" marR="45326" marT="22663" marB="22663" anchor="ctr">
                    <a:lnL>
                      <a:noFill/>
                    </a:lnL>
                    <a:lnR>
                      <a:noFill/>
                    </a:lnR>
                    <a:lnT w="12700" cap="flat" cmpd="sng" algn="ctr">
                      <a:solidFill>
                        <a:srgbClr val="20E063"/>
                      </a:solidFill>
                      <a:prstDash val="solid"/>
                      <a:round/>
                      <a:headEnd type="none" w="med" len="med"/>
                      <a:tailEnd type="none" w="med" len="med"/>
                    </a:lnT>
                    <a:lnB w="12700" cap="flat" cmpd="sng" algn="ctr">
                      <a:solidFill>
                        <a:srgbClr val="20E463"/>
                      </a:solidFill>
                      <a:prstDash val="solid"/>
                      <a:round/>
                      <a:headEnd type="none" w="med" len="med"/>
                      <a:tailEnd type="none" w="med" len="med"/>
                    </a:lnB>
                  </a:tcPr>
                </a:tc>
                <a:tc>
                  <a:txBody>
                    <a:bodyPr/>
                    <a:lstStyle/>
                    <a:p>
                      <a:pPr algn="ctr"/>
                      <a:r>
                        <a:rPr lang="hu-HU" sz="1100" b="1">
                          <a:effectLst/>
                        </a:rPr>
                        <a:t>Dogs, horses, foxes, humans</a:t>
                      </a:r>
                    </a:p>
                  </a:txBody>
                  <a:tcPr marL="45326" marR="45326" marT="22663" marB="22663" anchor="ctr">
                    <a:lnL>
                      <a:noFill/>
                    </a:lnL>
                    <a:lnR>
                      <a:noFill/>
                    </a:lnR>
                    <a:lnT w="12700" cap="flat" cmpd="sng" algn="ctr">
                      <a:solidFill>
                        <a:srgbClr val="C0E663"/>
                      </a:solidFill>
                      <a:prstDash val="solid"/>
                      <a:round/>
                      <a:headEnd type="none" w="med" len="med"/>
                      <a:tailEnd type="none" w="med" len="med"/>
                    </a:lnT>
                    <a:lnB w="12700" cap="flat" cmpd="sng" algn="ctr">
                      <a:solidFill>
                        <a:srgbClr val="40E663"/>
                      </a:solidFill>
                      <a:prstDash val="solid"/>
                      <a:round/>
                      <a:headEnd type="none" w="med" len="med"/>
                      <a:tailEnd type="none" w="med" len="med"/>
                    </a:lnB>
                  </a:tcPr>
                </a:tc>
                <a:tc>
                  <a:txBody>
                    <a:bodyPr/>
                    <a:lstStyle/>
                    <a:p>
                      <a:pPr algn="ctr"/>
                      <a:r>
                        <a:rPr lang="hu-HU" sz="1100" b="1" dirty="0" err="1">
                          <a:effectLst/>
                        </a:rPr>
                        <a:t>Fleas</a:t>
                      </a:r>
                      <a:r>
                        <a:rPr lang="hu-HU" sz="1100" b="1" dirty="0">
                          <a:effectLst/>
                        </a:rPr>
                        <a:t>, </a:t>
                      </a:r>
                      <a:r>
                        <a:rPr lang="hu-HU" sz="1100" b="1" dirty="0" err="1">
                          <a:effectLst/>
                        </a:rPr>
                        <a:t>ticks</a:t>
                      </a:r>
                      <a:endParaRPr lang="hu-HU" sz="1100" b="1" dirty="0">
                        <a:effectLst/>
                      </a:endParaRPr>
                    </a:p>
                  </a:txBody>
                  <a:tcPr marL="45326" marR="45326" marT="22663" marB="22663" anchor="ctr">
                    <a:lnL>
                      <a:noFill/>
                    </a:lnL>
                    <a:lnR>
                      <a:noFill/>
                    </a:lnR>
                    <a:lnT w="12700" cap="flat" cmpd="sng" algn="ctr">
                      <a:solidFill>
                        <a:srgbClr val="60E463"/>
                      </a:solidFill>
                      <a:prstDash val="solid"/>
                      <a:round/>
                      <a:headEnd type="none" w="med" len="med"/>
                      <a:tailEnd type="none" w="med" len="med"/>
                    </a:lnT>
                    <a:lnB w="12700" cap="flat" cmpd="sng" algn="ctr">
                      <a:solidFill>
                        <a:srgbClr val="A0E763"/>
                      </a:solidFill>
                      <a:prstDash val="solid"/>
                      <a:round/>
                      <a:headEnd type="none" w="med" len="med"/>
                      <a:tailEnd type="none" w="med" len="med"/>
                    </a:lnB>
                  </a:tcPr>
                </a:tc>
                <a:extLst>
                  <a:ext uri="{0D108BD9-81ED-4DB2-BD59-A6C34878D82A}">
                    <a16:rowId xmlns:a16="http://schemas.microsoft.com/office/drawing/2014/main" val="310107632"/>
                  </a:ext>
                </a:extLst>
              </a:tr>
              <a:tr h="242750">
                <a:tc>
                  <a:txBody>
                    <a:bodyPr/>
                    <a:lstStyle/>
                    <a:p>
                      <a:pPr algn="ctr"/>
                      <a:r>
                        <a:rPr lang="hu-HU" sz="1100" b="1" i="1">
                          <a:effectLst/>
                        </a:rPr>
                        <a:t>B. bovis</a:t>
                      </a:r>
                      <a:r>
                        <a:rPr lang="hu-HU" sz="1100" b="1">
                          <a:effectLst/>
                        </a:rPr>
                        <a:t> </a:t>
                      </a:r>
                    </a:p>
                  </a:txBody>
                  <a:tcPr marL="45326" marR="45326" marT="22663" marB="22663" anchor="ctr">
                    <a:lnL>
                      <a:noFill/>
                    </a:lnL>
                    <a:lnR>
                      <a:noFill/>
                    </a:lnR>
                    <a:lnT w="12700" cap="flat" cmpd="sng" algn="ctr">
                      <a:solidFill>
                        <a:srgbClr val="20E463"/>
                      </a:solidFill>
                      <a:prstDash val="solid"/>
                      <a:round/>
                      <a:headEnd type="none" w="med" len="med"/>
                      <a:tailEnd type="none" w="med" len="med"/>
                    </a:lnT>
                    <a:lnB w="12700" cap="flat" cmpd="sng" algn="ctr">
                      <a:solidFill>
                        <a:srgbClr val="60EB63"/>
                      </a:solidFill>
                      <a:prstDash val="solid"/>
                      <a:round/>
                      <a:headEnd type="none" w="med" len="med"/>
                      <a:tailEnd type="none" w="med" len="med"/>
                    </a:lnB>
                  </a:tcPr>
                </a:tc>
                <a:tc>
                  <a:txBody>
                    <a:bodyPr/>
                    <a:lstStyle/>
                    <a:p>
                      <a:pPr algn="ctr"/>
                      <a:r>
                        <a:rPr lang="hu-HU" sz="1100" b="1">
                          <a:effectLst/>
                        </a:rPr>
                        <a:t>Cattle, cats, dogs, human</a:t>
                      </a:r>
                    </a:p>
                  </a:txBody>
                  <a:tcPr marL="45326" marR="45326" marT="22663" marB="22663" anchor="ctr">
                    <a:lnL>
                      <a:noFill/>
                    </a:lnL>
                    <a:lnR>
                      <a:noFill/>
                    </a:lnR>
                    <a:lnT w="12700" cap="flat" cmpd="sng" algn="ctr">
                      <a:solidFill>
                        <a:srgbClr val="40E663"/>
                      </a:solidFill>
                      <a:prstDash val="solid"/>
                      <a:round/>
                      <a:headEnd type="none" w="med" len="med"/>
                      <a:tailEnd type="none" w="med" len="med"/>
                    </a:lnT>
                    <a:lnB w="12700" cap="flat" cmpd="sng" algn="ctr">
                      <a:solidFill>
                        <a:srgbClr val="20EA63"/>
                      </a:solidFill>
                      <a:prstDash val="solid"/>
                      <a:round/>
                      <a:headEnd type="none" w="med" len="med"/>
                      <a:tailEnd type="none" w="med" len="med"/>
                    </a:lnB>
                  </a:tcPr>
                </a:tc>
                <a:tc>
                  <a:txBody>
                    <a:bodyPr/>
                    <a:lstStyle/>
                    <a:p>
                      <a:pPr algn="ctr"/>
                      <a:r>
                        <a:rPr lang="hu-HU" sz="1100" b="1" dirty="0">
                          <a:effectLst/>
                        </a:rPr>
                        <a:t>Biting </a:t>
                      </a:r>
                      <a:r>
                        <a:rPr lang="hu-HU" sz="1100" b="1" dirty="0" err="1">
                          <a:effectLst/>
                        </a:rPr>
                        <a:t>flies</a:t>
                      </a:r>
                      <a:r>
                        <a:rPr lang="hu-HU" sz="1100" b="1" dirty="0">
                          <a:effectLst/>
                        </a:rPr>
                        <a:t>, </a:t>
                      </a:r>
                      <a:r>
                        <a:rPr lang="hu-HU" sz="1100" b="1" dirty="0" err="1">
                          <a:effectLst/>
                        </a:rPr>
                        <a:t>ticks</a:t>
                      </a:r>
                      <a:endParaRPr lang="hu-HU" sz="1100" b="1" dirty="0">
                        <a:effectLst/>
                      </a:endParaRPr>
                    </a:p>
                  </a:txBody>
                  <a:tcPr marL="45326" marR="45326" marT="22663" marB="22663" anchor="ctr">
                    <a:lnL>
                      <a:noFill/>
                    </a:lnL>
                    <a:lnR>
                      <a:noFill/>
                    </a:lnR>
                    <a:lnT w="12700" cap="flat" cmpd="sng" algn="ctr">
                      <a:solidFill>
                        <a:srgbClr val="A0E763"/>
                      </a:solidFill>
                      <a:prstDash val="solid"/>
                      <a:round/>
                      <a:headEnd type="none" w="med" len="med"/>
                      <a:tailEnd type="none" w="med" len="med"/>
                    </a:lnT>
                    <a:lnB w="12700" cap="flat" cmpd="sng" algn="ctr">
                      <a:solidFill>
                        <a:srgbClr val="20E963"/>
                      </a:solidFill>
                      <a:prstDash val="solid"/>
                      <a:round/>
                      <a:headEnd type="none" w="med" len="med"/>
                      <a:tailEnd type="none" w="med" len="med"/>
                    </a:lnB>
                  </a:tcPr>
                </a:tc>
                <a:extLst>
                  <a:ext uri="{0D108BD9-81ED-4DB2-BD59-A6C34878D82A}">
                    <a16:rowId xmlns:a16="http://schemas.microsoft.com/office/drawing/2014/main" val="835050726"/>
                  </a:ext>
                </a:extLst>
              </a:tr>
              <a:tr h="242750">
                <a:tc>
                  <a:txBody>
                    <a:bodyPr/>
                    <a:lstStyle/>
                    <a:p>
                      <a:pPr algn="ctr"/>
                      <a:r>
                        <a:rPr lang="hu-HU" sz="1100" b="1" i="1">
                          <a:effectLst/>
                        </a:rPr>
                        <a:t>B. clarridgeiae</a:t>
                      </a:r>
                      <a:r>
                        <a:rPr lang="hu-HU" sz="1100" b="1">
                          <a:effectLst/>
                        </a:rPr>
                        <a:t> </a:t>
                      </a:r>
                    </a:p>
                  </a:txBody>
                  <a:tcPr marL="45326" marR="45326" marT="22663" marB="22663" anchor="ctr">
                    <a:lnL>
                      <a:noFill/>
                    </a:lnL>
                    <a:lnR>
                      <a:noFill/>
                    </a:lnR>
                    <a:lnT w="12700" cap="flat" cmpd="sng" algn="ctr">
                      <a:solidFill>
                        <a:srgbClr val="60EB63"/>
                      </a:solidFill>
                      <a:prstDash val="solid"/>
                      <a:round/>
                      <a:headEnd type="none" w="med" len="med"/>
                      <a:tailEnd type="none" w="med" len="med"/>
                    </a:lnT>
                    <a:lnB w="12700" cap="flat" cmpd="sng" algn="ctr">
                      <a:solidFill>
                        <a:srgbClr val="40E963"/>
                      </a:solidFill>
                      <a:prstDash val="solid"/>
                      <a:round/>
                      <a:headEnd type="none" w="med" len="med"/>
                      <a:tailEnd type="none" w="med" len="med"/>
                    </a:lnB>
                  </a:tcPr>
                </a:tc>
                <a:tc>
                  <a:txBody>
                    <a:bodyPr/>
                    <a:lstStyle/>
                    <a:p>
                      <a:pPr algn="ctr"/>
                      <a:r>
                        <a:rPr lang="hu-HU" sz="1100" b="1">
                          <a:effectLst/>
                        </a:rPr>
                        <a:t>Cats, dogs</a:t>
                      </a:r>
                    </a:p>
                  </a:txBody>
                  <a:tcPr marL="45326" marR="45326" marT="22663" marB="22663" anchor="ctr">
                    <a:lnL>
                      <a:noFill/>
                    </a:lnL>
                    <a:lnR>
                      <a:noFill/>
                    </a:lnR>
                    <a:lnT w="12700" cap="flat" cmpd="sng" algn="ctr">
                      <a:solidFill>
                        <a:srgbClr val="20EA63"/>
                      </a:solidFill>
                      <a:prstDash val="solid"/>
                      <a:round/>
                      <a:headEnd type="none" w="med" len="med"/>
                      <a:tailEnd type="none" w="med" len="med"/>
                    </a:lnT>
                    <a:lnB w="12700" cap="flat" cmpd="sng" algn="ctr">
                      <a:solidFill>
                        <a:srgbClr val="80EB63"/>
                      </a:solidFill>
                      <a:prstDash val="solid"/>
                      <a:round/>
                      <a:headEnd type="none" w="med" len="med"/>
                      <a:tailEnd type="none" w="med" len="med"/>
                    </a:lnB>
                  </a:tcPr>
                </a:tc>
                <a:tc>
                  <a:txBody>
                    <a:bodyPr/>
                    <a:lstStyle/>
                    <a:p>
                      <a:pPr algn="ctr"/>
                      <a:r>
                        <a:rPr lang="hu-HU" sz="1100" b="1" dirty="0" err="1">
                          <a:effectLst/>
                        </a:rPr>
                        <a:t>Fleas</a:t>
                      </a:r>
                      <a:r>
                        <a:rPr lang="hu-HU" sz="1100" b="1" dirty="0">
                          <a:effectLst/>
                        </a:rPr>
                        <a:t>, </a:t>
                      </a:r>
                      <a:r>
                        <a:rPr lang="hu-HU" sz="1100" b="1" dirty="0" err="1">
                          <a:effectLst/>
                        </a:rPr>
                        <a:t>ticks</a:t>
                      </a:r>
                      <a:endParaRPr lang="hu-HU" sz="1100" b="1" dirty="0">
                        <a:effectLst/>
                      </a:endParaRPr>
                    </a:p>
                  </a:txBody>
                  <a:tcPr marL="45326" marR="45326" marT="22663" marB="22663" anchor="ctr">
                    <a:lnL>
                      <a:noFill/>
                    </a:lnL>
                    <a:lnR>
                      <a:noFill/>
                    </a:lnR>
                    <a:lnT w="12700" cap="flat" cmpd="sng" algn="ctr">
                      <a:solidFill>
                        <a:srgbClr val="20E963"/>
                      </a:solidFill>
                      <a:prstDash val="solid"/>
                      <a:round/>
                      <a:headEnd type="none" w="med" len="med"/>
                      <a:tailEnd type="none" w="med" len="med"/>
                    </a:lnT>
                    <a:lnB w="12700" cap="flat" cmpd="sng" algn="ctr">
                      <a:solidFill>
                        <a:srgbClr val="A0E963"/>
                      </a:solidFill>
                      <a:prstDash val="solid"/>
                      <a:round/>
                      <a:headEnd type="none" w="med" len="med"/>
                      <a:tailEnd type="none" w="med" len="med"/>
                    </a:lnB>
                  </a:tcPr>
                </a:tc>
                <a:extLst>
                  <a:ext uri="{0D108BD9-81ED-4DB2-BD59-A6C34878D82A}">
                    <a16:rowId xmlns:a16="http://schemas.microsoft.com/office/drawing/2014/main" val="875754036"/>
                  </a:ext>
                </a:extLst>
              </a:tr>
              <a:tr h="242750">
                <a:tc>
                  <a:txBody>
                    <a:bodyPr/>
                    <a:lstStyle/>
                    <a:p>
                      <a:pPr algn="ctr"/>
                      <a:r>
                        <a:rPr lang="hu-HU" sz="1100" b="1" i="1">
                          <a:effectLst/>
                        </a:rPr>
                        <a:t>B. rattimassiliensis</a:t>
                      </a:r>
                      <a:r>
                        <a:rPr lang="hu-HU" sz="1100" b="1">
                          <a:effectLst/>
                        </a:rPr>
                        <a:t> </a:t>
                      </a:r>
                    </a:p>
                  </a:txBody>
                  <a:tcPr marL="45326" marR="45326" marT="22663" marB="22663" anchor="ctr">
                    <a:lnL>
                      <a:noFill/>
                    </a:lnL>
                    <a:lnR>
                      <a:noFill/>
                    </a:lnR>
                    <a:lnT w="12700" cap="flat" cmpd="sng" algn="ctr">
                      <a:solidFill>
                        <a:srgbClr val="40E963"/>
                      </a:solidFill>
                      <a:prstDash val="solid"/>
                      <a:round/>
                      <a:headEnd type="none" w="med" len="med"/>
                      <a:tailEnd type="none" w="med" len="med"/>
                    </a:lnT>
                    <a:lnB w="12700" cap="flat" cmpd="sng" algn="ctr">
                      <a:solidFill>
                        <a:srgbClr val="40EF63"/>
                      </a:solidFill>
                      <a:prstDash val="solid"/>
                      <a:round/>
                      <a:headEnd type="none" w="med" len="med"/>
                      <a:tailEnd type="none" w="med" len="med"/>
                    </a:lnB>
                  </a:tcPr>
                </a:tc>
                <a:tc>
                  <a:txBody>
                    <a:bodyPr/>
                    <a:lstStyle/>
                    <a:p>
                      <a:pPr algn="ctr"/>
                      <a:r>
                        <a:rPr lang="hu-HU" sz="1100" b="1">
                          <a:effectLst/>
                        </a:rPr>
                        <a:t>Rats</a:t>
                      </a:r>
                    </a:p>
                  </a:txBody>
                  <a:tcPr marL="45326" marR="45326" marT="22663" marB="22663" anchor="ctr">
                    <a:lnL>
                      <a:noFill/>
                    </a:lnL>
                    <a:lnR>
                      <a:noFill/>
                    </a:lnR>
                    <a:lnT w="12700" cap="flat" cmpd="sng" algn="ctr">
                      <a:solidFill>
                        <a:srgbClr val="80EB63"/>
                      </a:solidFill>
                      <a:prstDash val="solid"/>
                      <a:round/>
                      <a:headEnd type="none" w="med" len="med"/>
                      <a:tailEnd type="none" w="med" len="med"/>
                    </a:lnT>
                    <a:lnB w="12700" cap="flat" cmpd="sng" algn="ctr">
                      <a:solidFill>
                        <a:srgbClr val="80EC63"/>
                      </a:solidFill>
                      <a:prstDash val="solid"/>
                      <a:round/>
                      <a:headEnd type="none" w="med" len="med"/>
                      <a:tailEnd type="none" w="med" len="med"/>
                    </a:lnB>
                  </a:tcPr>
                </a:tc>
                <a:tc>
                  <a:txBody>
                    <a:bodyPr/>
                    <a:lstStyle/>
                    <a:p>
                      <a:pPr algn="ctr"/>
                      <a:r>
                        <a:rPr lang="hu-HU" sz="1100" b="1" dirty="0" err="1">
                          <a:effectLst/>
                        </a:rPr>
                        <a:t>Fleas</a:t>
                      </a:r>
                      <a:endParaRPr lang="hu-HU" sz="1100" b="1" dirty="0">
                        <a:effectLst/>
                      </a:endParaRPr>
                    </a:p>
                  </a:txBody>
                  <a:tcPr marL="45326" marR="45326" marT="22663" marB="22663" anchor="ctr">
                    <a:lnL>
                      <a:noFill/>
                    </a:lnL>
                    <a:lnR>
                      <a:noFill/>
                    </a:lnR>
                    <a:lnT w="12700" cap="flat" cmpd="sng" algn="ctr">
                      <a:solidFill>
                        <a:srgbClr val="A0E963"/>
                      </a:solidFill>
                      <a:prstDash val="solid"/>
                      <a:round/>
                      <a:headEnd type="none" w="med" len="med"/>
                      <a:tailEnd type="none" w="med" len="med"/>
                    </a:lnT>
                    <a:lnB w="12700" cap="flat" cmpd="sng" algn="ctr">
                      <a:solidFill>
                        <a:srgbClr val="40EE63"/>
                      </a:solidFill>
                      <a:prstDash val="solid"/>
                      <a:round/>
                      <a:headEnd type="none" w="med" len="med"/>
                      <a:tailEnd type="none" w="med" len="med"/>
                    </a:lnB>
                  </a:tcPr>
                </a:tc>
                <a:extLst>
                  <a:ext uri="{0D108BD9-81ED-4DB2-BD59-A6C34878D82A}">
                    <a16:rowId xmlns:a16="http://schemas.microsoft.com/office/drawing/2014/main" val="985305152"/>
                  </a:ext>
                </a:extLst>
              </a:tr>
              <a:tr h="242750">
                <a:tc>
                  <a:txBody>
                    <a:bodyPr/>
                    <a:lstStyle/>
                    <a:p>
                      <a:pPr algn="ctr"/>
                      <a:r>
                        <a:rPr lang="hu-HU" sz="1100" b="1" i="1">
                          <a:effectLst/>
                        </a:rPr>
                        <a:t>B. tamiae</a:t>
                      </a:r>
                      <a:r>
                        <a:rPr lang="hu-HU" sz="1100" b="1">
                          <a:effectLst/>
                        </a:rPr>
                        <a:t> </a:t>
                      </a:r>
                    </a:p>
                  </a:txBody>
                  <a:tcPr marL="45326" marR="45326" marT="22663" marB="22663" anchor="ctr">
                    <a:lnL>
                      <a:noFill/>
                    </a:lnL>
                    <a:lnR>
                      <a:noFill/>
                    </a:lnR>
                    <a:lnT w="12700" cap="flat" cmpd="sng" algn="ctr">
                      <a:solidFill>
                        <a:srgbClr val="40EF63"/>
                      </a:solidFill>
                      <a:prstDash val="solid"/>
                      <a:round/>
                      <a:headEnd type="none" w="med" len="med"/>
                      <a:tailEnd type="none" w="med" len="med"/>
                    </a:lnT>
                    <a:lnB w="12700" cap="flat" cmpd="sng" algn="ctr">
                      <a:solidFill>
                        <a:srgbClr val="20ED63"/>
                      </a:solidFill>
                      <a:prstDash val="solid"/>
                      <a:round/>
                      <a:headEnd type="none" w="med" len="med"/>
                      <a:tailEnd type="none" w="med" len="med"/>
                    </a:lnB>
                  </a:tcPr>
                </a:tc>
                <a:tc>
                  <a:txBody>
                    <a:bodyPr/>
                    <a:lstStyle/>
                    <a:p>
                      <a:pPr algn="ctr"/>
                      <a:r>
                        <a:rPr lang="hu-HU" sz="1100" b="1">
                          <a:effectLst/>
                        </a:rPr>
                        <a:t>Rats, humans</a:t>
                      </a:r>
                    </a:p>
                  </a:txBody>
                  <a:tcPr marL="45326" marR="45326" marT="22663" marB="22663" anchor="ctr">
                    <a:lnL>
                      <a:noFill/>
                    </a:lnL>
                    <a:lnR>
                      <a:noFill/>
                    </a:lnR>
                    <a:lnT w="12700" cap="flat" cmpd="sng" algn="ctr">
                      <a:solidFill>
                        <a:srgbClr val="80EC63"/>
                      </a:solidFill>
                      <a:prstDash val="solid"/>
                      <a:round/>
                      <a:headEnd type="none" w="med" len="med"/>
                      <a:tailEnd type="none" w="med" len="med"/>
                    </a:lnT>
                    <a:lnB w="12700" cap="flat" cmpd="sng" algn="ctr">
                      <a:solidFill>
                        <a:srgbClr val="40EE63"/>
                      </a:solidFill>
                      <a:prstDash val="solid"/>
                      <a:round/>
                      <a:headEnd type="none" w="med" len="med"/>
                      <a:tailEnd type="none" w="med" len="med"/>
                    </a:lnB>
                  </a:tcPr>
                </a:tc>
                <a:tc>
                  <a:txBody>
                    <a:bodyPr/>
                    <a:lstStyle/>
                    <a:p>
                      <a:pPr algn="ctr"/>
                      <a:r>
                        <a:rPr lang="hu-HU" sz="1100" b="1" dirty="0" err="1">
                          <a:effectLst/>
                        </a:rPr>
                        <a:t>Mites</a:t>
                      </a:r>
                      <a:endParaRPr lang="hu-HU" sz="1100" b="1" dirty="0">
                        <a:effectLst/>
                      </a:endParaRPr>
                    </a:p>
                  </a:txBody>
                  <a:tcPr marL="45326" marR="45326" marT="22663" marB="22663" anchor="ctr">
                    <a:lnL>
                      <a:noFill/>
                    </a:lnL>
                    <a:lnR>
                      <a:noFill/>
                    </a:lnR>
                    <a:lnT w="12700" cap="flat" cmpd="sng" algn="ctr">
                      <a:solidFill>
                        <a:srgbClr val="40EE63"/>
                      </a:solidFill>
                      <a:prstDash val="solid"/>
                      <a:round/>
                      <a:headEnd type="none" w="med" len="med"/>
                      <a:tailEnd type="none" w="med" len="med"/>
                    </a:lnT>
                    <a:lnB w="12700" cap="flat" cmpd="sng" algn="ctr">
                      <a:solidFill>
                        <a:srgbClr val="E0F063"/>
                      </a:solidFill>
                      <a:prstDash val="solid"/>
                      <a:round/>
                      <a:headEnd type="none" w="med" len="med"/>
                      <a:tailEnd type="none" w="med" len="med"/>
                    </a:lnB>
                  </a:tcPr>
                </a:tc>
                <a:extLst>
                  <a:ext uri="{0D108BD9-81ED-4DB2-BD59-A6C34878D82A}">
                    <a16:rowId xmlns:a16="http://schemas.microsoft.com/office/drawing/2014/main" val="2493069240"/>
                  </a:ext>
                </a:extLst>
              </a:tr>
              <a:tr h="242750">
                <a:tc>
                  <a:txBody>
                    <a:bodyPr/>
                    <a:lstStyle/>
                    <a:p>
                      <a:pPr algn="ctr"/>
                      <a:r>
                        <a:rPr lang="hu-HU" sz="1100" b="1" i="1">
                          <a:effectLst/>
                        </a:rPr>
                        <a:t>B. tribocorum</a:t>
                      </a:r>
                      <a:r>
                        <a:rPr lang="hu-HU" sz="1100" b="1">
                          <a:effectLst/>
                        </a:rPr>
                        <a:t> </a:t>
                      </a:r>
                    </a:p>
                  </a:txBody>
                  <a:tcPr marL="45326" marR="45326" marT="22663" marB="22663" anchor="ctr">
                    <a:lnL>
                      <a:noFill/>
                    </a:lnL>
                    <a:lnR>
                      <a:noFill/>
                    </a:lnR>
                    <a:lnT w="12700" cap="flat" cmpd="sng" algn="ctr">
                      <a:solidFill>
                        <a:srgbClr val="20ED63"/>
                      </a:solidFill>
                      <a:prstDash val="solid"/>
                      <a:round/>
                      <a:headEnd type="none" w="med" len="med"/>
                      <a:tailEnd type="none" w="med" len="med"/>
                    </a:lnT>
                    <a:lnB w="12700" cap="flat" cmpd="sng" algn="ctr">
                      <a:solidFill>
                        <a:srgbClr val="60F263"/>
                      </a:solidFill>
                      <a:prstDash val="solid"/>
                      <a:round/>
                      <a:headEnd type="none" w="med" len="med"/>
                      <a:tailEnd type="none" w="med" len="med"/>
                    </a:lnB>
                  </a:tcPr>
                </a:tc>
                <a:tc>
                  <a:txBody>
                    <a:bodyPr/>
                    <a:lstStyle/>
                    <a:p>
                      <a:pPr algn="ctr"/>
                      <a:r>
                        <a:rPr lang="hu-HU" sz="1100" b="1">
                          <a:effectLst/>
                        </a:rPr>
                        <a:t>Rats</a:t>
                      </a:r>
                    </a:p>
                  </a:txBody>
                  <a:tcPr marL="45326" marR="45326" marT="22663" marB="22663" anchor="ctr">
                    <a:lnL>
                      <a:noFill/>
                    </a:lnL>
                    <a:lnR>
                      <a:noFill/>
                    </a:lnR>
                    <a:lnT w="12700" cap="flat" cmpd="sng" algn="ctr">
                      <a:solidFill>
                        <a:srgbClr val="40EE63"/>
                      </a:solidFill>
                      <a:prstDash val="solid"/>
                      <a:round/>
                      <a:headEnd type="none" w="med" len="med"/>
                      <a:tailEnd type="none" w="med" len="med"/>
                    </a:lnT>
                    <a:lnB w="12700" cap="flat" cmpd="sng" algn="ctr">
                      <a:solidFill>
                        <a:srgbClr val="60F363"/>
                      </a:solidFill>
                      <a:prstDash val="solid"/>
                      <a:round/>
                      <a:headEnd type="none" w="med" len="med"/>
                      <a:tailEnd type="none" w="med" len="med"/>
                    </a:lnB>
                  </a:tcPr>
                </a:tc>
                <a:tc>
                  <a:txBody>
                    <a:bodyPr/>
                    <a:lstStyle/>
                    <a:p>
                      <a:pPr algn="ctr"/>
                      <a:r>
                        <a:rPr lang="hu-HU" sz="1100" b="1" dirty="0" err="1">
                          <a:effectLst/>
                        </a:rPr>
                        <a:t>Fleas</a:t>
                      </a:r>
                      <a:endParaRPr lang="hu-HU" sz="1100" b="1" dirty="0">
                        <a:effectLst/>
                      </a:endParaRPr>
                    </a:p>
                  </a:txBody>
                  <a:tcPr marL="45326" marR="45326" marT="22663" marB="22663" anchor="ctr">
                    <a:lnL>
                      <a:noFill/>
                    </a:lnL>
                    <a:lnR>
                      <a:noFill/>
                    </a:lnR>
                    <a:lnT w="12700" cap="flat" cmpd="sng" algn="ctr">
                      <a:solidFill>
                        <a:srgbClr val="E0F063"/>
                      </a:solidFill>
                      <a:prstDash val="solid"/>
                      <a:round/>
                      <a:headEnd type="none" w="med" len="med"/>
                      <a:tailEnd type="none" w="med" len="med"/>
                    </a:lnT>
                    <a:lnB w="12700" cap="flat" cmpd="sng" algn="ctr">
                      <a:solidFill>
                        <a:srgbClr val="C0F263"/>
                      </a:solidFill>
                      <a:prstDash val="solid"/>
                      <a:round/>
                      <a:headEnd type="none" w="med" len="med"/>
                      <a:tailEnd type="none" w="med" len="med"/>
                    </a:lnB>
                  </a:tcPr>
                </a:tc>
                <a:extLst>
                  <a:ext uri="{0D108BD9-81ED-4DB2-BD59-A6C34878D82A}">
                    <a16:rowId xmlns:a16="http://schemas.microsoft.com/office/drawing/2014/main" val="1966317171"/>
                  </a:ext>
                </a:extLst>
              </a:tr>
              <a:tr h="242750">
                <a:tc>
                  <a:txBody>
                    <a:bodyPr/>
                    <a:lstStyle/>
                    <a:p>
                      <a:pPr algn="ctr"/>
                      <a:r>
                        <a:rPr lang="hu-HU" sz="1100" b="1" i="1">
                          <a:effectLst/>
                        </a:rPr>
                        <a:t>B. rousetii</a:t>
                      </a:r>
                      <a:r>
                        <a:rPr lang="hu-HU" sz="1100" b="1">
                          <a:effectLst/>
                        </a:rPr>
                        <a:t> </a:t>
                      </a:r>
                    </a:p>
                  </a:txBody>
                  <a:tcPr marL="45326" marR="45326" marT="22663" marB="22663" anchor="ctr">
                    <a:lnL>
                      <a:noFill/>
                    </a:lnL>
                    <a:lnR>
                      <a:noFill/>
                    </a:lnR>
                    <a:lnT w="12700" cap="flat" cmpd="sng" algn="ctr">
                      <a:solidFill>
                        <a:srgbClr val="60F263"/>
                      </a:solidFill>
                      <a:prstDash val="solid"/>
                      <a:round/>
                      <a:headEnd type="none" w="med" len="med"/>
                      <a:tailEnd type="none" w="med" len="med"/>
                    </a:lnT>
                    <a:lnB w="12700" cap="flat" cmpd="sng" algn="ctr">
                      <a:solidFill>
                        <a:srgbClr val="20F163"/>
                      </a:solidFill>
                      <a:prstDash val="solid"/>
                      <a:round/>
                      <a:headEnd type="none" w="med" len="med"/>
                      <a:tailEnd type="none" w="med" len="med"/>
                    </a:lnB>
                  </a:tcPr>
                </a:tc>
                <a:tc>
                  <a:txBody>
                    <a:bodyPr/>
                    <a:lstStyle/>
                    <a:p>
                      <a:pPr algn="ctr"/>
                      <a:r>
                        <a:rPr lang="hu-HU" sz="1100" b="1">
                          <a:effectLst/>
                        </a:rPr>
                        <a:t>Bats</a:t>
                      </a:r>
                    </a:p>
                  </a:txBody>
                  <a:tcPr marL="45326" marR="45326" marT="22663" marB="22663" anchor="ctr">
                    <a:lnL>
                      <a:noFill/>
                    </a:lnL>
                    <a:lnR>
                      <a:noFill/>
                    </a:lnR>
                    <a:lnT w="12700" cap="flat" cmpd="sng" algn="ctr">
                      <a:solidFill>
                        <a:srgbClr val="60F363"/>
                      </a:solidFill>
                      <a:prstDash val="solid"/>
                      <a:round/>
                      <a:headEnd type="none" w="med" len="med"/>
                      <a:tailEnd type="none" w="med" len="med"/>
                    </a:lnT>
                    <a:lnB w="12700" cap="flat" cmpd="sng" algn="ctr">
                      <a:solidFill>
                        <a:srgbClr val="C0F263"/>
                      </a:solidFill>
                      <a:prstDash val="solid"/>
                      <a:round/>
                      <a:headEnd type="none" w="med" len="med"/>
                      <a:tailEnd type="none" w="med" len="med"/>
                    </a:lnB>
                  </a:tcPr>
                </a:tc>
                <a:tc>
                  <a:txBody>
                    <a:bodyPr/>
                    <a:lstStyle/>
                    <a:p>
                      <a:pPr algn="ctr"/>
                      <a:r>
                        <a:rPr lang="hu-HU" sz="1100" b="1" dirty="0" err="1">
                          <a:effectLst/>
                        </a:rPr>
                        <a:t>Bat</a:t>
                      </a:r>
                      <a:r>
                        <a:rPr lang="hu-HU" sz="1100" b="1" dirty="0">
                          <a:effectLst/>
                        </a:rPr>
                        <a:t> </a:t>
                      </a:r>
                      <a:r>
                        <a:rPr lang="hu-HU" sz="1100" b="1" dirty="0" err="1">
                          <a:effectLst/>
                        </a:rPr>
                        <a:t>flies</a:t>
                      </a:r>
                      <a:endParaRPr lang="hu-HU" sz="1100" b="1" dirty="0">
                        <a:effectLst/>
                      </a:endParaRPr>
                    </a:p>
                  </a:txBody>
                  <a:tcPr marL="45326" marR="45326" marT="22663" marB="22663" anchor="ctr">
                    <a:lnL>
                      <a:noFill/>
                    </a:lnL>
                    <a:lnR>
                      <a:noFill/>
                    </a:lnR>
                    <a:lnT w="12700" cap="flat" cmpd="sng" algn="ctr">
                      <a:solidFill>
                        <a:srgbClr val="C0F263"/>
                      </a:solidFill>
                      <a:prstDash val="solid"/>
                      <a:round/>
                      <a:headEnd type="none" w="med" len="med"/>
                      <a:tailEnd type="none" w="med" len="med"/>
                    </a:lnT>
                    <a:lnB w="12700" cap="flat" cmpd="sng" algn="ctr">
                      <a:solidFill>
                        <a:srgbClr val="80F463"/>
                      </a:solidFill>
                      <a:prstDash val="solid"/>
                      <a:round/>
                      <a:headEnd type="none" w="med" len="med"/>
                      <a:tailEnd type="none" w="med" len="med"/>
                    </a:lnB>
                  </a:tcPr>
                </a:tc>
                <a:extLst>
                  <a:ext uri="{0D108BD9-81ED-4DB2-BD59-A6C34878D82A}">
                    <a16:rowId xmlns:a16="http://schemas.microsoft.com/office/drawing/2014/main" val="586416251"/>
                  </a:ext>
                </a:extLst>
              </a:tr>
              <a:tr h="242750">
                <a:tc>
                  <a:txBody>
                    <a:bodyPr/>
                    <a:lstStyle/>
                    <a:p>
                      <a:pPr algn="ctr"/>
                      <a:r>
                        <a:rPr lang="hu-HU" sz="1100" b="1" i="1">
                          <a:effectLst/>
                        </a:rPr>
                        <a:t>B. schoenbuchensis</a:t>
                      </a:r>
                      <a:r>
                        <a:rPr lang="hu-HU" sz="1100" b="1">
                          <a:effectLst/>
                        </a:rPr>
                        <a:t> </a:t>
                      </a:r>
                    </a:p>
                  </a:txBody>
                  <a:tcPr marL="45326" marR="45326" marT="22663" marB="22663" anchor="ctr">
                    <a:lnL>
                      <a:noFill/>
                    </a:lnL>
                    <a:lnR>
                      <a:noFill/>
                    </a:lnR>
                    <a:lnT w="12700" cap="flat" cmpd="sng" algn="ctr">
                      <a:solidFill>
                        <a:srgbClr val="20F163"/>
                      </a:solidFill>
                      <a:prstDash val="solid"/>
                      <a:round/>
                      <a:headEnd type="none" w="med" len="med"/>
                      <a:tailEnd type="none" w="med" len="med"/>
                    </a:lnT>
                    <a:lnB w="12700" cap="flat" cmpd="sng" algn="ctr">
                      <a:solidFill>
                        <a:srgbClr val="00F463"/>
                      </a:solidFill>
                      <a:prstDash val="solid"/>
                      <a:round/>
                      <a:headEnd type="none" w="med" len="med"/>
                      <a:tailEnd type="none" w="med" len="med"/>
                    </a:lnB>
                  </a:tcPr>
                </a:tc>
                <a:tc>
                  <a:txBody>
                    <a:bodyPr/>
                    <a:lstStyle/>
                    <a:p>
                      <a:pPr algn="ctr"/>
                      <a:r>
                        <a:rPr lang="hu-HU" sz="1100" b="1">
                          <a:effectLst/>
                        </a:rPr>
                        <a:t>Cattle</a:t>
                      </a:r>
                    </a:p>
                  </a:txBody>
                  <a:tcPr marL="45326" marR="45326" marT="22663" marB="22663" anchor="ctr">
                    <a:lnL>
                      <a:noFill/>
                    </a:lnL>
                    <a:lnR>
                      <a:noFill/>
                    </a:lnR>
                    <a:lnT w="12700" cap="flat" cmpd="sng" algn="ctr">
                      <a:solidFill>
                        <a:srgbClr val="C0F263"/>
                      </a:solidFill>
                      <a:prstDash val="solid"/>
                      <a:round/>
                      <a:headEnd type="none" w="med" len="med"/>
                      <a:tailEnd type="none" w="med" len="med"/>
                    </a:lnT>
                    <a:lnB w="12700" cap="flat" cmpd="sng" algn="ctr">
                      <a:solidFill>
                        <a:srgbClr val="40F763"/>
                      </a:solidFill>
                      <a:prstDash val="solid"/>
                      <a:round/>
                      <a:headEnd type="none" w="med" len="med"/>
                      <a:tailEnd type="none" w="med" len="med"/>
                    </a:lnB>
                  </a:tcPr>
                </a:tc>
                <a:tc>
                  <a:txBody>
                    <a:bodyPr/>
                    <a:lstStyle/>
                    <a:p>
                      <a:pPr algn="ctr"/>
                      <a:r>
                        <a:rPr lang="hu-HU" sz="1100" b="1" dirty="0">
                          <a:effectLst/>
                        </a:rPr>
                        <a:t>Biting </a:t>
                      </a:r>
                      <a:r>
                        <a:rPr lang="hu-HU" sz="1100" b="1" dirty="0" err="1">
                          <a:effectLst/>
                        </a:rPr>
                        <a:t>flies</a:t>
                      </a:r>
                      <a:r>
                        <a:rPr lang="hu-HU" sz="1100" b="1" dirty="0">
                          <a:effectLst/>
                        </a:rPr>
                        <a:t>, </a:t>
                      </a:r>
                      <a:r>
                        <a:rPr lang="hu-HU" sz="1100" b="1" dirty="0" err="1">
                          <a:effectLst/>
                        </a:rPr>
                        <a:t>ticks</a:t>
                      </a:r>
                      <a:endParaRPr lang="hu-HU" sz="1100" b="1" dirty="0">
                        <a:effectLst/>
                      </a:endParaRPr>
                    </a:p>
                  </a:txBody>
                  <a:tcPr marL="45326" marR="45326" marT="22663" marB="22663" anchor="ctr">
                    <a:lnL>
                      <a:noFill/>
                    </a:lnL>
                    <a:lnR>
                      <a:noFill/>
                    </a:lnR>
                    <a:lnT w="12700" cap="flat" cmpd="sng" algn="ctr">
                      <a:solidFill>
                        <a:srgbClr val="80F463"/>
                      </a:solidFill>
                      <a:prstDash val="solid"/>
                      <a:round/>
                      <a:headEnd type="none" w="med" len="med"/>
                      <a:tailEnd type="none" w="med" len="med"/>
                    </a:lnT>
                    <a:lnB w="12700" cap="flat" cmpd="sng" algn="ctr">
                      <a:solidFill>
                        <a:srgbClr val="A0F763"/>
                      </a:solidFill>
                      <a:prstDash val="solid"/>
                      <a:round/>
                      <a:headEnd type="none" w="med" len="med"/>
                      <a:tailEnd type="none" w="med" len="med"/>
                    </a:lnB>
                  </a:tcPr>
                </a:tc>
                <a:extLst>
                  <a:ext uri="{0D108BD9-81ED-4DB2-BD59-A6C34878D82A}">
                    <a16:rowId xmlns:a16="http://schemas.microsoft.com/office/drawing/2014/main" val="980221369"/>
                  </a:ext>
                </a:extLst>
              </a:tr>
              <a:tr h="242750">
                <a:tc>
                  <a:txBody>
                    <a:bodyPr/>
                    <a:lstStyle/>
                    <a:p>
                      <a:pPr algn="ctr"/>
                      <a:r>
                        <a:rPr lang="hu-HU" sz="1100" b="1" i="1">
                          <a:effectLst/>
                        </a:rPr>
                        <a:t>B. chomelii</a:t>
                      </a:r>
                      <a:r>
                        <a:rPr lang="hu-HU" sz="1100" b="1">
                          <a:effectLst/>
                        </a:rPr>
                        <a:t> </a:t>
                      </a:r>
                    </a:p>
                  </a:txBody>
                  <a:tcPr marL="45326" marR="45326" marT="22663" marB="22663" anchor="ctr">
                    <a:lnL>
                      <a:noFill/>
                    </a:lnL>
                    <a:lnR>
                      <a:noFill/>
                    </a:lnR>
                    <a:lnT w="12700" cap="flat" cmpd="sng" algn="ctr">
                      <a:solidFill>
                        <a:srgbClr val="00F463"/>
                      </a:solidFill>
                      <a:prstDash val="solid"/>
                      <a:round/>
                      <a:headEnd type="none" w="med" len="med"/>
                      <a:tailEnd type="none" w="med" len="med"/>
                    </a:lnT>
                    <a:lnB w="12700" cap="flat" cmpd="sng" algn="ctr">
                      <a:solidFill>
                        <a:srgbClr val="80F663"/>
                      </a:solidFill>
                      <a:prstDash val="solid"/>
                      <a:round/>
                      <a:headEnd type="none" w="med" len="med"/>
                      <a:tailEnd type="none" w="med" len="med"/>
                    </a:lnB>
                  </a:tcPr>
                </a:tc>
                <a:tc>
                  <a:txBody>
                    <a:bodyPr/>
                    <a:lstStyle/>
                    <a:p>
                      <a:pPr algn="ctr"/>
                      <a:r>
                        <a:rPr lang="hu-HU" sz="1100" b="1">
                          <a:effectLst/>
                        </a:rPr>
                        <a:t>Cattle</a:t>
                      </a:r>
                    </a:p>
                  </a:txBody>
                  <a:tcPr marL="45326" marR="45326" marT="22663" marB="22663" anchor="ctr">
                    <a:lnL>
                      <a:noFill/>
                    </a:lnL>
                    <a:lnR>
                      <a:noFill/>
                    </a:lnR>
                    <a:lnT w="12700" cap="flat" cmpd="sng" algn="ctr">
                      <a:solidFill>
                        <a:srgbClr val="40F763"/>
                      </a:solidFill>
                      <a:prstDash val="solid"/>
                      <a:round/>
                      <a:headEnd type="none" w="med" len="med"/>
                      <a:tailEnd type="none" w="med" len="med"/>
                    </a:lnT>
                    <a:lnB w="12700" cap="flat" cmpd="sng" algn="ctr">
                      <a:solidFill>
                        <a:srgbClr val="E0F963"/>
                      </a:solidFill>
                      <a:prstDash val="solid"/>
                      <a:round/>
                      <a:headEnd type="none" w="med" len="med"/>
                      <a:tailEnd type="none" w="med" len="med"/>
                    </a:lnB>
                  </a:tcPr>
                </a:tc>
                <a:tc>
                  <a:txBody>
                    <a:bodyPr/>
                    <a:lstStyle/>
                    <a:p>
                      <a:pPr algn="ctr"/>
                      <a:r>
                        <a:rPr lang="hu-HU" sz="1100" b="1" dirty="0">
                          <a:effectLst/>
                        </a:rPr>
                        <a:t>Biting </a:t>
                      </a:r>
                      <a:r>
                        <a:rPr lang="hu-HU" sz="1100" b="1" dirty="0" err="1">
                          <a:effectLst/>
                        </a:rPr>
                        <a:t>flies</a:t>
                      </a:r>
                      <a:r>
                        <a:rPr lang="hu-HU" sz="1100" b="1" dirty="0">
                          <a:effectLst/>
                        </a:rPr>
                        <a:t>, </a:t>
                      </a:r>
                      <a:r>
                        <a:rPr lang="hu-HU" sz="1100" b="1" dirty="0" err="1">
                          <a:effectLst/>
                        </a:rPr>
                        <a:t>ticks</a:t>
                      </a:r>
                      <a:endParaRPr lang="hu-HU" sz="1100" b="1" dirty="0">
                        <a:effectLst/>
                      </a:endParaRPr>
                    </a:p>
                  </a:txBody>
                  <a:tcPr marL="45326" marR="45326" marT="22663" marB="22663" anchor="ctr">
                    <a:lnL>
                      <a:noFill/>
                    </a:lnL>
                    <a:lnR>
                      <a:noFill/>
                    </a:lnR>
                    <a:lnT w="12700" cap="flat" cmpd="sng" algn="ctr">
                      <a:solidFill>
                        <a:srgbClr val="A0F763"/>
                      </a:solidFill>
                      <a:prstDash val="solid"/>
                      <a:round/>
                      <a:headEnd type="none" w="med" len="med"/>
                      <a:tailEnd type="none" w="med" len="med"/>
                    </a:lnT>
                    <a:lnB w="12700" cap="flat" cmpd="sng" algn="ctr">
                      <a:solidFill>
                        <a:srgbClr val="C0FA63"/>
                      </a:solidFill>
                      <a:prstDash val="solid"/>
                      <a:round/>
                      <a:headEnd type="none" w="med" len="med"/>
                      <a:tailEnd type="none" w="med" len="med"/>
                    </a:lnB>
                  </a:tcPr>
                </a:tc>
                <a:extLst>
                  <a:ext uri="{0D108BD9-81ED-4DB2-BD59-A6C34878D82A}">
                    <a16:rowId xmlns:a16="http://schemas.microsoft.com/office/drawing/2014/main" val="3003931164"/>
                  </a:ext>
                </a:extLst>
              </a:tr>
              <a:tr h="242750">
                <a:tc>
                  <a:txBody>
                    <a:bodyPr/>
                    <a:lstStyle/>
                    <a:p>
                      <a:pPr algn="ctr"/>
                      <a:r>
                        <a:rPr lang="hu-HU" sz="1100" b="1" i="1">
                          <a:effectLst/>
                        </a:rPr>
                        <a:t>B. doshiae</a:t>
                      </a:r>
                      <a:r>
                        <a:rPr lang="hu-HU" sz="1100" b="1">
                          <a:effectLst/>
                        </a:rPr>
                        <a:t> </a:t>
                      </a:r>
                    </a:p>
                  </a:txBody>
                  <a:tcPr marL="45326" marR="45326" marT="22663" marB="22663" anchor="ctr">
                    <a:lnL>
                      <a:noFill/>
                    </a:lnL>
                    <a:lnR>
                      <a:noFill/>
                    </a:lnR>
                    <a:lnT w="12700" cap="flat" cmpd="sng" algn="ctr">
                      <a:solidFill>
                        <a:srgbClr val="80F663"/>
                      </a:solidFill>
                      <a:prstDash val="solid"/>
                      <a:round/>
                      <a:headEnd type="none" w="med" len="med"/>
                      <a:tailEnd type="none" w="med" len="med"/>
                    </a:lnT>
                    <a:lnB w="12700" cap="flat" cmpd="sng" algn="ctr">
                      <a:solidFill>
                        <a:srgbClr val="80F863"/>
                      </a:solidFill>
                      <a:prstDash val="solid"/>
                      <a:round/>
                      <a:headEnd type="none" w="med" len="med"/>
                      <a:tailEnd type="none" w="med" len="med"/>
                    </a:lnB>
                  </a:tcPr>
                </a:tc>
                <a:tc>
                  <a:txBody>
                    <a:bodyPr/>
                    <a:lstStyle/>
                    <a:p>
                      <a:pPr algn="ctr"/>
                      <a:r>
                        <a:rPr lang="hu-HU" sz="1100" b="1">
                          <a:effectLst/>
                        </a:rPr>
                        <a:t>Rats, humans</a:t>
                      </a:r>
                    </a:p>
                  </a:txBody>
                  <a:tcPr marL="45326" marR="45326" marT="22663" marB="22663" anchor="ctr">
                    <a:lnL>
                      <a:noFill/>
                    </a:lnL>
                    <a:lnR>
                      <a:noFill/>
                    </a:lnR>
                    <a:lnT w="12700" cap="flat" cmpd="sng" algn="ctr">
                      <a:solidFill>
                        <a:srgbClr val="E0F963"/>
                      </a:solidFill>
                      <a:prstDash val="solid"/>
                      <a:round/>
                      <a:headEnd type="none" w="med" len="med"/>
                      <a:tailEnd type="none" w="med" len="med"/>
                    </a:lnT>
                    <a:lnB w="12700" cap="flat" cmpd="sng" algn="ctr">
                      <a:solidFill>
                        <a:srgbClr val="C0FF63"/>
                      </a:solidFill>
                      <a:prstDash val="solid"/>
                      <a:round/>
                      <a:headEnd type="none" w="med" len="med"/>
                      <a:tailEnd type="none" w="med" len="med"/>
                    </a:lnB>
                  </a:tcPr>
                </a:tc>
                <a:tc>
                  <a:txBody>
                    <a:bodyPr/>
                    <a:lstStyle/>
                    <a:p>
                      <a:pPr algn="ctr"/>
                      <a:r>
                        <a:rPr lang="hu-HU" sz="1100" b="1" dirty="0" err="1">
                          <a:effectLst/>
                        </a:rPr>
                        <a:t>Fleas</a:t>
                      </a:r>
                      <a:endParaRPr lang="hu-HU" sz="1100" b="1" dirty="0">
                        <a:effectLst/>
                      </a:endParaRPr>
                    </a:p>
                  </a:txBody>
                  <a:tcPr marL="45326" marR="45326" marT="22663" marB="22663" anchor="ctr">
                    <a:lnL>
                      <a:noFill/>
                    </a:lnL>
                    <a:lnR>
                      <a:noFill/>
                    </a:lnR>
                    <a:lnT w="12700" cap="flat" cmpd="sng" algn="ctr">
                      <a:solidFill>
                        <a:srgbClr val="C0FA63"/>
                      </a:solidFill>
                      <a:prstDash val="solid"/>
                      <a:round/>
                      <a:headEnd type="none" w="med" len="med"/>
                      <a:tailEnd type="none" w="med" len="med"/>
                    </a:lnT>
                    <a:lnB w="12700" cap="flat" cmpd="sng" algn="ctr">
                      <a:solidFill>
                        <a:srgbClr val="20FD63"/>
                      </a:solidFill>
                      <a:prstDash val="solid"/>
                      <a:round/>
                      <a:headEnd type="none" w="med" len="med"/>
                      <a:tailEnd type="none" w="med" len="med"/>
                    </a:lnB>
                  </a:tcPr>
                </a:tc>
                <a:extLst>
                  <a:ext uri="{0D108BD9-81ED-4DB2-BD59-A6C34878D82A}">
                    <a16:rowId xmlns:a16="http://schemas.microsoft.com/office/drawing/2014/main" val="2494704444"/>
                  </a:ext>
                </a:extLst>
              </a:tr>
              <a:tr h="242750">
                <a:tc>
                  <a:txBody>
                    <a:bodyPr/>
                    <a:lstStyle/>
                    <a:p>
                      <a:pPr algn="ctr"/>
                      <a:r>
                        <a:rPr lang="hu-HU" sz="1100" b="1" i="1">
                          <a:effectLst/>
                        </a:rPr>
                        <a:t>B. grahamii</a:t>
                      </a:r>
                      <a:r>
                        <a:rPr lang="hu-HU" sz="1100" b="1">
                          <a:effectLst/>
                        </a:rPr>
                        <a:t> </a:t>
                      </a:r>
                    </a:p>
                  </a:txBody>
                  <a:tcPr marL="45326" marR="45326" marT="22663" marB="22663" anchor="ctr">
                    <a:lnL>
                      <a:noFill/>
                    </a:lnL>
                    <a:lnR>
                      <a:noFill/>
                    </a:lnR>
                    <a:lnT w="12700" cap="flat" cmpd="sng" algn="ctr">
                      <a:solidFill>
                        <a:srgbClr val="80F863"/>
                      </a:solidFill>
                      <a:prstDash val="solid"/>
                      <a:round/>
                      <a:headEnd type="none" w="med" len="med"/>
                      <a:tailEnd type="none" w="med" len="med"/>
                    </a:lnT>
                    <a:lnB w="12700" cap="flat" cmpd="sng" algn="ctr">
                      <a:solidFill>
                        <a:srgbClr val="E0FC63"/>
                      </a:solidFill>
                      <a:prstDash val="solid"/>
                      <a:round/>
                      <a:headEnd type="none" w="med" len="med"/>
                      <a:tailEnd type="none" w="med" len="med"/>
                    </a:lnB>
                  </a:tcPr>
                </a:tc>
                <a:tc>
                  <a:txBody>
                    <a:bodyPr/>
                    <a:lstStyle/>
                    <a:p>
                      <a:pPr algn="ctr"/>
                      <a:r>
                        <a:rPr lang="hu-HU" sz="1100" b="1">
                          <a:effectLst/>
                        </a:rPr>
                        <a:t>Mice, humans</a:t>
                      </a:r>
                    </a:p>
                  </a:txBody>
                  <a:tcPr marL="45326" marR="45326" marT="22663" marB="22663" anchor="ctr">
                    <a:lnL>
                      <a:noFill/>
                    </a:lnL>
                    <a:lnR>
                      <a:noFill/>
                    </a:lnR>
                    <a:lnT w="12700" cap="flat" cmpd="sng" algn="ctr">
                      <a:solidFill>
                        <a:srgbClr val="C0FF63"/>
                      </a:solidFill>
                      <a:prstDash val="solid"/>
                      <a:round/>
                      <a:headEnd type="none" w="med" len="med"/>
                      <a:tailEnd type="none" w="med" len="med"/>
                    </a:lnT>
                    <a:lnB w="12700" cap="flat" cmpd="sng" algn="ctr">
                      <a:solidFill>
                        <a:srgbClr val="A0FC63"/>
                      </a:solidFill>
                      <a:prstDash val="solid"/>
                      <a:round/>
                      <a:headEnd type="none" w="med" len="med"/>
                      <a:tailEnd type="none" w="med" len="med"/>
                    </a:lnB>
                  </a:tcPr>
                </a:tc>
                <a:tc>
                  <a:txBody>
                    <a:bodyPr/>
                    <a:lstStyle/>
                    <a:p>
                      <a:pPr algn="ctr"/>
                      <a:r>
                        <a:rPr lang="hu-HU" sz="1100" b="1" dirty="0" err="1">
                          <a:effectLst/>
                        </a:rPr>
                        <a:t>Fleas</a:t>
                      </a:r>
                      <a:endParaRPr lang="hu-HU" sz="1100" b="1" dirty="0">
                        <a:effectLst/>
                      </a:endParaRPr>
                    </a:p>
                  </a:txBody>
                  <a:tcPr marL="45326" marR="45326" marT="22663" marB="22663" anchor="ctr">
                    <a:lnL>
                      <a:noFill/>
                    </a:lnL>
                    <a:lnR>
                      <a:noFill/>
                    </a:lnR>
                    <a:lnT w="12700" cap="flat" cmpd="sng" algn="ctr">
                      <a:solidFill>
                        <a:srgbClr val="20FD63"/>
                      </a:solidFill>
                      <a:prstDash val="solid"/>
                      <a:round/>
                      <a:headEnd type="none" w="med" len="med"/>
                      <a:tailEnd type="none" w="med" len="med"/>
                    </a:lnT>
                    <a:lnB w="12700" cap="flat" cmpd="sng" algn="ctr">
                      <a:solidFill>
                        <a:srgbClr val="80FD63"/>
                      </a:solidFill>
                      <a:prstDash val="solid"/>
                      <a:round/>
                      <a:headEnd type="none" w="med" len="med"/>
                      <a:tailEnd type="none" w="med" len="med"/>
                    </a:lnB>
                  </a:tcPr>
                </a:tc>
                <a:extLst>
                  <a:ext uri="{0D108BD9-81ED-4DB2-BD59-A6C34878D82A}">
                    <a16:rowId xmlns:a16="http://schemas.microsoft.com/office/drawing/2014/main" val="4033776761"/>
                  </a:ext>
                </a:extLst>
              </a:tr>
              <a:tr h="242750">
                <a:tc>
                  <a:txBody>
                    <a:bodyPr/>
                    <a:lstStyle/>
                    <a:p>
                      <a:pPr algn="ctr"/>
                      <a:r>
                        <a:rPr lang="hu-HU" sz="1100" b="1" i="1">
                          <a:effectLst/>
                        </a:rPr>
                        <a:t>B. birtlesii</a:t>
                      </a:r>
                      <a:r>
                        <a:rPr lang="hu-HU" sz="1100" b="1">
                          <a:effectLst/>
                        </a:rPr>
                        <a:t> </a:t>
                      </a:r>
                    </a:p>
                  </a:txBody>
                  <a:tcPr marL="45326" marR="45326" marT="22663" marB="22663" anchor="ctr">
                    <a:lnL>
                      <a:noFill/>
                    </a:lnL>
                    <a:lnR>
                      <a:noFill/>
                    </a:lnR>
                    <a:lnT w="12700" cap="flat" cmpd="sng" algn="ctr">
                      <a:solidFill>
                        <a:srgbClr val="E0FC63"/>
                      </a:solidFill>
                      <a:prstDash val="solid"/>
                      <a:round/>
                      <a:headEnd type="none" w="med" len="med"/>
                      <a:tailEnd type="none" w="med" len="med"/>
                    </a:lnT>
                    <a:lnB w="12700" cap="flat" cmpd="sng" algn="ctr">
                      <a:solidFill>
                        <a:srgbClr val="E00064"/>
                      </a:solidFill>
                      <a:prstDash val="solid"/>
                      <a:round/>
                      <a:headEnd type="none" w="med" len="med"/>
                      <a:tailEnd type="none" w="med" len="med"/>
                    </a:lnB>
                  </a:tcPr>
                </a:tc>
                <a:tc>
                  <a:txBody>
                    <a:bodyPr/>
                    <a:lstStyle/>
                    <a:p>
                      <a:pPr algn="ctr"/>
                      <a:r>
                        <a:rPr lang="hu-HU" sz="1100" b="1">
                          <a:effectLst/>
                        </a:rPr>
                        <a:t>Mice</a:t>
                      </a:r>
                    </a:p>
                  </a:txBody>
                  <a:tcPr marL="45326" marR="45326" marT="22663" marB="22663" anchor="ctr">
                    <a:lnL>
                      <a:noFill/>
                    </a:lnL>
                    <a:lnR>
                      <a:noFill/>
                    </a:lnR>
                    <a:lnT w="12700" cap="flat" cmpd="sng" algn="ctr">
                      <a:solidFill>
                        <a:srgbClr val="A0FC63"/>
                      </a:solidFill>
                      <a:prstDash val="solid"/>
                      <a:round/>
                      <a:headEnd type="none" w="med" len="med"/>
                      <a:tailEnd type="none" w="med" len="med"/>
                    </a:lnT>
                    <a:lnB w="12700" cap="flat" cmpd="sng" algn="ctr">
                      <a:solidFill>
                        <a:srgbClr val="E00264"/>
                      </a:solidFill>
                      <a:prstDash val="solid"/>
                      <a:round/>
                      <a:headEnd type="none" w="med" len="med"/>
                      <a:tailEnd type="none" w="med" len="med"/>
                    </a:lnB>
                  </a:tcPr>
                </a:tc>
                <a:tc>
                  <a:txBody>
                    <a:bodyPr/>
                    <a:lstStyle/>
                    <a:p>
                      <a:pPr algn="ctr"/>
                      <a:r>
                        <a:rPr lang="hu-HU" sz="1100" b="1" dirty="0" err="1">
                          <a:effectLst/>
                        </a:rPr>
                        <a:t>Fleas</a:t>
                      </a:r>
                      <a:endParaRPr lang="hu-HU" sz="1100" b="1" dirty="0">
                        <a:effectLst/>
                      </a:endParaRPr>
                    </a:p>
                  </a:txBody>
                  <a:tcPr marL="45326" marR="45326" marT="22663" marB="22663" anchor="ctr">
                    <a:lnL>
                      <a:noFill/>
                    </a:lnL>
                    <a:lnR>
                      <a:noFill/>
                    </a:lnR>
                    <a:lnT w="12700" cap="flat" cmpd="sng" algn="ctr">
                      <a:solidFill>
                        <a:srgbClr val="80FD63"/>
                      </a:solidFill>
                      <a:prstDash val="solid"/>
                      <a:round/>
                      <a:headEnd type="none" w="med" len="med"/>
                      <a:tailEnd type="none" w="med" len="med"/>
                    </a:lnT>
                    <a:lnB w="12700" cap="flat" cmpd="sng" algn="ctr">
                      <a:solidFill>
                        <a:srgbClr val="A00064"/>
                      </a:solidFill>
                      <a:prstDash val="solid"/>
                      <a:round/>
                      <a:headEnd type="none" w="med" len="med"/>
                      <a:tailEnd type="none" w="med" len="med"/>
                    </a:lnB>
                  </a:tcPr>
                </a:tc>
                <a:extLst>
                  <a:ext uri="{0D108BD9-81ED-4DB2-BD59-A6C34878D82A}">
                    <a16:rowId xmlns:a16="http://schemas.microsoft.com/office/drawing/2014/main" val="1549477160"/>
                  </a:ext>
                </a:extLst>
              </a:tr>
              <a:tr h="242750">
                <a:tc>
                  <a:txBody>
                    <a:bodyPr/>
                    <a:lstStyle/>
                    <a:p>
                      <a:pPr algn="ctr"/>
                      <a:r>
                        <a:rPr lang="hu-HU" sz="1100" b="1" i="1">
                          <a:effectLst/>
                        </a:rPr>
                        <a:t>B. mayotimonensis</a:t>
                      </a:r>
                      <a:r>
                        <a:rPr lang="hu-HU" sz="1100" b="1">
                          <a:effectLst/>
                        </a:rPr>
                        <a:t> </a:t>
                      </a:r>
                    </a:p>
                  </a:txBody>
                  <a:tcPr marL="45326" marR="45326" marT="22663" marB="22663" anchor="ctr">
                    <a:lnL>
                      <a:noFill/>
                    </a:lnL>
                    <a:lnR>
                      <a:noFill/>
                    </a:lnR>
                    <a:lnT w="12700" cap="flat" cmpd="sng" algn="ctr">
                      <a:solidFill>
                        <a:srgbClr val="E00064"/>
                      </a:solidFill>
                      <a:prstDash val="solid"/>
                      <a:round/>
                      <a:headEnd type="none" w="med" len="med"/>
                      <a:tailEnd type="none" w="med" len="med"/>
                    </a:lnT>
                    <a:lnB w="12700" cap="flat" cmpd="sng" algn="ctr">
                      <a:solidFill>
                        <a:srgbClr val="E00264"/>
                      </a:solidFill>
                      <a:prstDash val="solid"/>
                      <a:round/>
                      <a:headEnd type="none" w="med" len="med"/>
                      <a:tailEnd type="none" w="med" len="med"/>
                    </a:lnB>
                  </a:tcPr>
                </a:tc>
                <a:tc>
                  <a:txBody>
                    <a:bodyPr/>
                    <a:lstStyle/>
                    <a:p>
                      <a:pPr algn="ctr"/>
                      <a:r>
                        <a:rPr lang="hu-HU" sz="1100" b="1">
                          <a:effectLst/>
                        </a:rPr>
                        <a:t>Bats, humans</a:t>
                      </a:r>
                    </a:p>
                  </a:txBody>
                  <a:tcPr marL="45326" marR="45326" marT="22663" marB="22663" anchor="ctr">
                    <a:lnL>
                      <a:noFill/>
                    </a:lnL>
                    <a:lnR>
                      <a:noFill/>
                    </a:lnR>
                    <a:lnT w="12700" cap="flat" cmpd="sng" algn="ctr">
                      <a:solidFill>
                        <a:srgbClr val="E00264"/>
                      </a:solidFill>
                      <a:prstDash val="solid"/>
                      <a:round/>
                      <a:headEnd type="none" w="med" len="med"/>
                      <a:tailEnd type="none" w="med" len="med"/>
                    </a:lnT>
                    <a:lnB w="12700" cap="flat" cmpd="sng" algn="ctr">
                      <a:solidFill>
                        <a:srgbClr val="600364"/>
                      </a:solidFill>
                      <a:prstDash val="solid"/>
                      <a:round/>
                      <a:headEnd type="none" w="med" len="med"/>
                      <a:tailEnd type="none" w="med" len="med"/>
                    </a:lnB>
                  </a:tcPr>
                </a:tc>
                <a:tc>
                  <a:txBody>
                    <a:bodyPr/>
                    <a:lstStyle/>
                    <a:p>
                      <a:pPr algn="ctr"/>
                      <a:r>
                        <a:rPr lang="hu-HU" sz="1100" b="1" dirty="0" err="1">
                          <a:effectLst/>
                        </a:rPr>
                        <a:t>Bat</a:t>
                      </a:r>
                      <a:r>
                        <a:rPr lang="hu-HU" sz="1100" b="1" dirty="0">
                          <a:effectLst/>
                        </a:rPr>
                        <a:t> </a:t>
                      </a:r>
                      <a:r>
                        <a:rPr lang="hu-HU" sz="1100" b="1" dirty="0" err="1">
                          <a:effectLst/>
                        </a:rPr>
                        <a:t>flies</a:t>
                      </a:r>
                      <a:r>
                        <a:rPr lang="hu-HU" sz="1100" b="1" dirty="0">
                          <a:effectLst/>
                        </a:rPr>
                        <a:t>, </a:t>
                      </a:r>
                      <a:r>
                        <a:rPr lang="hu-HU" sz="1100" b="1" dirty="0" err="1">
                          <a:effectLst/>
                        </a:rPr>
                        <a:t>fleas</a:t>
                      </a:r>
                      <a:r>
                        <a:rPr lang="hu-HU" sz="1100" b="1" dirty="0">
                          <a:effectLst/>
                        </a:rPr>
                        <a:t>, </a:t>
                      </a:r>
                      <a:r>
                        <a:rPr lang="hu-HU" sz="1100" b="1" dirty="0" err="1">
                          <a:effectLst/>
                        </a:rPr>
                        <a:t>ticks</a:t>
                      </a:r>
                      <a:endParaRPr lang="hu-HU" sz="1100" b="1" dirty="0">
                        <a:effectLst/>
                      </a:endParaRPr>
                    </a:p>
                  </a:txBody>
                  <a:tcPr marL="45326" marR="45326" marT="22663" marB="22663" anchor="ctr">
                    <a:lnL>
                      <a:noFill/>
                    </a:lnL>
                    <a:lnR>
                      <a:noFill/>
                    </a:lnR>
                    <a:lnT w="12700" cap="flat" cmpd="sng" algn="ctr">
                      <a:solidFill>
                        <a:srgbClr val="A00064"/>
                      </a:solidFill>
                      <a:prstDash val="solid"/>
                      <a:round/>
                      <a:headEnd type="none" w="med" len="med"/>
                      <a:tailEnd type="none" w="med" len="med"/>
                    </a:lnT>
                    <a:lnB w="12700" cap="flat" cmpd="sng" algn="ctr">
                      <a:solidFill>
                        <a:srgbClr val="600064"/>
                      </a:solidFill>
                      <a:prstDash val="solid"/>
                      <a:round/>
                      <a:headEnd type="none" w="med" len="med"/>
                      <a:tailEnd type="none" w="med" len="med"/>
                    </a:lnB>
                  </a:tcPr>
                </a:tc>
                <a:extLst>
                  <a:ext uri="{0D108BD9-81ED-4DB2-BD59-A6C34878D82A}">
                    <a16:rowId xmlns:a16="http://schemas.microsoft.com/office/drawing/2014/main" val="401087791"/>
                  </a:ext>
                </a:extLst>
              </a:tr>
              <a:tr h="242750">
                <a:tc>
                  <a:txBody>
                    <a:bodyPr/>
                    <a:lstStyle/>
                    <a:p>
                      <a:pPr algn="ctr"/>
                      <a:r>
                        <a:rPr lang="hu-HU" sz="1100" b="1" i="1">
                          <a:effectLst/>
                        </a:rPr>
                        <a:t>B. elizabethae</a:t>
                      </a:r>
                      <a:r>
                        <a:rPr lang="hu-HU" sz="1100" b="1">
                          <a:effectLst/>
                        </a:rPr>
                        <a:t> </a:t>
                      </a:r>
                    </a:p>
                  </a:txBody>
                  <a:tcPr marL="45326" marR="45326" marT="22663" marB="22663" anchor="ctr">
                    <a:lnL>
                      <a:noFill/>
                    </a:lnL>
                    <a:lnR>
                      <a:noFill/>
                    </a:lnR>
                    <a:lnT w="12700" cap="flat" cmpd="sng" algn="ctr">
                      <a:solidFill>
                        <a:srgbClr val="E00264"/>
                      </a:solidFill>
                      <a:prstDash val="solid"/>
                      <a:round/>
                      <a:headEnd type="none" w="med" len="med"/>
                      <a:tailEnd type="none" w="med" len="med"/>
                    </a:lnT>
                    <a:lnB w="12700" cap="flat" cmpd="sng" algn="ctr">
                      <a:solidFill>
                        <a:srgbClr val="A00764"/>
                      </a:solidFill>
                      <a:prstDash val="solid"/>
                      <a:round/>
                      <a:headEnd type="none" w="med" len="med"/>
                      <a:tailEnd type="none" w="med" len="med"/>
                    </a:lnB>
                  </a:tcPr>
                </a:tc>
                <a:tc>
                  <a:txBody>
                    <a:bodyPr/>
                    <a:lstStyle/>
                    <a:p>
                      <a:pPr algn="ctr"/>
                      <a:r>
                        <a:rPr lang="hu-HU" sz="1100" b="1">
                          <a:effectLst/>
                        </a:rPr>
                        <a:t>Rats, humans, dogs</a:t>
                      </a:r>
                    </a:p>
                  </a:txBody>
                  <a:tcPr marL="45326" marR="45326" marT="22663" marB="22663" anchor="ctr">
                    <a:lnL>
                      <a:noFill/>
                    </a:lnL>
                    <a:lnR>
                      <a:noFill/>
                    </a:lnR>
                    <a:lnT w="12700" cap="flat" cmpd="sng" algn="ctr">
                      <a:solidFill>
                        <a:srgbClr val="600364"/>
                      </a:solidFill>
                      <a:prstDash val="solid"/>
                      <a:round/>
                      <a:headEnd type="none" w="med" len="med"/>
                      <a:tailEnd type="none" w="med" len="med"/>
                    </a:lnT>
                    <a:lnB w="12700" cap="flat" cmpd="sng" algn="ctr">
                      <a:solidFill>
                        <a:srgbClr val="400664"/>
                      </a:solidFill>
                      <a:prstDash val="solid"/>
                      <a:round/>
                      <a:headEnd type="none" w="med" len="med"/>
                      <a:tailEnd type="none" w="med" len="med"/>
                    </a:lnB>
                  </a:tcPr>
                </a:tc>
                <a:tc>
                  <a:txBody>
                    <a:bodyPr/>
                    <a:lstStyle/>
                    <a:p>
                      <a:pPr algn="ctr"/>
                      <a:r>
                        <a:rPr lang="hu-HU" sz="1100" b="1" dirty="0" err="1">
                          <a:effectLst/>
                        </a:rPr>
                        <a:t>Fleas</a:t>
                      </a:r>
                      <a:endParaRPr lang="hu-HU" sz="1100" b="1" dirty="0">
                        <a:effectLst/>
                      </a:endParaRPr>
                    </a:p>
                  </a:txBody>
                  <a:tcPr marL="45326" marR="45326" marT="22663" marB="22663" anchor="ctr">
                    <a:lnL>
                      <a:noFill/>
                    </a:lnL>
                    <a:lnR>
                      <a:noFill/>
                    </a:lnR>
                    <a:lnT w="12700" cap="flat" cmpd="sng" algn="ctr">
                      <a:solidFill>
                        <a:srgbClr val="600064"/>
                      </a:solidFill>
                      <a:prstDash val="solid"/>
                      <a:round/>
                      <a:headEnd type="none" w="med" len="med"/>
                      <a:tailEnd type="none" w="med" len="med"/>
                    </a:lnT>
                    <a:lnB w="12700" cap="flat" cmpd="sng" algn="ctr">
                      <a:solidFill>
                        <a:srgbClr val="E00664"/>
                      </a:solidFill>
                      <a:prstDash val="solid"/>
                      <a:round/>
                      <a:headEnd type="none" w="med" len="med"/>
                      <a:tailEnd type="none" w="med" len="med"/>
                    </a:lnB>
                  </a:tcPr>
                </a:tc>
                <a:extLst>
                  <a:ext uri="{0D108BD9-81ED-4DB2-BD59-A6C34878D82A}">
                    <a16:rowId xmlns:a16="http://schemas.microsoft.com/office/drawing/2014/main" val="413927435"/>
                  </a:ext>
                </a:extLst>
              </a:tr>
              <a:tr h="242750">
                <a:tc>
                  <a:txBody>
                    <a:bodyPr/>
                    <a:lstStyle/>
                    <a:p>
                      <a:pPr algn="ctr"/>
                      <a:r>
                        <a:rPr lang="hu-HU" sz="1100" b="1" i="1">
                          <a:effectLst/>
                        </a:rPr>
                        <a:t>B. washoensis</a:t>
                      </a:r>
                      <a:r>
                        <a:rPr lang="hu-HU" sz="1100" b="1">
                          <a:effectLst/>
                        </a:rPr>
                        <a:t> </a:t>
                      </a:r>
                    </a:p>
                  </a:txBody>
                  <a:tcPr marL="45326" marR="45326" marT="22663" marB="22663" anchor="ctr">
                    <a:lnL>
                      <a:noFill/>
                    </a:lnL>
                    <a:lnR>
                      <a:noFill/>
                    </a:lnR>
                    <a:lnT w="12700" cap="flat" cmpd="sng" algn="ctr">
                      <a:solidFill>
                        <a:srgbClr val="A00764"/>
                      </a:solidFill>
                      <a:prstDash val="solid"/>
                      <a:round/>
                      <a:headEnd type="none" w="med" len="med"/>
                      <a:tailEnd type="none" w="med" len="med"/>
                    </a:lnT>
                    <a:lnB w="12700" cap="flat" cmpd="sng" algn="ctr">
                      <a:solidFill>
                        <a:srgbClr val="A00564"/>
                      </a:solidFill>
                      <a:prstDash val="solid"/>
                      <a:round/>
                      <a:headEnd type="none" w="med" len="med"/>
                      <a:tailEnd type="none" w="med" len="med"/>
                    </a:lnB>
                  </a:tcPr>
                </a:tc>
                <a:tc>
                  <a:txBody>
                    <a:bodyPr/>
                    <a:lstStyle/>
                    <a:p>
                      <a:pPr algn="ctr"/>
                      <a:r>
                        <a:rPr lang="hu-HU" sz="1100" b="1">
                          <a:effectLst/>
                        </a:rPr>
                        <a:t>Dogs, humans</a:t>
                      </a:r>
                    </a:p>
                  </a:txBody>
                  <a:tcPr marL="45326" marR="45326" marT="22663" marB="22663" anchor="ctr">
                    <a:lnL>
                      <a:noFill/>
                    </a:lnL>
                    <a:lnR>
                      <a:noFill/>
                    </a:lnR>
                    <a:lnT w="12700" cap="flat" cmpd="sng" algn="ctr">
                      <a:solidFill>
                        <a:srgbClr val="400664"/>
                      </a:solidFill>
                      <a:prstDash val="solid"/>
                      <a:round/>
                      <a:headEnd type="none" w="med" len="med"/>
                      <a:tailEnd type="none" w="med" len="med"/>
                    </a:lnT>
                    <a:lnB w="12700" cap="flat" cmpd="sng" algn="ctr">
                      <a:solidFill>
                        <a:srgbClr val="800564"/>
                      </a:solidFill>
                      <a:prstDash val="solid"/>
                      <a:round/>
                      <a:headEnd type="none" w="med" len="med"/>
                      <a:tailEnd type="none" w="med" len="med"/>
                    </a:lnB>
                  </a:tcPr>
                </a:tc>
                <a:tc>
                  <a:txBody>
                    <a:bodyPr/>
                    <a:lstStyle/>
                    <a:p>
                      <a:pPr algn="ctr"/>
                      <a:r>
                        <a:rPr lang="hu-HU" sz="1100" b="1" dirty="0" err="1">
                          <a:effectLst/>
                        </a:rPr>
                        <a:t>Fleas</a:t>
                      </a:r>
                      <a:r>
                        <a:rPr lang="hu-HU" sz="1100" b="1" dirty="0">
                          <a:effectLst/>
                        </a:rPr>
                        <a:t>, </a:t>
                      </a:r>
                      <a:r>
                        <a:rPr lang="hu-HU" sz="1100" b="1" dirty="0" err="1">
                          <a:effectLst/>
                        </a:rPr>
                        <a:t>ticks</a:t>
                      </a:r>
                      <a:endParaRPr lang="hu-HU" sz="1100" b="1" dirty="0">
                        <a:effectLst/>
                      </a:endParaRPr>
                    </a:p>
                  </a:txBody>
                  <a:tcPr marL="45326" marR="45326" marT="22663" marB="22663" anchor="ctr">
                    <a:lnL>
                      <a:noFill/>
                    </a:lnL>
                    <a:lnR>
                      <a:noFill/>
                    </a:lnR>
                    <a:lnT w="12700" cap="flat" cmpd="sng" algn="ctr">
                      <a:solidFill>
                        <a:srgbClr val="E00664"/>
                      </a:solidFill>
                      <a:prstDash val="solid"/>
                      <a:round/>
                      <a:headEnd type="none" w="med" len="med"/>
                      <a:tailEnd type="none" w="med" len="med"/>
                    </a:lnT>
                    <a:lnB w="12700" cap="flat" cmpd="sng" algn="ctr">
                      <a:solidFill>
                        <a:srgbClr val="800464"/>
                      </a:solidFill>
                      <a:prstDash val="solid"/>
                      <a:round/>
                      <a:headEnd type="none" w="med" len="med"/>
                      <a:tailEnd type="none" w="med" len="med"/>
                    </a:lnB>
                  </a:tcPr>
                </a:tc>
                <a:extLst>
                  <a:ext uri="{0D108BD9-81ED-4DB2-BD59-A6C34878D82A}">
                    <a16:rowId xmlns:a16="http://schemas.microsoft.com/office/drawing/2014/main" val="330689790"/>
                  </a:ext>
                </a:extLst>
              </a:tr>
              <a:tr h="242750">
                <a:tc>
                  <a:txBody>
                    <a:bodyPr/>
                    <a:lstStyle/>
                    <a:p>
                      <a:pPr algn="ctr"/>
                      <a:r>
                        <a:rPr lang="hu-HU" sz="1100" b="1" i="1">
                          <a:effectLst/>
                        </a:rPr>
                        <a:t>B. rochalimae</a:t>
                      </a:r>
                      <a:r>
                        <a:rPr lang="hu-HU" sz="1100" b="1">
                          <a:effectLst/>
                        </a:rPr>
                        <a:t> </a:t>
                      </a:r>
                    </a:p>
                  </a:txBody>
                  <a:tcPr marL="45326" marR="45326" marT="22663" marB="22663" anchor="ctr">
                    <a:lnL>
                      <a:noFill/>
                    </a:lnL>
                    <a:lnR>
                      <a:noFill/>
                    </a:lnR>
                    <a:lnT w="12700" cap="flat" cmpd="sng" algn="ctr">
                      <a:solidFill>
                        <a:srgbClr val="A00564"/>
                      </a:solidFill>
                      <a:prstDash val="solid"/>
                      <a:round/>
                      <a:headEnd type="none" w="med" len="med"/>
                      <a:tailEnd type="none" w="med" len="med"/>
                    </a:lnT>
                    <a:lnB w="12700" cap="flat" cmpd="sng" algn="ctr">
                      <a:solidFill>
                        <a:srgbClr val="E00964"/>
                      </a:solidFill>
                      <a:prstDash val="solid"/>
                      <a:round/>
                      <a:headEnd type="none" w="med" len="med"/>
                      <a:tailEnd type="none" w="med" len="med"/>
                    </a:lnB>
                  </a:tcPr>
                </a:tc>
                <a:tc>
                  <a:txBody>
                    <a:bodyPr/>
                    <a:lstStyle/>
                    <a:p>
                      <a:pPr algn="ctr"/>
                      <a:r>
                        <a:rPr lang="hu-HU" sz="1100" b="1">
                          <a:effectLst/>
                        </a:rPr>
                        <a:t>Dogs, humans</a:t>
                      </a:r>
                    </a:p>
                  </a:txBody>
                  <a:tcPr marL="45326" marR="45326" marT="22663" marB="22663" anchor="ctr">
                    <a:lnL>
                      <a:noFill/>
                    </a:lnL>
                    <a:lnR>
                      <a:noFill/>
                    </a:lnR>
                    <a:lnT w="12700" cap="flat" cmpd="sng" algn="ctr">
                      <a:solidFill>
                        <a:srgbClr val="800564"/>
                      </a:solidFill>
                      <a:prstDash val="solid"/>
                      <a:round/>
                      <a:headEnd type="none" w="med" len="med"/>
                      <a:tailEnd type="none" w="med" len="med"/>
                    </a:lnT>
                    <a:lnB w="12700" cap="flat" cmpd="sng" algn="ctr">
                      <a:solidFill>
                        <a:srgbClr val="400864"/>
                      </a:solidFill>
                      <a:prstDash val="solid"/>
                      <a:round/>
                      <a:headEnd type="none" w="med" len="med"/>
                      <a:tailEnd type="none" w="med" len="med"/>
                    </a:lnB>
                  </a:tcPr>
                </a:tc>
                <a:tc>
                  <a:txBody>
                    <a:bodyPr/>
                    <a:lstStyle/>
                    <a:p>
                      <a:pPr algn="ctr"/>
                      <a:r>
                        <a:rPr lang="hu-HU" sz="1100" b="1" dirty="0" err="1">
                          <a:effectLst/>
                        </a:rPr>
                        <a:t>Fleas</a:t>
                      </a:r>
                      <a:r>
                        <a:rPr lang="hu-HU" sz="1100" b="1" dirty="0">
                          <a:effectLst/>
                        </a:rPr>
                        <a:t>, </a:t>
                      </a:r>
                      <a:r>
                        <a:rPr lang="hu-HU" sz="1100" b="1" dirty="0" err="1">
                          <a:effectLst/>
                        </a:rPr>
                        <a:t>ticks</a:t>
                      </a:r>
                      <a:endParaRPr lang="hu-HU" sz="1100" b="1" dirty="0">
                        <a:effectLst/>
                      </a:endParaRPr>
                    </a:p>
                  </a:txBody>
                  <a:tcPr marL="45326" marR="45326" marT="22663" marB="22663" anchor="ctr">
                    <a:lnL>
                      <a:noFill/>
                    </a:lnL>
                    <a:lnR>
                      <a:noFill/>
                    </a:lnR>
                    <a:lnT w="12700" cap="flat" cmpd="sng" algn="ctr">
                      <a:solidFill>
                        <a:srgbClr val="800464"/>
                      </a:solidFill>
                      <a:prstDash val="solid"/>
                      <a:round/>
                      <a:headEnd type="none" w="med" len="med"/>
                      <a:tailEnd type="none" w="med" len="med"/>
                    </a:lnT>
                    <a:lnB w="12700" cap="flat" cmpd="sng" algn="ctr">
                      <a:solidFill>
                        <a:srgbClr val="400964"/>
                      </a:solidFill>
                      <a:prstDash val="solid"/>
                      <a:round/>
                      <a:headEnd type="none" w="med" len="med"/>
                      <a:tailEnd type="none" w="med" len="med"/>
                    </a:lnB>
                  </a:tcPr>
                </a:tc>
                <a:extLst>
                  <a:ext uri="{0D108BD9-81ED-4DB2-BD59-A6C34878D82A}">
                    <a16:rowId xmlns:a16="http://schemas.microsoft.com/office/drawing/2014/main" val="1092816583"/>
                  </a:ext>
                </a:extLst>
              </a:tr>
              <a:tr h="242750">
                <a:tc>
                  <a:txBody>
                    <a:bodyPr/>
                    <a:lstStyle/>
                    <a:p>
                      <a:pPr algn="ctr"/>
                      <a:r>
                        <a:rPr lang="hu-HU" sz="1100" b="1" i="1">
                          <a:effectLst/>
                        </a:rPr>
                        <a:t>B. vinsonii</a:t>
                      </a:r>
                      <a:r>
                        <a:rPr lang="hu-HU" sz="1100" b="1">
                          <a:effectLst/>
                        </a:rPr>
                        <a:t> ssp. </a:t>
                      </a:r>
                      <a:r>
                        <a:rPr lang="hu-HU" sz="1100" b="1" i="1">
                          <a:effectLst/>
                        </a:rPr>
                        <a:t>arupensis</a:t>
                      </a:r>
                      <a:endParaRPr lang="hu-HU" sz="1100" b="1">
                        <a:effectLst/>
                      </a:endParaRPr>
                    </a:p>
                  </a:txBody>
                  <a:tcPr marL="45326" marR="45326" marT="22663" marB="22663" anchor="ctr">
                    <a:lnL>
                      <a:noFill/>
                    </a:lnL>
                    <a:lnR>
                      <a:noFill/>
                    </a:lnR>
                    <a:lnT w="12700" cap="flat" cmpd="sng" algn="ctr">
                      <a:solidFill>
                        <a:srgbClr val="E00964"/>
                      </a:solidFill>
                      <a:prstDash val="solid"/>
                      <a:round/>
                      <a:headEnd type="none" w="med" len="med"/>
                      <a:tailEnd type="none" w="med" len="med"/>
                    </a:lnT>
                    <a:lnB w="12700" cap="flat" cmpd="sng" algn="ctr">
                      <a:solidFill>
                        <a:srgbClr val="400864"/>
                      </a:solidFill>
                      <a:prstDash val="solid"/>
                      <a:round/>
                      <a:headEnd type="none" w="med" len="med"/>
                      <a:tailEnd type="none" w="med" len="med"/>
                    </a:lnB>
                  </a:tcPr>
                </a:tc>
                <a:tc>
                  <a:txBody>
                    <a:bodyPr/>
                    <a:lstStyle/>
                    <a:p>
                      <a:pPr algn="ctr"/>
                      <a:r>
                        <a:rPr lang="hu-HU" sz="1100" b="1">
                          <a:effectLst/>
                        </a:rPr>
                        <a:t>Dogs, humans</a:t>
                      </a:r>
                    </a:p>
                  </a:txBody>
                  <a:tcPr marL="45326" marR="45326" marT="22663" marB="22663" anchor="ctr">
                    <a:lnL>
                      <a:noFill/>
                    </a:lnL>
                    <a:lnR>
                      <a:noFill/>
                    </a:lnR>
                    <a:lnT w="12700" cap="flat" cmpd="sng" algn="ctr">
                      <a:solidFill>
                        <a:srgbClr val="400864"/>
                      </a:solidFill>
                      <a:prstDash val="solid"/>
                      <a:round/>
                      <a:headEnd type="none" w="med" len="med"/>
                      <a:tailEnd type="none" w="med" len="med"/>
                    </a:lnT>
                    <a:lnB w="12700" cap="flat" cmpd="sng" algn="ctr">
                      <a:solidFill>
                        <a:srgbClr val="000F64"/>
                      </a:solidFill>
                      <a:prstDash val="solid"/>
                      <a:round/>
                      <a:headEnd type="none" w="med" len="med"/>
                      <a:tailEnd type="none" w="med" len="med"/>
                    </a:lnB>
                  </a:tcPr>
                </a:tc>
                <a:tc>
                  <a:txBody>
                    <a:bodyPr/>
                    <a:lstStyle/>
                    <a:p>
                      <a:pPr algn="ctr"/>
                      <a:r>
                        <a:rPr lang="hu-HU" sz="1100" b="1" dirty="0" err="1">
                          <a:effectLst/>
                        </a:rPr>
                        <a:t>Fleas</a:t>
                      </a:r>
                      <a:r>
                        <a:rPr lang="hu-HU" sz="1100" b="1" dirty="0">
                          <a:effectLst/>
                        </a:rPr>
                        <a:t>, </a:t>
                      </a:r>
                      <a:r>
                        <a:rPr lang="hu-HU" sz="1100" b="1" dirty="0" err="1">
                          <a:effectLst/>
                        </a:rPr>
                        <a:t>ticks</a:t>
                      </a:r>
                      <a:endParaRPr lang="hu-HU" sz="1100" b="1" dirty="0">
                        <a:effectLst/>
                      </a:endParaRPr>
                    </a:p>
                  </a:txBody>
                  <a:tcPr marL="45326" marR="45326" marT="22663" marB="22663" anchor="ctr">
                    <a:lnL>
                      <a:noFill/>
                    </a:lnL>
                    <a:lnR>
                      <a:noFill/>
                    </a:lnR>
                    <a:lnT w="12700" cap="flat" cmpd="sng" algn="ctr">
                      <a:solidFill>
                        <a:srgbClr val="400964"/>
                      </a:solidFill>
                      <a:prstDash val="solid"/>
                      <a:round/>
                      <a:headEnd type="none" w="med" len="med"/>
                      <a:tailEnd type="none" w="med" len="med"/>
                    </a:lnT>
                    <a:lnB w="12700" cap="flat" cmpd="sng" algn="ctr">
                      <a:solidFill>
                        <a:srgbClr val="E00E64"/>
                      </a:solidFill>
                      <a:prstDash val="solid"/>
                      <a:round/>
                      <a:headEnd type="none" w="med" len="med"/>
                      <a:tailEnd type="none" w="med" len="med"/>
                    </a:lnB>
                  </a:tcPr>
                </a:tc>
                <a:extLst>
                  <a:ext uri="{0D108BD9-81ED-4DB2-BD59-A6C34878D82A}">
                    <a16:rowId xmlns:a16="http://schemas.microsoft.com/office/drawing/2014/main" val="562442185"/>
                  </a:ext>
                </a:extLst>
              </a:tr>
              <a:tr h="242750">
                <a:tc>
                  <a:txBody>
                    <a:bodyPr/>
                    <a:lstStyle/>
                    <a:p>
                      <a:pPr algn="ctr"/>
                      <a:r>
                        <a:rPr lang="hu-HU" sz="1100" b="1" i="1">
                          <a:effectLst/>
                        </a:rPr>
                        <a:t>B.melophagi</a:t>
                      </a:r>
                      <a:r>
                        <a:rPr lang="hu-HU" sz="1100" b="1">
                          <a:effectLst/>
                        </a:rPr>
                        <a:t> </a:t>
                      </a:r>
                    </a:p>
                  </a:txBody>
                  <a:tcPr marL="45326" marR="45326" marT="22663" marB="22663" anchor="ctr">
                    <a:lnL>
                      <a:noFill/>
                    </a:lnL>
                    <a:lnR>
                      <a:noFill/>
                    </a:lnR>
                    <a:lnT w="12700" cap="flat" cmpd="sng" algn="ctr">
                      <a:solidFill>
                        <a:srgbClr val="400864"/>
                      </a:solidFill>
                      <a:prstDash val="solid"/>
                      <a:round/>
                      <a:headEnd type="none" w="med" len="med"/>
                      <a:tailEnd type="none" w="med" len="med"/>
                    </a:lnT>
                    <a:lnB w="12700" cap="flat" cmpd="sng" algn="ctr">
                      <a:solidFill>
                        <a:srgbClr val="C00C64"/>
                      </a:solidFill>
                      <a:prstDash val="solid"/>
                      <a:round/>
                      <a:headEnd type="none" w="med" len="med"/>
                      <a:tailEnd type="none" w="med" len="med"/>
                    </a:lnB>
                  </a:tcPr>
                </a:tc>
                <a:tc>
                  <a:txBody>
                    <a:bodyPr/>
                    <a:lstStyle/>
                    <a:p>
                      <a:pPr algn="ctr"/>
                      <a:r>
                        <a:rPr lang="hu-HU" sz="1100" b="1">
                          <a:effectLst/>
                        </a:rPr>
                        <a:t>Sheep, humans</a:t>
                      </a:r>
                    </a:p>
                  </a:txBody>
                  <a:tcPr marL="45326" marR="45326" marT="22663" marB="22663" anchor="ctr">
                    <a:lnL>
                      <a:noFill/>
                    </a:lnL>
                    <a:lnR>
                      <a:noFill/>
                    </a:lnR>
                    <a:lnT w="12700" cap="flat" cmpd="sng" algn="ctr">
                      <a:solidFill>
                        <a:srgbClr val="000F64"/>
                      </a:solidFill>
                      <a:prstDash val="solid"/>
                      <a:round/>
                      <a:headEnd type="none" w="med" len="med"/>
                      <a:tailEnd type="none" w="med" len="med"/>
                    </a:lnT>
                    <a:lnB w="12700" cap="flat" cmpd="sng" algn="ctr">
                      <a:solidFill>
                        <a:srgbClr val="600E64"/>
                      </a:solidFill>
                      <a:prstDash val="solid"/>
                      <a:round/>
                      <a:headEnd type="none" w="med" len="med"/>
                      <a:tailEnd type="none" w="med" len="med"/>
                    </a:lnB>
                  </a:tcPr>
                </a:tc>
                <a:tc>
                  <a:txBody>
                    <a:bodyPr/>
                    <a:lstStyle/>
                    <a:p>
                      <a:pPr algn="ctr"/>
                      <a:r>
                        <a:rPr lang="hu-HU" sz="1100" b="1" dirty="0" err="1">
                          <a:effectLst/>
                        </a:rPr>
                        <a:t>Sheep</a:t>
                      </a:r>
                      <a:r>
                        <a:rPr lang="hu-HU" sz="1100" b="1" dirty="0">
                          <a:effectLst/>
                        </a:rPr>
                        <a:t> </a:t>
                      </a:r>
                      <a:r>
                        <a:rPr lang="hu-HU" sz="1100" b="1" dirty="0" err="1">
                          <a:effectLst/>
                        </a:rPr>
                        <a:t>keds</a:t>
                      </a:r>
                      <a:endParaRPr lang="hu-HU" sz="1100" b="1" dirty="0">
                        <a:effectLst/>
                      </a:endParaRPr>
                    </a:p>
                  </a:txBody>
                  <a:tcPr marL="45326" marR="45326" marT="22663" marB="22663" anchor="ctr">
                    <a:lnL>
                      <a:noFill/>
                    </a:lnL>
                    <a:lnR>
                      <a:noFill/>
                    </a:lnR>
                    <a:lnT w="12700" cap="flat" cmpd="sng" algn="ctr">
                      <a:solidFill>
                        <a:srgbClr val="E00E64"/>
                      </a:solidFill>
                      <a:prstDash val="solid"/>
                      <a:round/>
                      <a:headEnd type="none" w="med" len="med"/>
                      <a:tailEnd type="none" w="med" len="med"/>
                    </a:lnT>
                    <a:lnB w="12700" cap="flat" cmpd="sng" algn="ctr">
                      <a:solidFill>
                        <a:srgbClr val="600E64"/>
                      </a:solidFill>
                      <a:prstDash val="solid"/>
                      <a:round/>
                      <a:headEnd type="none" w="med" len="med"/>
                      <a:tailEnd type="none" w="med" len="med"/>
                    </a:lnB>
                  </a:tcPr>
                </a:tc>
                <a:extLst>
                  <a:ext uri="{0D108BD9-81ED-4DB2-BD59-A6C34878D82A}">
                    <a16:rowId xmlns:a16="http://schemas.microsoft.com/office/drawing/2014/main" val="439462026"/>
                  </a:ext>
                </a:extLst>
              </a:tr>
              <a:tr h="242750">
                <a:tc>
                  <a:txBody>
                    <a:bodyPr/>
                    <a:lstStyle/>
                    <a:p>
                      <a:pPr algn="ctr"/>
                      <a:r>
                        <a:rPr lang="hu-HU" sz="1100" b="1" i="1">
                          <a:effectLst/>
                        </a:rPr>
                        <a:t>B. alsatica</a:t>
                      </a:r>
                      <a:r>
                        <a:rPr lang="hu-HU" sz="1100" b="1">
                          <a:effectLst/>
                        </a:rPr>
                        <a:t> </a:t>
                      </a:r>
                    </a:p>
                  </a:txBody>
                  <a:tcPr marL="45326" marR="45326" marT="22663" marB="22663" anchor="ctr">
                    <a:lnL>
                      <a:noFill/>
                    </a:lnL>
                    <a:lnR>
                      <a:noFill/>
                    </a:lnR>
                    <a:lnT w="12700" cap="flat" cmpd="sng" algn="ctr">
                      <a:solidFill>
                        <a:srgbClr val="C00C64"/>
                      </a:solidFill>
                      <a:prstDash val="solid"/>
                      <a:round/>
                      <a:headEnd type="none" w="med" len="med"/>
                      <a:tailEnd type="none" w="med" len="med"/>
                    </a:lnT>
                    <a:lnB w="12700" cap="flat" cmpd="sng" algn="ctr">
                      <a:solidFill>
                        <a:srgbClr val="600E64"/>
                      </a:solidFill>
                      <a:prstDash val="solid"/>
                      <a:round/>
                      <a:headEnd type="none" w="med" len="med"/>
                      <a:tailEnd type="none" w="med" len="med"/>
                    </a:lnB>
                  </a:tcPr>
                </a:tc>
                <a:tc>
                  <a:txBody>
                    <a:bodyPr/>
                    <a:lstStyle/>
                    <a:p>
                      <a:pPr algn="ctr"/>
                      <a:r>
                        <a:rPr lang="hu-HU" sz="1100" b="1">
                          <a:effectLst/>
                        </a:rPr>
                        <a:t>Rabbits, humans</a:t>
                      </a:r>
                    </a:p>
                  </a:txBody>
                  <a:tcPr marL="45326" marR="45326" marT="22663" marB="22663" anchor="ctr">
                    <a:lnL>
                      <a:noFill/>
                    </a:lnL>
                    <a:lnR>
                      <a:noFill/>
                    </a:lnR>
                    <a:lnT w="12700" cap="flat" cmpd="sng" algn="ctr">
                      <a:solidFill>
                        <a:srgbClr val="600E64"/>
                      </a:solidFill>
                      <a:prstDash val="solid"/>
                      <a:round/>
                      <a:headEnd type="none" w="med" len="med"/>
                      <a:tailEnd type="none" w="med" len="med"/>
                    </a:lnT>
                    <a:lnB w="12700" cap="flat" cmpd="sng" algn="ctr">
                      <a:solidFill>
                        <a:srgbClr val="601064"/>
                      </a:solidFill>
                      <a:prstDash val="solid"/>
                      <a:round/>
                      <a:headEnd type="none" w="med" len="med"/>
                      <a:tailEnd type="none" w="med" len="med"/>
                    </a:lnB>
                  </a:tcPr>
                </a:tc>
                <a:tc>
                  <a:txBody>
                    <a:bodyPr/>
                    <a:lstStyle/>
                    <a:p>
                      <a:pPr algn="ctr"/>
                      <a:r>
                        <a:rPr lang="hu-HU" sz="1100" b="1" dirty="0" err="1">
                          <a:effectLst/>
                        </a:rPr>
                        <a:t>Fleas</a:t>
                      </a:r>
                      <a:r>
                        <a:rPr lang="hu-HU" sz="1100" b="1" dirty="0">
                          <a:effectLst/>
                        </a:rPr>
                        <a:t>, </a:t>
                      </a:r>
                      <a:r>
                        <a:rPr lang="hu-HU" sz="1100" b="1" dirty="0" err="1">
                          <a:effectLst/>
                        </a:rPr>
                        <a:t>ticks</a:t>
                      </a:r>
                      <a:endParaRPr lang="hu-HU" sz="1100" b="1" dirty="0">
                        <a:effectLst/>
                      </a:endParaRPr>
                    </a:p>
                  </a:txBody>
                  <a:tcPr marL="45326" marR="45326" marT="22663" marB="22663" anchor="ctr">
                    <a:lnL>
                      <a:noFill/>
                    </a:lnL>
                    <a:lnR>
                      <a:noFill/>
                    </a:lnR>
                    <a:lnT w="12700" cap="flat" cmpd="sng" algn="ctr">
                      <a:solidFill>
                        <a:srgbClr val="600E64"/>
                      </a:solidFill>
                      <a:prstDash val="solid"/>
                      <a:round/>
                      <a:headEnd type="none" w="med" len="med"/>
                      <a:tailEnd type="none" w="med" len="med"/>
                    </a:lnT>
                    <a:lnB w="12700" cap="flat" cmpd="sng" algn="ctr">
                      <a:solidFill>
                        <a:srgbClr val="001364"/>
                      </a:solidFill>
                      <a:prstDash val="solid"/>
                      <a:round/>
                      <a:headEnd type="none" w="med" len="med"/>
                      <a:tailEnd type="none" w="med" len="med"/>
                    </a:lnB>
                  </a:tcPr>
                </a:tc>
                <a:extLst>
                  <a:ext uri="{0D108BD9-81ED-4DB2-BD59-A6C34878D82A}">
                    <a16:rowId xmlns:a16="http://schemas.microsoft.com/office/drawing/2014/main" val="569116369"/>
                  </a:ext>
                </a:extLst>
              </a:tr>
            </a:tbl>
          </a:graphicData>
        </a:graphic>
      </p:graphicFrame>
      <p:sp>
        <p:nvSpPr>
          <p:cNvPr id="5" name="Rectangle 1"/>
          <p:cNvSpPr>
            <a:spLocks noChangeArrowheads="1"/>
          </p:cNvSpPr>
          <p:nvPr/>
        </p:nvSpPr>
        <p:spPr bwMode="auto">
          <a:xfrm>
            <a:off x="-9079" y="-84784748"/>
            <a:ext cx="54798" cy="169569497"/>
          </a:xfrm>
          <a:prstGeom prst="rect">
            <a:avLst/>
          </a:prstGeom>
          <a:solidFill>
            <a:srgbClr val="AAAAA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panose="020B0604020202020204" pitchFamily="34" charset="0"/>
              </a:rPr>
              <a:t>&lt;p class="nojs"&gt; &lt;strong&gt;Warning:&lt;/strong&gt; The NCBI web site requires JavaScript to function. &lt;a href="/guide/browsers/#enablejs" title="Learn how to enable JavaScript" target="_blank"&gt;more...&lt;/a&gt; &lt;/p&gt;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hu-HU" altLang="hu-HU" b="1"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Table 1</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500" b="0" i="0" u="none" strike="noStrike" cap="none" normalizeH="0" baseline="0" smtClean="0">
                <a:ln>
                  <a:noFill/>
                </a:ln>
                <a:solidFill>
                  <a:schemeClr val="tx1"/>
                </a:solidFill>
                <a:effectLst/>
              </a:rPr>
              <a:t>The known </a:t>
            </a:r>
            <a:r>
              <a:rPr kumimoji="0" lang="hu-HU" altLang="hu-HU" sz="1800" b="0" i="1" u="none" strike="noStrike" cap="none" normalizeH="0" baseline="0" smtClean="0">
                <a:ln>
                  <a:noFill/>
                </a:ln>
                <a:solidFill>
                  <a:schemeClr val="tx1"/>
                </a:solidFill>
                <a:effectLst/>
                <a:latin typeface="Arial" panose="020B0604020202020204" pitchFamily="34" charset="0"/>
              </a:rPr>
              <a:t>Bartonella</a:t>
            </a:r>
            <a:r>
              <a:rPr kumimoji="0" lang="hu-HU" altLang="hu-HU" sz="1800" b="0" i="0" u="none" strike="noStrike" cap="none" normalizeH="0" baseline="0" smtClean="0">
                <a:ln>
                  <a:noFill/>
                </a:ln>
                <a:solidFill>
                  <a:schemeClr val="tx1"/>
                </a:solidFill>
                <a:effectLst/>
                <a:latin typeface="Arial" panose="020B0604020202020204" pitchFamily="34" charset="0"/>
              </a:rPr>
              <a:t> species, their hosts, and their vectors: The table has been adapted from Breitschwerdt, 2017 </a:t>
            </a:r>
            <a:r>
              <a:rPr kumimoji="0" lang="hu-HU" altLang="hu-HU" b="0" i="0" u="none" strike="noStrike" cap="none" normalizeH="0" baseline="30000" smtClean="0">
                <a:ln>
                  <a:noFill/>
                </a:ln>
                <a:solidFill>
                  <a:schemeClr val="tx1"/>
                </a:solidFill>
                <a:effectLst/>
                <a:latin typeface="Arial" panose="020B0604020202020204" pitchFamily="34" charset="0"/>
              </a:rPr>
              <a:t>5</a:t>
            </a:r>
            <a:r>
              <a:rPr kumimoji="0" lang="hu-HU" altLang="hu-HU" sz="1500" b="0" i="0" u="none" strike="noStrike" cap="none" normalizeH="0" baseline="0" smtClean="0">
                <a:ln>
                  <a:noFill/>
                </a:ln>
                <a:solidFill>
                  <a:schemeClr val="tx1"/>
                </a:solidFill>
                <a:effectLst/>
                <a:latin typeface="Arial" panose="020B0604020202020204" pitchFamily="34" charset="0"/>
              </a:rPr>
              <a:t>.</a:t>
            </a:r>
            <a:endParaRPr kumimoji="0" lang="hu-HU" altLang="hu-HU"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smtClean="0">
                <a:ln>
                  <a:noFill/>
                </a:ln>
                <a:solidFill>
                  <a:schemeClr val="tx1"/>
                </a:solidFill>
                <a:effectLst/>
                <a:latin typeface="Arial" panose="020B0604020202020204" pitchFamily="34" charset="0"/>
              </a:rPr>
              <a:t>&lt;img alt="statistics" src="/stat?jsdisabled=true&amp;amp;ncbi_db=pmc&amp;amp;ncbi_pdid=art-tables&amp;amp;ncbi_acc=&amp;amp;ncbi_domain=tropicalmed&amp;amp;ncbi_report=objectonly&amp;amp;ncbi_type=table&amp;amp;ncbi_objectid=tropicalmed-04-00069-t001&amp;amp;ncbi_pcid=/articles/PMC6630881/table/tropicalmed-04-00069-t001/?report=objectonly&amp;amp;ncbi_app=pmc" /&gt; </a:t>
            </a:r>
          </a:p>
        </p:txBody>
      </p:sp>
    </p:spTree>
    <p:extLst>
      <p:ext uri="{BB962C8B-B14F-4D97-AF65-F5344CB8AC3E}">
        <p14:creationId xmlns:p14="http://schemas.microsoft.com/office/powerpoint/2010/main" val="23345975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3"/>
          <p:cNvSpPr txBox="1">
            <a:spLocks noChangeArrowheads="1"/>
          </p:cNvSpPr>
          <p:nvPr/>
        </p:nvSpPr>
        <p:spPr bwMode="auto">
          <a:xfrm>
            <a:off x="309034" y="119063"/>
            <a:ext cx="5615640" cy="584775"/>
          </a:xfrm>
          <a:prstGeom prst="rect">
            <a:avLst/>
          </a:prstGeom>
          <a:solidFill>
            <a:srgbClr val="FFF3FF"/>
          </a:solidFill>
          <a:ln w="28575">
            <a:solidFill>
              <a:srgbClr val="FF0000"/>
            </a:solidFill>
            <a:miter lim="800000"/>
            <a:headEnd/>
            <a:tailEnd/>
          </a:ln>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hu-HU" altLang="hu-HU" b="1" i="1">
                <a:solidFill>
                  <a:srgbClr val="FF0000"/>
                </a:solidFill>
                <a:latin typeface="Lucida Console" pitchFamily="49" charset="0"/>
              </a:rPr>
              <a:t>Francisella tularensis</a:t>
            </a:r>
          </a:p>
        </p:txBody>
      </p:sp>
      <p:sp>
        <p:nvSpPr>
          <p:cNvPr id="16387" name="Text Box 4"/>
          <p:cNvSpPr txBox="1">
            <a:spLocks noChangeArrowheads="1"/>
          </p:cNvSpPr>
          <p:nvPr/>
        </p:nvSpPr>
        <p:spPr bwMode="auto">
          <a:xfrm>
            <a:off x="309034" y="784226"/>
            <a:ext cx="5493812" cy="4579715"/>
          </a:xfrm>
          <a:prstGeom prst="rect">
            <a:avLst/>
          </a:prstGeom>
          <a:solidFill>
            <a:srgbClr val="FFFFCC"/>
          </a:solidFill>
          <a:ln w="9525">
            <a:solidFill>
              <a:srgbClr val="FF0000"/>
            </a:solidFill>
            <a:miter lim="800000"/>
            <a:headEnd/>
            <a:tailEnd/>
          </a:ln>
        </p:spPr>
        <p:txBody>
          <a:bodyPr wrap="none">
            <a:spAutoFit/>
          </a:bodyPr>
          <a:lstStyle/>
          <a:p>
            <a:pPr marL="342900" indent="-342900" eaLnBrk="1" hangingPunct="1">
              <a:defRPr/>
            </a:pPr>
            <a:r>
              <a:rPr lang="de-DE" b="1" u="sng" dirty="0" err="1">
                <a:latin typeface="Arial" charset="0"/>
              </a:rPr>
              <a:t>Morphologi</a:t>
            </a:r>
            <a:r>
              <a:rPr lang="hu-HU" b="1" u="sng" dirty="0">
                <a:latin typeface="Arial" charset="0"/>
              </a:rPr>
              <a:t>a</a:t>
            </a:r>
            <a:r>
              <a:rPr lang="de-DE" b="1" u="sng" dirty="0">
                <a:latin typeface="Arial" charset="0"/>
              </a:rPr>
              <a:t>:</a:t>
            </a:r>
            <a:r>
              <a:rPr lang="de-DE" dirty="0">
                <a:latin typeface="Arial" charset="0"/>
              </a:rPr>
              <a:t> </a:t>
            </a:r>
            <a:endParaRPr lang="hu-HU" dirty="0">
              <a:latin typeface="Arial" charset="0"/>
            </a:endParaRPr>
          </a:p>
          <a:p>
            <a:pPr marL="342900" indent="-342900" eaLnBrk="1" hangingPunct="1">
              <a:defRPr/>
            </a:pPr>
            <a:r>
              <a:rPr lang="hu-HU" dirty="0">
                <a:latin typeface="Arial" charset="0"/>
              </a:rPr>
              <a:t>G</a:t>
            </a:r>
            <a:r>
              <a:rPr lang="de-DE" dirty="0" err="1">
                <a:latin typeface="Arial" charset="0"/>
              </a:rPr>
              <a:t>ram</a:t>
            </a:r>
            <a:r>
              <a:rPr lang="hu-HU" dirty="0">
                <a:latin typeface="Arial" charset="0"/>
              </a:rPr>
              <a:t> </a:t>
            </a:r>
            <a:r>
              <a:rPr lang="hu-HU" dirty="0" err="1">
                <a:latin typeface="Arial" charset="0"/>
              </a:rPr>
              <a:t>negativ</a:t>
            </a:r>
            <a:r>
              <a:rPr lang="hu-HU" dirty="0">
                <a:latin typeface="Arial" charset="0"/>
              </a:rPr>
              <a:t> pálcák</a:t>
            </a:r>
          </a:p>
          <a:p>
            <a:pPr marL="342900" indent="-342900" eaLnBrk="1" hangingPunct="1">
              <a:defRPr/>
            </a:pPr>
            <a:endParaRPr lang="hu-HU" dirty="0">
              <a:latin typeface="Arial" charset="0"/>
            </a:endParaRPr>
          </a:p>
          <a:p>
            <a:pPr marL="342900" indent="-342900" eaLnBrk="1" hangingPunct="1">
              <a:defRPr/>
            </a:pPr>
            <a:r>
              <a:rPr lang="hu-HU" dirty="0">
                <a:latin typeface="Arial" charset="0"/>
              </a:rPr>
              <a:t>Hidegtűrő!</a:t>
            </a:r>
          </a:p>
          <a:p>
            <a:pPr marL="342900" indent="-342900" eaLnBrk="1" hangingPunct="1">
              <a:defRPr/>
            </a:pPr>
            <a:endParaRPr lang="hu-HU" dirty="0">
              <a:latin typeface="Arial" charset="0"/>
            </a:endParaRPr>
          </a:p>
          <a:p>
            <a:pPr marL="342900" indent="-342900" eaLnBrk="1" hangingPunct="1">
              <a:defRPr/>
            </a:pPr>
            <a:r>
              <a:rPr lang="hu-HU" b="1" dirty="0" smtClean="0">
                <a:latin typeface="Arial" charset="0"/>
              </a:rPr>
              <a:t>Tápanyag igényes. </a:t>
            </a:r>
          </a:p>
          <a:p>
            <a:pPr marL="342900" indent="-342900" eaLnBrk="1" hangingPunct="1">
              <a:defRPr/>
            </a:pPr>
            <a:r>
              <a:rPr lang="hu-HU" b="1" dirty="0" smtClean="0">
                <a:latin typeface="Arial" charset="0"/>
              </a:rPr>
              <a:t>Tenyészteni </a:t>
            </a:r>
            <a:r>
              <a:rPr lang="hu-HU" b="1" dirty="0">
                <a:latin typeface="Arial" charset="0"/>
              </a:rPr>
              <a:t>tilos!</a:t>
            </a:r>
          </a:p>
          <a:p>
            <a:pPr marL="342900" indent="-342900" eaLnBrk="1" hangingPunct="1">
              <a:defRPr/>
            </a:pPr>
            <a:r>
              <a:rPr lang="hu-HU" b="1" dirty="0">
                <a:latin typeface="Arial" charset="0"/>
              </a:rPr>
              <a:t>Csak speciális laboratóriumokban</a:t>
            </a:r>
          </a:p>
          <a:p>
            <a:pPr>
              <a:lnSpc>
                <a:spcPct val="90000"/>
              </a:lnSpc>
              <a:spcBef>
                <a:spcPct val="20000"/>
              </a:spcBef>
              <a:defRPr/>
            </a:pPr>
            <a:r>
              <a:rPr lang="hu-HU" b="1" dirty="0">
                <a:solidFill>
                  <a:srgbClr val="FF0000"/>
                </a:solidFill>
                <a:latin typeface="Arial" charset="0"/>
              </a:rPr>
              <a:t>WHO – </a:t>
            </a:r>
            <a:r>
              <a:rPr lang="hu-HU" b="1" dirty="0" err="1">
                <a:solidFill>
                  <a:srgbClr val="FF0000"/>
                </a:solidFill>
                <a:latin typeface="Arial" charset="0"/>
              </a:rPr>
              <a:t>Bioterrorizmus</a:t>
            </a:r>
            <a:r>
              <a:rPr lang="hu-HU" b="1" dirty="0">
                <a:solidFill>
                  <a:srgbClr val="FF0000"/>
                </a:solidFill>
                <a:latin typeface="Arial" charset="0"/>
              </a:rPr>
              <a:t> </a:t>
            </a:r>
            <a:r>
              <a:rPr lang="hu-HU" b="1" dirty="0" smtClean="0">
                <a:solidFill>
                  <a:srgbClr val="FF0000"/>
                </a:solidFill>
                <a:latin typeface="Arial" charset="0"/>
              </a:rPr>
              <a:t>céljára felhasználható</a:t>
            </a:r>
          </a:p>
          <a:p>
            <a:pPr>
              <a:lnSpc>
                <a:spcPct val="90000"/>
              </a:lnSpc>
              <a:spcBef>
                <a:spcPct val="20000"/>
              </a:spcBef>
              <a:defRPr/>
            </a:pPr>
            <a:endParaRPr lang="hu-HU" b="1" dirty="0">
              <a:solidFill>
                <a:srgbClr val="FF0000"/>
              </a:solidFill>
              <a:latin typeface="Arial" charset="0"/>
            </a:endParaRPr>
          </a:p>
          <a:p>
            <a:pPr marL="342900" indent="-342900" eaLnBrk="1" hangingPunct="1">
              <a:defRPr/>
            </a:pPr>
            <a:r>
              <a:rPr lang="hu-HU" dirty="0" err="1" smtClean="0">
                <a:latin typeface="Arial" charset="0"/>
              </a:rPr>
              <a:t>Pathogenesis</a:t>
            </a:r>
            <a:endParaRPr lang="hu-HU" dirty="0">
              <a:latin typeface="Arial" charset="0"/>
            </a:endParaRPr>
          </a:p>
          <a:p>
            <a:pPr marL="342900" indent="-342900" eaLnBrk="1" hangingPunct="1">
              <a:defRPr/>
            </a:pPr>
            <a:r>
              <a:rPr lang="hu-HU" dirty="0">
                <a:latin typeface="Arial" charset="0"/>
              </a:rPr>
              <a:t>- forrás: </a:t>
            </a:r>
            <a:r>
              <a:rPr lang="hu-HU" dirty="0" smtClean="0">
                <a:latin typeface="Arial" charset="0"/>
              </a:rPr>
              <a:t>emlősök, madarak, gerinctelen állatok</a:t>
            </a:r>
            <a:endParaRPr lang="de-DE" dirty="0">
              <a:latin typeface="Arial" charset="0"/>
            </a:endParaRPr>
          </a:p>
          <a:p>
            <a:pPr eaLnBrk="1" hangingPunct="1">
              <a:defRPr/>
            </a:pPr>
            <a:r>
              <a:rPr lang="hu-HU" dirty="0" smtClean="0">
                <a:latin typeface="Arial" charset="0"/>
              </a:rPr>
              <a:t>- átvitel</a:t>
            </a:r>
            <a:r>
              <a:rPr lang="hu-HU" dirty="0">
                <a:latin typeface="Arial" charset="0"/>
              </a:rPr>
              <a:t>: </a:t>
            </a:r>
            <a:r>
              <a:rPr lang="de-DE" dirty="0">
                <a:latin typeface="Arial" charset="0"/>
              </a:rPr>
              <a:t>direkt </a:t>
            </a:r>
            <a:r>
              <a:rPr lang="hu-HU" dirty="0">
                <a:latin typeface="Arial" charset="0"/>
              </a:rPr>
              <a:t>k</a:t>
            </a:r>
            <a:r>
              <a:rPr lang="de-DE" dirty="0" err="1">
                <a:latin typeface="Arial" charset="0"/>
              </a:rPr>
              <a:t>ontakt</a:t>
            </a:r>
            <a:r>
              <a:rPr lang="hu-HU" dirty="0" err="1" smtClean="0">
                <a:latin typeface="Arial" charset="0"/>
              </a:rPr>
              <a:t>us</a:t>
            </a:r>
            <a:r>
              <a:rPr lang="hu-HU" dirty="0" smtClean="0">
                <a:latin typeface="Arial" charset="0"/>
              </a:rPr>
              <a:t>, belégzés</a:t>
            </a:r>
            <a:r>
              <a:rPr lang="hu-HU" dirty="0">
                <a:latin typeface="Arial" charset="0"/>
              </a:rPr>
              <a:t>, </a:t>
            </a:r>
            <a:r>
              <a:rPr lang="de-DE" dirty="0">
                <a:latin typeface="Arial" charset="0"/>
              </a:rPr>
              <a:t>per </a:t>
            </a:r>
            <a:r>
              <a:rPr lang="de-DE" dirty="0" err="1">
                <a:latin typeface="Arial" charset="0"/>
              </a:rPr>
              <a:t>os</a:t>
            </a:r>
            <a:r>
              <a:rPr lang="hu-HU" dirty="0">
                <a:latin typeface="Arial" charset="0"/>
              </a:rPr>
              <a:t>, </a:t>
            </a:r>
            <a:r>
              <a:rPr lang="hu-HU" dirty="0" smtClean="0">
                <a:latin typeface="Arial" charset="0"/>
              </a:rPr>
              <a:t>vektorok</a:t>
            </a:r>
          </a:p>
          <a:p>
            <a:pPr eaLnBrk="1" hangingPunct="1">
              <a:defRPr/>
            </a:pPr>
            <a:r>
              <a:rPr lang="de-DE" dirty="0" smtClean="0">
                <a:latin typeface="Arial" charset="0"/>
              </a:rPr>
              <a:t> </a:t>
            </a:r>
            <a:r>
              <a:rPr lang="hu-HU" dirty="0" smtClean="0">
                <a:latin typeface="Arial" charset="0"/>
              </a:rPr>
              <a:t> (kullancs, szúnyog, vérszívó légy)</a:t>
            </a:r>
            <a:endParaRPr lang="en-GB" dirty="0">
              <a:latin typeface="Arial" charset="0"/>
            </a:endParaRPr>
          </a:p>
          <a:p>
            <a:pPr marL="342900" indent="-342900" eaLnBrk="1" hangingPunct="1">
              <a:defRPr/>
            </a:pPr>
            <a:endParaRPr lang="hu-HU" dirty="0">
              <a:latin typeface="Arial" charset="0"/>
            </a:endParaRPr>
          </a:p>
          <a:p>
            <a:pPr marL="342900" indent="-342900" eaLnBrk="1" hangingPunct="1">
              <a:defRPr/>
            </a:pPr>
            <a:r>
              <a:rPr lang="hu-HU" dirty="0">
                <a:latin typeface="Arial" charset="0"/>
              </a:rPr>
              <a:t>EMBERRŐL EMBERRE NEM TERJED!</a:t>
            </a:r>
          </a:p>
        </p:txBody>
      </p:sp>
      <p:sp>
        <p:nvSpPr>
          <p:cNvPr id="190468" name="Line 5"/>
          <p:cNvSpPr>
            <a:spLocks noChangeShapeType="1"/>
          </p:cNvSpPr>
          <p:nvPr/>
        </p:nvSpPr>
        <p:spPr bwMode="auto">
          <a:xfrm flipV="1">
            <a:off x="7247467" y="2060575"/>
            <a:ext cx="1153584" cy="3168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90469" name="Line 6"/>
          <p:cNvSpPr>
            <a:spLocks noChangeShapeType="1"/>
          </p:cNvSpPr>
          <p:nvPr/>
        </p:nvSpPr>
        <p:spPr bwMode="auto">
          <a:xfrm flipV="1">
            <a:off x="4368801" y="3357563"/>
            <a:ext cx="412750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pic>
        <p:nvPicPr>
          <p:cNvPr id="190470" name="Picture 8" descr="tular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0533" y="549275"/>
            <a:ext cx="3371851"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8484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tularemia clin d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1" y="4587876"/>
            <a:ext cx="8722783"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ext Box 3"/>
          <p:cNvSpPr txBox="1">
            <a:spLocks noChangeArrowheads="1"/>
          </p:cNvSpPr>
          <p:nvPr/>
        </p:nvSpPr>
        <p:spPr bwMode="auto">
          <a:xfrm>
            <a:off x="143934" y="115888"/>
            <a:ext cx="5615640" cy="584775"/>
          </a:xfrm>
          <a:prstGeom prst="rect">
            <a:avLst/>
          </a:prstGeom>
          <a:solidFill>
            <a:srgbClr val="FFF3FF"/>
          </a:solidFill>
          <a:ln w="28575">
            <a:solidFill>
              <a:srgbClr val="FF0000"/>
            </a:solidFill>
            <a:miter lim="800000"/>
            <a:headEnd/>
            <a:tailEnd/>
          </a:ln>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hu-HU" altLang="hu-HU" b="1" i="1">
                <a:solidFill>
                  <a:srgbClr val="FF0000"/>
                </a:solidFill>
                <a:latin typeface="Lucida Console" pitchFamily="49" charset="0"/>
              </a:rPr>
              <a:t>Francisella tularensis</a:t>
            </a:r>
          </a:p>
        </p:txBody>
      </p:sp>
      <p:sp>
        <p:nvSpPr>
          <p:cNvPr id="192516" name="Text Box 4"/>
          <p:cNvSpPr txBox="1">
            <a:spLocks noChangeArrowheads="1"/>
          </p:cNvSpPr>
          <p:nvPr/>
        </p:nvSpPr>
        <p:spPr bwMode="auto">
          <a:xfrm>
            <a:off x="239184" y="1130301"/>
            <a:ext cx="5519460" cy="3139321"/>
          </a:xfrm>
          <a:prstGeom prst="rect">
            <a:avLst/>
          </a:prstGeom>
          <a:solidFill>
            <a:srgbClr val="FFFFCC"/>
          </a:solidFill>
          <a:ln w="9525">
            <a:solidFill>
              <a:srgbClr val="FF0000"/>
            </a:solidFill>
            <a:miter lim="800000"/>
            <a:headEnd/>
            <a:tailEnd/>
          </a:ln>
        </p:spPr>
        <p:txBody>
          <a:bodyPr wrap="none">
            <a:spAutoFit/>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hu-HU" altLang="hu-HU" sz="1800" b="1" u="sng" dirty="0"/>
              <a:t>Kórképek:</a:t>
            </a:r>
            <a:endParaRPr lang="hu-HU" altLang="hu-HU" sz="1800" dirty="0"/>
          </a:p>
          <a:p>
            <a:pPr eaLnBrk="1" hangingPunct="1">
              <a:spcBef>
                <a:spcPct val="0"/>
              </a:spcBef>
              <a:buFontTx/>
              <a:buNone/>
            </a:pPr>
            <a:r>
              <a:rPr lang="hu-HU" altLang="hu-HU" sz="1800" b="1" dirty="0">
                <a:solidFill>
                  <a:srgbClr val="FF0000"/>
                </a:solidFill>
              </a:rPr>
              <a:t>TULAREMIA</a:t>
            </a:r>
          </a:p>
          <a:p>
            <a:pPr eaLnBrk="1" hangingPunct="1">
              <a:spcBef>
                <a:spcPct val="0"/>
              </a:spcBef>
              <a:buFontTx/>
              <a:buNone/>
            </a:pPr>
            <a:r>
              <a:rPr lang="hu-HU" altLang="hu-HU" sz="1800" dirty="0"/>
              <a:t>nyirokcsomókban, apró </a:t>
            </a:r>
            <a:r>
              <a:rPr lang="hu-HU" altLang="hu-HU" sz="1800" dirty="0" err="1"/>
              <a:t>granulomák</a:t>
            </a:r>
            <a:endParaRPr lang="hu-HU" altLang="hu-HU" sz="1800" dirty="0"/>
          </a:p>
          <a:p>
            <a:pPr eaLnBrk="1" hangingPunct="1">
              <a:spcBef>
                <a:spcPct val="0"/>
              </a:spcBef>
              <a:buFontTx/>
              <a:buNone/>
            </a:pPr>
            <a:r>
              <a:rPr lang="hu-HU" altLang="hu-HU" sz="1800" dirty="0"/>
              <a:t>+ fekélyek</a:t>
            </a:r>
          </a:p>
          <a:p>
            <a:pPr eaLnBrk="1" hangingPunct="1">
              <a:spcBef>
                <a:spcPct val="0"/>
              </a:spcBef>
              <a:buFontTx/>
              <a:buNone/>
            </a:pPr>
            <a:r>
              <a:rPr lang="hu-HU" altLang="hu-HU" sz="1800" dirty="0"/>
              <a:t>+ </a:t>
            </a:r>
            <a:r>
              <a:rPr lang="hu-HU" altLang="hu-HU" sz="1800" dirty="0" err="1"/>
              <a:t>necrosis</a:t>
            </a:r>
            <a:endParaRPr lang="hu-HU" altLang="hu-HU" sz="1800" b="1" dirty="0"/>
          </a:p>
          <a:p>
            <a:pPr eaLnBrk="1" hangingPunct="1">
              <a:spcBef>
                <a:spcPct val="0"/>
              </a:spcBef>
              <a:buFontTx/>
              <a:buNone/>
            </a:pPr>
            <a:r>
              <a:rPr lang="hu-HU" altLang="hu-HU" sz="1800" b="1" dirty="0"/>
              <a:t>Primer Komplex</a:t>
            </a:r>
          </a:p>
          <a:p>
            <a:pPr eaLnBrk="1" hangingPunct="1">
              <a:spcBef>
                <a:spcPct val="0"/>
              </a:spcBef>
              <a:buFontTx/>
              <a:buNone/>
            </a:pPr>
            <a:r>
              <a:rPr lang="hu-HU" altLang="hu-HU" sz="1800" dirty="0" err="1"/>
              <a:t>cutano-</a:t>
            </a:r>
            <a:r>
              <a:rPr lang="hu-HU" altLang="hu-HU" sz="1800" dirty="0"/>
              <a:t>, </a:t>
            </a:r>
            <a:r>
              <a:rPr lang="hu-HU" altLang="hu-HU" sz="1800" dirty="0" err="1"/>
              <a:t>oculo-</a:t>
            </a:r>
            <a:r>
              <a:rPr lang="hu-HU" altLang="hu-HU" sz="1800" dirty="0"/>
              <a:t>, </a:t>
            </a:r>
            <a:r>
              <a:rPr lang="hu-HU" altLang="hu-HU" sz="1800" dirty="0" err="1"/>
              <a:t>tonsilloglandularis</a:t>
            </a:r>
            <a:r>
              <a:rPr lang="hu-HU" altLang="hu-HU" sz="1800" dirty="0"/>
              <a:t>, (látszik!)</a:t>
            </a:r>
          </a:p>
          <a:p>
            <a:pPr eaLnBrk="1" hangingPunct="1">
              <a:spcBef>
                <a:spcPct val="0"/>
              </a:spcBef>
              <a:buFontTx/>
              <a:buNone/>
            </a:pPr>
            <a:r>
              <a:rPr lang="hu-HU" altLang="hu-HU" sz="1800" dirty="0" err="1"/>
              <a:t>thoracalis</a:t>
            </a:r>
            <a:r>
              <a:rPr lang="hu-HU" altLang="hu-HU" sz="1800" dirty="0"/>
              <a:t>, </a:t>
            </a:r>
            <a:r>
              <a:rPr lang="hu-HU" altLang="hu-HU" sz="1800" dirty="0" err="1"/>
              <a:t>abdominalis</a:t>
            </a:r>
            <a:r>
              <a:rPr lang="hu-HU" altLang="hu-HU" sz="1800" dirty="0"/>
              <a:t> -  (nem látszik!) formák</a:t>
            </a:r>
            <a:endParaRPr lang="hu-HU" altLang="hu-HU" sz="1800" b="1" dirty="0"/>
          </a:p>
          <a:p>
            <a:pPr eaLnBrk="1" hangingPunct="1">
              <a:spcBef>
                <a:spcPct val="0"/>
              </a:spcBef>
              <a:buFontTx/>
              <a:buNone/>
            </a:pPr>
            <a:r>
              <a:rPr lang="hu-HU" altLang="hu-HU" sz="1800" b="1" dirty="0" err="1"/>
              <a:t>Generalisatio</a:t>
            </a:r>
            <a:r>
              <a:rPr lang="hu-HU" altLang="hu-HU" sz="1800" dirty="0"/>
              <a:t> – </a:t>
            </a:r>
            <a:r>
              <a:rPr lang="hu-HU" altLang="hu-HU" sz="1800" dirty="0" err="1"/>
              <a:t>Granuloma</a:t>
            </a:r>
            <a:r>
              <a:rPr lang="hu-HU" altLang="hu-HU" sz="1800" dirty="0"/>
              <a:t> képződés</a:t>
            </a:r>
            <a:r>
              <a:rPr lang="hu-HU" altLang="hu-HU" sz="1800" dirty="0" smtClean="0"/>
              <a:t>!</a:t>
            </a:r>
          </a:p>
          <a:p>
            <a:pPr eaLnBrk="1" hangingPunct="1">
              <a:spcBef>
                <a:spcPct val="0"/>
              </a:spcBef>
              <a:buFontTx/>
              <a:buNone/>
            </a:pPr>
            <a:endParaRPr lang="hu-HU" altLang="hu-HU" sz="1800" dirty="0"/>
          </a:p>
          <a:p>
            <a:pPr eaLnBrk="1" hangingPunct="1">
              <a:spcBef>
                <a:spcPct val="0"/>
              </a:spcBef>
              <a:buFontTx/>
              <a:buNone/>
            </a:pPr>
            <a:r>
              <a:rPr lang="hu-HU" altLang="hu-HU" sz="1800" dirty="0" smtClean="0"/>
              <a:t>Magyarországon évente több száz esetet jelentenek</a:t>
            </a:r>
            <a:endParaRPr lang="hu-HU" altLang="hu-HU" sz="1800" dirty="0"/>
          </a:p>
        </p:txBody>
      </p:sp>
      <p:sp>
        <p:nvSpPr>
          <p:cNvPr id="192517" name="Text Box 5"/>
          <p:cNvSpPr txBox="1">
            <a:spLocks noChangeArrowheads="1"/>
          </p:cNvSpPr>
          <p:nvPr/>
        </p:nvSpPr>
        <p:spPr bwMode="auto">
          <a:xfrm>
            <a:off x="7135285" y="839789"/>
            <a:ext cx="2826415" cy="1477328"/>
          </a:xfrm>
          <a:prstGeom prst="rect">
            <a:avLst/>
          </a:prstGeom>
          <a:solidFill>
            <a:srgbClr val="FFFFCC"/>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hu-HU" altLang="hu-HU" sz="1800" b="1" dirty="0" err="1"/>
              <a:t>Diagnosis</a:t>
            </a:r>
            <a:r>
              <a:rPr lang="hu-HU" altLang="hu-HU" sz="1800" b="1" dirty="0"/>
              <a:t>:</a:t>
            </a:r>
            <a:r>
              <a:rPr lang="hu-HU" altLang="hu-HU" sz="1800" dirty="0"/>
              <a:t> </a:t>
            </a:r>
            <a:r>
              <a:rPr lang="hu-HU" altLang="hu-HU" sz="1800" dirty="0" err="1" smtClean="0"/>
              <a:t>Serologia</a:t>
            </a:r>
            <a:endParaRPr lang="hu-HU" altLang="hu-HU" sz="1800" dirty="0"/>
          </a:p>
          <a:p>
            <a:pPr eaLnBrk="1" hangingPunct="1">
              <a:spcBef>
                <a:spcPct val="0"/>
              </a:spcBef>
              <a:buFontTx/>
              <a:buNone/>
            </a:pPr>
            <a:r>
              <a:rPr lang="hu-HU" altLang="hu-HU" sz="1800" b="1" dirty="0"/>
              <a:t>DNS kimutatás: </a:t>
            </a:r>
            <a:r>
              <a:rPr lang="hu-HU" altLang="hu-HU" sz="1800" dirty="0"/>
              <a:t>PCR</a:t>
            </a:r>
          </a:p>
          <a:p>
            <a:pPr eaLnBrk="1" hangingPunct="1">
              <a:spcBef>
                <a:spcPct val="0"/>
              </a:spcBef>
              <a:buFontTx/>
              <a:buNone/>
            </a:pPr>
            <a:r>
              <a:rPr lang="hu-HU" altLang="hu-HU" sz="1800" b="1" dirty="0" err="1"/>
              <a:t>Therapia</a:t>
            </a:r>
            <a:r>
              <a:rPr lang="hu-HU" altLang="hu-HU" sz="1800" b="1" dirty="0"/>
              <a:t>:</a:t>
            </a:r>
          </a:p>
          <a:p>
            <a:pPr eaLnBrk="1" hangingPunct="1">
              <a:spcBef>
                <a:spcPct val="0"/>
              </a:spcBef>
              <a:buFontTx/>
              <a:buNone/>
            </a:pPr>
            <a:r>
              <a:rPr lang="hu-HU" altLang="hu-HU" sz="1800" dirty="0" err="1"/>
              <a:t>Streptomycin</a:t>
            </a:r>
            <a:r>
              <a:rPr lang="hu-HU" altLang="hu-HU" sz="1800" dirty="0"/>
              <a:t>, </a:t>
            </a:r>
            <a:r>
              <a:rPr lang="hu-HU" altLang="hu-HU" sz="1800" dirty="0" err="1"/>
              <a:t>Doxycyclin</a:t>
            </a:r>
            <a:r>
              <a:rPr lang="hu-HU" altLang="hu-HU" sz="1800" dirty="0"/>
              <a:t>,</a:t>
            </a:r>
          </a:p>
          <a:p>
            <a:pPr eaLnBrk="1" hangingPunct="1">
              <a:spcBef>
                <a:spcPct val="0"/>
              </a:spcBef>
              <a:buFontTx/>
              <a:buNone/>
            </a:pPr>
            <a:r>
              <a:rPr lang="hu-HU" altLang="hu-HU" sz="1800" dirty="0" err="1"/>
              <a:t>Ciprofloxacin</a:t>
            </a:r>
            <a:endParaRPr lang="hu-HU" altLang="hu-HU" sz="1800" dirty="0"/>
          </a:p>
        </p:txBody>
      </p:sp>
      <p:pic>
        <p:nvPicPr>
          <p:cNvPr id="192518" name="Picture 6" descr="Scan10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 y="4581526"/>
            <a:ext cx="2465917"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1172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Ft_conjunctivi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51" y="188913"/>
            <a:ext cx="64389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Text Box 3"/>
          <p:cNvSpPr txBox="1">
            <a:spLocks noChangeArrowheads="1"/>
          </p:cNvSpPr>
          <p:nvPr/>
        </p:nvSpPr>
        <p:spPr bwMode="auto">
          <a:xfrm>
            <a:off x="7727951" y="908051"/>
            <a:ext cx="398356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hu-HU" altLang="hu-HU" sz="2000"/>
              <a:t>A reported case of exposure of a patient to a wild rabbit, which subsequently died, suggested that tularemia was the likely etiology </a:t>
            </a:r>
          </a:p>
        </p:txBody>
      </p:sp>
      <p:sp>
        <p:nvSpPr>
          <p:cNvPr id="194564" name="Text Box 4"/>
          <p:cNvSpPr txBox="1">
            <a:spLocks noChangeArrowheads="1"/>
          </p:cNvSpPr>
          <p:nvPr/>
        </p:nvSpPr>
        <p:spPr bwMode="auto">
          <a:xfrm>
            <a:off x="7535334" y="6237288"/>
            <a:ext cx="31813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hu-HU" altLang="hu-HU" sz="1800"/>
              <a:t>staff.vbi.vt.edu/.../Ftularensis </a:t>
            </a:r>
          </a:p>
        </p:txBody>
      </p:sp>
    </p:spTree>
    <p:extLst>
      <p:ext uri="{BB962C8B-B14F-4D97-AF65-F5344CB8AC3E}">
        <p14:creationId xmlns:p14="http://schemas.microsoft.com/office/powerpoint/2010/main" val="30006502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clymphadeni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18" y="109539"/>
            <a:ext cx="8739716"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Text Box 3"/>
          <p:cNvSpPr txBox="1">
            <a:spLocks noChangeArrowheads="1"/>
          </p:cNvSpPr>
          <p:nvPr/>
        </p:nvSpPr>
        <p:spPr bwMode="auto">
          <a:xfrm>
            <a:off x="334433" y="5551488"/>
            <a:ext cx="11618384" cy="92333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hu-HU" altLang="hu-HU" sz="1800" b="1"/>
              <a:t>Description: </a:t>
            </a:r>
            <a:r>
              <a:rPr lang="hu-HU" altLang="hu-HU" sz="1800" b="1">
                <a:solidFill>
                  <a:srgbClr val="FF0000"/>
                </a:solidFill>
              </a:rPr>
              <a:t>Cervical Lymphadenitis</a:t>
            </a:r>
            <a:r>
              <a:rPr lang="hu-HU" altLang="hu-HU" sz="1800" b="1"/>
              <a:t> in a Patient With </a:t>
            </a:r>
            <a:r>
              <a:rPr lang="hu-HU" altLang="hu-HU" sz="1800" b="1">
                <a:solidFill>
                  <a:srgbClr val="FF0000"/>
                </a:solidFill>
              </a:rPr>
              <a:t>Pharyngeal Tularemia</a:t>
            </a:r>
            <a:r>
              <a:rPr lang="hu-HU" altLang="hu-HU" sz="1800" b="1"/>
              <a:t>; Patient has marked swelling and fluctuant suppuration of several anterior cervical nodes. Infection was acquired by ingestion of contaminated food or water. Source: World Health Organization </a:t>
            </a:r>
          </a:p>
        </p:txBody>
      </p:sp>
      <p:sp>
        <p:nvSpPr>
          <p:cNvPr id="196612" name="Text Box 4"/>
          <p:cNvSpPr txBox="1">
            <a:spLocks noChangeArrowheads="1"/>
          </p:cNvSpPr>
          <p:nvPr/>
        </p:nvSpPr>
        <p:spPr bwMode="auto">
          <a:xfrm rot="5400000">
            <a:off x="9455165" y="2445822"/>
            <a:ext cx="31813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hu-HU" altLang="hu-HU" sz="1800"/>
              <a:t>staff.vbi.vt.edu/.../Ftularensis </a:t>
            </a:r>
          </a:p>
        </p:txBody>
      </p:sp>
    </p:spTree>
    <p:extLst>
      <p:ext uri="{BB962C8B-B14F-4D97-AF65-F5344CB8AC3E}">
        <p14:creationId xmlns:p14="http://schemas.microsoft.com/office/powerpoint/2010/main" val="18413273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Dennis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33" y="404813"/>
            <a:ext cx="56642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9" name="Picture 3" descr="Ft_Pulmon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4833" y="2747964"/>
            <a:ext cx="44704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p:cNvSpPr txBox="1">
            <a:spLocks noChangeArrowheads="1"/>
          </p:cNvSpPr>
          <p:nvPr/>
        </p:nvSpPr>
        <p:spPr bwMode="auto">
          <a:xfrm>
            <a:off x="2351618" y="4292601"/>
            <a:ext cx="47053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hu-HU" altLang="hu-HU" sz="2000" b="1"/>
              <a:t>Description: </a:t>
            </a:r>
            <a:r>
              <a:rPr lang="hu-HU" altLang="hu-HU" sz="2000"/>
              <a:t>Chest Radiograph of a Patient With Pulmonary Tularemia </a:t>
            </a:r>
          </a:p>
        </p:txBody>
      </p:sp>
      <p:sp>
        <p:nvSpPr>
          <p:cNvPr id="198661" name="Text Box 5"/>
          <p:cNvSpPr txBox="1">
            <a:spLocks noChangeArrowheads="1"/>
          </p:cNvSpPr>
          <p:nvPr/>
        </p:nvSpPr>
        <p:spPr bwMode="auto">
          <a:xfrm>
            <a:off x="6383867" y="260351"/>
            <a:ext cx="54737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hu-HU" altLang="hu-HU" sz="1800" b="1"/>
              <a:t>Description: </a:t>
            </a:r>
            <a:r>
              <a:rPr lang="hu-HU" altLang="hu-HU" sz="1800"/>
              <a:t>These </a:t>
            </a:r>
            <a:r>
              <a:rPr lang="hu-HU" altLang="hu-HU" sz="1800" i="1"/>
              <a:t>Francisella tularensis</a:t>
            </a:r>
            <a:r>
              <a:rPr lang="hu-HU" altLang="hu-HU" sz="1800"/>
              <a:t> colonies show characteristic opalescence on cysteine heart agar with sheep blood (cultured at 37 C for 72 hours). Note: On cysteine heart agar, F tularensis colonies are characteristically opalescent and do not discolor the medium </a:t>
            </a:r>
          </a:p>
        </p:txBody>
      </p:sp>
      <p:sp>
        <p:nvSpPr>
          <p:cNvPr id="198662" name="Text Box 6"/>
          <p:cNvSpPr txBox="1">
            <a:spLocks noChangeArrowheads="1"/>
          </p:cNvSpPr>
          <p:nvPr/>
        </p:nvSpPr>
        <p:spPr bwMode="auto">
          <a:xfrm>
            <a:off x="527051" y="6237288"/>
            <a:ext cx="31813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hu-HU" altLang="hu-HU" sz="1800"/>
              <a:t>staff.vbi.vt.edu/.../Ftularensis </a:t>
            </a:r>
          </a:p>
        </p:txBody>
      </p:sp>
    </p:spTree>
    <p:extLst>
      <p:ext uri="{BB962C8B-B14F-4D97-AF65-F5344CB8AC3E}">
        <p14:creationId xmlns:p14="http://schemas.microsoft.com/office/powerpoint/2010/main" val="22557591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09800" y="2130426"/>
            <a:ext cx="7772400" cy="1470025"/>
          </a:xfrm>
        </p:spPr>
        <p:txBody>
          <a:bodyPr anchor="ctr"/>
          <a:lstStyle/>
          <a:p>
            <a:pPr eaLnBrk="1" hangingPunct="1"/>
            <a:r>
              <a:rPr lang="hu-HU" altLang="hu-HU" sz="4400" b="1" dirty="0" err="1"/>
              <a:t>Babesia</a:t>
            </a:r>
            <a:endParaRPr lang="hu-HU" altLang="hu-HU" sz="4400" b="1" dirty="0"/>
          </a:p>
        </p:txBody>
      </p:sp>
      <p:sp>
        <p:nvSpPr>
          <p:cNvPr id="2051" name="Rectangle 3"/>
          <p:cNvSpPr>
            <a:spLocks noGrp="1" noChangeArrowheads="1"/>
          </p:cNvSpPr>
          <p:nvPr>
            <p:ph type="subTitle" idx="1"/>
          </p:nvPr>
        </p:nvSpPr>
        <p:spPr>
          <a:xfrm>
            <a:off x="2895600" y="3886200"/>
            <a:ext cx="6400800" cy="1752600"/>
          </a:xfrm>
        </p:spPr>
        <p:txBody>
          <a:bodyPr/>
          <a:lstStyle/>
          <a:p>
            <a:pPr eaLnBrk="1" hangingPunct="1"/>
            <a:endParaRPr lang="hu-HU" altLang="hu-HU" sz="3200"/>
          </a:p>
        </p:txBody>
      </p:sp>
    </p:spTree>
    <p:extLst>
      <p:ext uri="{BB962C8B-B14F-4D97-AF65-F5344CB8AC3E}">
        <p14:creationId xmlns:p14="http://schemas.microsoft.com/office/powerpoint/2010/main" val="6729785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sz="3200" b="1" dirty="0" err="1"/>
              <a:t>Babesia</a:t>
            </a:r>
            <a:endParaRPr lang="hu-HU" sz="3200" b="1" dirty="0"/>
          </a:p>
        </p:txBody>
      </p:sp>
      <p:sp>
        <p:nvSpPr>
          <p:cNvPr id="3" name="Tartalom helye 2"/>
          <p:cNvSpPr>
            <a:spLocks noGrp="1"/>
          </p:cNvSpPr>
          <p:nvPr>
            <p:ph idx="1"/>
          </p:nvPr>
        </p:nvSpPr>
        <p:spPr/>
        <p:txBody>
          <a:bodyPr/>
          <a:lstStyle/>
          <a:p>
            <a:r>
              <a:rPr lang="hu-HU" dirty="0" err="1" smtClean="0"/>
              <a:t>Protozoon</a:t>
            </a:r>
            <a:r>
              <a:rPr lang="hu-HU" dirty="0" smtClean="0"/>
              <a:t> („egysejtű állat”)</a:t>
            </a:r>
          </a:p>
          <a:p>
            <a:pPr marL="0" indent="0">
              <a:buNone/>
            </a:pPr>
            <a:endParaRPr lang="hu-HU" dirty="0" smtClean="0"/>
          </a:p>
          <a:p>
            <a:r>
              <a:rPr lang="hu-HU" dirty="0" smtClean="0"/>
              <a:t>Több mint 100 fajt azonosítottak</a:t>
            </a:r>
          </a:p>
          <a:p>
            <a:pPr marL="0" indent="0">
              <a:buNone/>
            </a:pPr>
            <a:endParaRPr lang="hu-HU" dirty="0" smtClean="0"/>
          </a:p>
          <a:p>
            <a:r>
              <a:rPr lang="hu-HU" dirty="0" err="1"/>
              <a:t>Apicomplexa</a:t>
            </a:r>
            <a:r>
              <a:rPr lang="hu-HU" dirty="0"/>
              <a:t> (</a:t>
            </a:r>
            <a:r>
              <a:rPr lang="hu-HU" dirty="0" err="1"/>
              <a:t>Sporozoa</a:t>
            </a:r>
            <a:r>
              <a:rPr lang="hu-HU" dirty="0"/>
              <a:t>) </a:t>
            </a:r>
            <a:r>
              <a:rPr lang="hu-HU" dirty="0" smtClean="0"/>
              <a:t>törzs (mint </a:t>
            </a:r>
            <a:r>
              <a:rPr lang="hu-HU" dirty="0" err="1" smtClean="0"/>
              <a:t>Plasmodium</a:t>
            </a:r>
            <a:r>
              <a:rPr lang="hu-HU" dirty="0" smtClean="0"/>
              <a:t>, </a:t>
            </a:r>
            <a:r>
              <a:rPr lang="hu-HU" dirty="0" err="1" smtClean="0"/>
              <a:t>Toxoplasma</a:t>
            </a:r>
            <a:r>
              <a:rPr lang="hu-HU" dirty="0" smtClean="0"/>
              <a:t>)</a:t>
            </a:r>
          </a:p>
          <a:p>
            <a:pPr marL="0" indent="0">
              <a:buNone/>
            </a:pPr>
            <a:endParaRPr lang="hu-HU" dirty="0"/>
          </a:p>
          <a:p>
            <a:r>
              <a:rPr lang="hu-HU" dirty="0" smtClean="0"/>
              <a:t>mozgásra képesek („</a:t>
            </a:r>
            <a:r>
              <a:rPr lang="hu-HU" dirty="0" err="1" smtClean="0"/>
              <a:t>gliding</a:t>
            </a:r>
            <a:r>
              <a:rPr lang="hu-HU" dirty="0" smtClean="0"/>
              <a:t>”)</a:t>
            </a:r>
          </a:p>
          <a:p>
            <a:endParaRPr lang="hu-HU" dirty="0" smtClean="0"/>
          </a:p>
          <a:p>
            <a:endParaRPr lang="hu-HU" dirty="0"/>
          </a:p>
        </p:txBody>
      </p:sp>
    </p:spTree>
    <p:extLst>
      <p:ext uri="{BB962C8B-B14F-4D97-AF65-F5344CB8AC3E}">
        <p14:creationId xmlns:p14="http://schemas.microsoft.com/office/powerpoint/2010/main" val="42814960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b="1" dirty="0" err="1" smtClean="0"/>
              <a:t>Babesiosis</a:t>
            </a:r>
            <a:endParaRPr lang="hu-HU" b="1" dirty="0"/>
          </a:p>
        </p:txBody>
      </p:sp>
      <p:sp>
        <p:nvSpPr>
          <p:cNvPr id="3" name="Tartalom helye 2"/>
          <p:cNvSpPr>
            <a:spLocks noGrp="1"/>
          </p:cNvSpPr>
          <p:nvPr>
            <p:ph idx="1"/>
          </p:nvPr>
        </p:nvSpPr>
        <p:spPr/>
        <p:txBody>
          <a:bodyPr/>
          <a:lstStyle/>
          <a:p>
            <a:endParaRPr lang="hu-HU" dirty="0" smtClean="0"/>
          </a:p>
          <a:p>
            <a:r>
              <a:rPr lang="hu-HU" dirty="0" err="1" smtClean="0"/>
              <a:t>Reservoir</a:t>
            </a:r>
            <a:r>
              <a:rPr lang="hu-HU" dirty="0" smtClean="0"/>
              <a:t>: állatok</a:t>
            </a:r>
          </a:p>
          <a:p>
            <a:r>
              <a:rPr lang="hu-HU" dirty="0" smtClean="0">
                <a:effectLst/>
              </a:rPr>
              <a:t>Átvitel: kullancs</a:t>
            </a:r>
          </a:p>
          <a:p>
            <a:r>
              <a:rPr lang="hu-HU" dirty="0"/>
              <a:t>Á</a:t>
            </a:r>
            <a:r>
              <a:rPr lang="hu-HU" dirty="0" smtClean="0">
                <a:effectLst/>
              </a:rPr>
              <a:t>ltalában tünetmentes</a:t>
            </a:r>
          </a:p>
          <a:p>
            <a:r>
              <a:rPr lang="hu-HU" dirty="0" smtClean="0">
                <a:effectLst/>
              </a:rPr>
              <a:t>Ha tünetek jelentkeznek (</a:t>
            </a:r>
            <a:r>
              <a:rPr lang="hu-HU" dirty="0" err="1" smtClean="0">
                <a:effectLst/>
              </a:rPr>
              <a:t>immunszupresszáltak</a:t>
            </a:r>
            <a:r>
              <a:rPr lang="hu-HU" dirty="0" smtClean="0">
                <a:effectLst/>
              </a:rPr>
              <a:t>) a maláriához hasonlít </a:t>
            </a:r>
            <a:r>
              <a:rPr lang="hu-HU" dirty="0" err="1" smtClean="0">
                <a:effectLst/>
              </a:rPr>
              <a:t>haemolysis</a:t>
            </a:r>
            <a:r>
              <a:rPr lang="hu-HU" dirty="0" smtClean="0">
                <a:effectLst/>
              </a:rPr>
              <a:t>, láz</a:t>
            </a:r>
          </a:p>
          <a:p>
            <a:pPr marL="0" indent="0">
              <a:buNone/>
            </a:pPr>
            <a:r>
              <a:rPr lang="hu-HU" dirty="0"/>
              <a:t> </a:t>
            </a:r>
            <a:r>
              <a:rPr lang="hu-HU" dirty="0" smtClean="0"/>
              <a:t>  Súlyos esetben: </a:t>
            </a:r>
            <a:r>
              <a:rPr lang="hu-HU" dirty="0" err="1" smtClean="0"/>
              <a:t>icterus</a:t>
            </a:r>
            <a:r>
              <a:rPr lang="hu-HU" dirty="0" smtClean="0"/>
              <a:t>, </a:t>
            </a:r>
            <a:r>
              <a:rPr lang="hu-HU" dirty="0" err="1" smtClean="0"/>
              <a:t>cardiális</a:t>
            </a:r>
            <a:r>
              <a:rPr lang="hu-HU" dirty="0" smtClean="0"/>
              <a:t> érintettség</a:t>
            </a:r>
            <a:endParaRPr lang="hu-HU" dirty="0" smtClean="0">
              <a:effectLst/>
            </a:endParaRPr>
          </a:p>
          <a:p>
            <a:r>
              <a:rPr lang="hu-HU" dirty="0" smtClean="0"/>
              <a:t>K</a:t>
            </a:r>
            <a:r>
              <a:rPr lang="hu-HU" dirty="0" smtClean="0">
                <a:effectLst/>
              </a:rPr>
              <a:t>utyákban életveszélyes lehet</a:t>
            </a:r>
          </a:p>
          <a:p>
            <a:pPr marL="0" indent="0">
              <a:buNone/>
            </a:pPr>
            <a:endParaRPr lang="hu-HU" dirty="0"/>
          </a:p>
        </p:txBody>
      </p:sp>
    </p:spTree>
    <p:extLst>
      <p:ext uri="{BB962C8B-B14F-4D97-AF65-F5344CB8AC3E}">
        <p14:creationId xmlns:p14="http://schemas.microsoft.com/office/powerpoint/2010/main" val="3302975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ím 1"/>
          <p:cNvSpPr>
            <a:spLocks noGrp="1"/>
          </p:cNvSpPr>
          <p:nvPr>
            <p:ph type="title" idx="4294967295"/>
          </p:nvPr>
        </p:nvSpPr>
        <p:spPr/>
        <p:txBody>
          <a:bodyPr/>
          <a:lstStyle/>
          <a:p>
            <a:pPr algn="ctr" eaLnBrk="1" hangingPunct="1"/>
            <a:r>
              <a:rPr lang="hu-HU" altLang="hu-HU" b="1" dirty="0" err="1" smtClean="0">
                <a:solidFill>
                  <a:schemeClr val="tx1"/>
                </a:solidFill>
                <a:cs typeface="Arial" panose="020B0604020202020204" pitchFamily="34" charset="0"/>
              </a:rPr>
              <a:t>Borrelia</a:t>
            </a:r>
            <a:r>
              <a:rPr lang="hu-HU" altLang="hu-HU" b="1" dirty="0" smtClean="0">
                <a:solidFill>
                  <a:schemeClr val="tx1"/>
                </a:solidFill>
                <a:cs typeface="Arial" panose="020B0604020202020204" pitchFamily="34" charset="0"/>
              </a:rPr>
              <a:t> </a:t>
            </a:r>
            <a:r>
              <a:rPr lang="hu-HU" altLang="hu-HU" b="1" dirty="0" err="1" smtClean="0">
                <a:solidFill>
                  <a:schemeClr val="tx1"/>
                </a:solidFill>
                <a:cs typeface="Arial" panose="020B0604020202020204" pitchFamily="34" charset="0"/>
              </a:rPr>
              <a:t>burgdorferi</a:t>
            </a:r>
            <a:endParaRPr lang="hu-HU" altLang="hu-HU" dirty="0" smtClean="0">
              <a:solidFill>
                <a:schemeClr val="tx1"/>
              </a:solidFill>
            </a:endParaRPr>
          </a:p>
        </p:txBody>
      </p:sp>
      <p:pic>
        <p:nvPicPr>
          <p:cNvPr id="30723"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524125" y="1452563"/>
            <a:ext cx="7143750" cy="4691062"/>
          </a:xfrm>
          <a:noFill/>
        </p:spPr>
      </p:pic>
    </p:spTree>
    <p:extLst>
      <p:ext uri="{BB962C8B-B14F-4D97-AF65-F5344CB8AC3E}">
        <p14:creationId xmlns:p14="http://schemas.microsoft.com/office/powerpoint/2010/main" val="29326533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endParaRPr lang="hu-HU" altLang="hu-HU" smtClean="0"/>
          </a:p>
        </p:txBody>
      </p:sp>
      <p:sp>
        <p:nvSpPr>
          <p:cNvPr id="3075" name="Rectangle 3"/>
          <p:cNvSpPr>
            <a:spLocks noGrp="1" noChangeArrowheads="1"/>
          </p:cNvSpPr>
          <p:nvPr>
            <p:ph type="body" idx="1"/>
          </p:nvPr>
        </p:nvSpPr>
        <p:spPr/>
        <p:txBody>
          <a:bodyPr/>
          <a:lstStyle/>
          <a:p>
            <a:pPr eaLnBrk="1" hangingPunct="1">
              <a:buFontTx/>
              <a:buNone/>
            </a:pPr>
            <a:endParaRPr lang="hu-HU" altLang="hu-HU" smtClean="0"/>
          </a:p>
        </p:txBody>
      </p:sp>
      <p:pic>
        <p:nvPicPr>
          <p:cNvPr id="3076" name="Picture 5" descr="File:Babesia life cycle human en.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568326"/>
            <a:ext cx="6408738"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3650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eaLnBrk="1" hangingPunct="1"/>
            <a:r>
              <a:rPr lang="hu-HU" altLang="hu-HU" sz="4000" b="1" dirty="0" err="1"/>
              <a:t>Babesia</a:t>
            </a:r>
            <a:r>
              <a:rPr lang="hu-HU" altLang="hu-HU" sz="4000" b="1" dirty="0"/>
              <a:t> </a:t>
            </a:r>
            <a:r>
              <a:rPr lang="hu-HU" altLang="hu-HU" sz="4000" b="1" dirty="0" err="1"/>
              <a:t>protozoons</a:t>
            </a:r>
            <a:r>
              <a:rPr lang="hu-HU" altLang="hu-HU" sz="4000" b="1" dirty="0"/>
              <a:t> in </a:t>
            </a:r>
            <a:r>
              <a:rPr lang="hu-HU" altLang="hu-HU" sz="4000" b="1" dirty="0" err="1"/>
              <a:t>blood</a:t>
            </a:r>
            <a:r>
              <a:rPr lang="hu-HU" altLang="hu-HU" sz="4000" b="1" dirty="0"/>
              <a:t> (</a:t>
            </a:r>
            <a:r>
              <a:rPr lang="hu-HU" altLang="hu-HU" sz="4000" b="1" dirty="0" err="1"/>
              <a:t>Giemsa</a:t>
            </a:r>
            <a:r>
              <a:rPr lang="hu-HU" altLang="hu-HU" sz="4000" b="1" dirty="0"/>
              <a:t>)</a:t>
            </a:r>
          </a:p>
        </p:txBody>
      </p:sp>
      <p:pic>
        <p:nvPicPr>
          <p:cNvPr id="9219"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079875" y="1412876"/>
            <a:ext cx="3887788" cy="5040313"/>
          </a:xfrm>
          <a:noFill/>
        </p:spPr>
      </p:pic>
    </p:spTree>
    <p:extLst>
      <p:ext uri="{BB962C8B-B14F-4D97-AF65-F5344CB8AC3E}">
        <p14:creationId xmlns:p14="http://schemas.microsoft.com/office/powerpoint/2010/main" val="33739942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ctr" eaLnBrk="1" hangingPunct="1"/>
            <a:r>
              <a:rPr lang="hu-HU" altLang="hu-HU" sz="2400" b="1" i="1" dirty="0" err="1">
                <a:latin typeface="Times New Roman" panose="02020603050405020304" pitchFamily="18" charset="0"/>
              </a:rPr>
              <a:t>Babesia</a:t>
            </a:r>
            <a:r>
              <a:rPr lang="hu-HU" altLang="hu-HU" sz="2400" b="1" i="1" dirty="0">
                <a:latin typeface="Times New Roman" panose="02020603050405020304" pitchFamily="18" charset="0"/>
              </a:rPr>
              <a:t> </a:t>
            </a:r>
            <a:r>
              <a:rPr lang="hu-HU" altLang="hu-HU" sz="2400" b="1" i="1" dirty="0" err="1">
                <a:latin typeface="Times New Roman" panose="02020603050405020304" pitchFamily="18" charset="0"/>
              </a:rPr>
              <a:t>microti</a:t>
            </a:r>
            <a:r>
              <a:rPr lang="hu-HU" altLang="hu-HU" sz="2400" b="1" i="1" dirty="0">
                <a:latin typeface="Times New Roman" panose="02020603050405020304" pitchFamily="18" charset="0"/>
              </a:rPr>
              <a:t> </a:t>
            </a:r>
            <a:r>
              <a:rPr lang="hu-HU" altLang="hu-HU" sz="2400" b="1" dirty="0" err="1">
                <a:latin typeface="Times New Roman" panose="02020603050405020304" pitchFamily="18" charset="0"/>
              </a:rPr>
              <a:t>Infection</a:t>
            </a:r>
            <a:r>
              <a:rPr lang="hu-HU" altLang="hu-HU" sz="2400" b="1" dirty="0">
                <a:latin typeface="Times New Roman" panose="02020603050405020304" pitchFamily="18" charset="0"/>
              </a:rPr>
              <a:t> in Europe</a:t>
            </a:r>
            <a:br>
              <a:rPr lang="hu-HU" altLang="hu-HU" sz="2400" b="1" dirty="0">
                <a:latin typeface="Times New Roman" panose="02020603050405020304" pitchFamily="18" charset="0"/>
              </a:rPr>
            </a:br>
            <a:r>
              <a:rPr lang="hu-HU" altLang="hu-HU" sz="2400" b="1" dirty="0">
                <a:latin typeface="Times New Roman" panose="02020603050405020304" pitchFamily="18" charset="0"/>
              </a:rPr>
              <a:t>CURRENT MICROBIOLOGY </a:t>
            </a:r>
            <a:r>
              <a:rPr lang="hu-HU" altLang="hu-HU" sz="2400" b="1" dirty="0" err="1">
                <a:latin typeface="Times New Roman" panose="02020603050405020304" pitchFamily="18" charset="0"/>
              </a:rPr>
              <a:t>Vol</a:t>
            </a:r>
            <a:r>
              <a:rPr lang="hu-HU" altLang="hu-HU" sz="2400" b="1" dirty="0">
                <a:latin typeface="Times New Roman" panose="02020603050405020304" pitchFamily="18" charset="0"/>
              </a:rPr>
              <a:t>. 48 (2004), pp. 435–437</a:t>
            </a:r>
          </a:p>
        </p:txBody>
      </p:sp>
      <p:sp>
        <p:nvSpPr>
          <p:cNvPr id="5123" name="Rectangle 3"/>
          <p:cNvSpPr>
            <a:spLocks noGrp="1" noChangeArrowheads="1"/>
          </p:cNvSpPr>
          <p:nvPr>
            <p:ph type="body" idx="1"/>
          </p:nvPr>
        </p:nvSpPr>
        <p:spPr/>
        <p:txBody>
          <a:bodyPr>
            <a:normAutofit lnSpcReduction="10000"/>
          </a:bodyPr>
          <a:lstStyle/>
          <a:p>
            <a:pPr eaLnBrk="1" hangingPunct="1">
              <a:lnSpc>
                <a:spcPct val="90000"/>
              </a:lnSpc>
            </a:pPr>
            <a:r>
              <a:rPr lang="hu-HU" altLang="hu-HU" sz="2400" b="1" dirty="0"/>
              <a:t>A 40-year-old </a:t>
            </a:r>
            <a:r>
              <a:rPr lang="hu-HU" altLang="hu-HU" sz="2400" b="1" dirty="0" err="1"/>
              <a:t>male</a:t>
            </a:r>
            <a:r>
              <a:rPr lang="hu-HU" altLang="hu-HU" sz="2400" b="1" dirty="0"/>
              <a:t> </a:t>
            </a:r>
            <a:r>
              <a:rPr lang="hu-HU" altLang="hu-HU" sz="2400" b="1" dirty="0" err="1"/>
              <a:t>patient</a:t>
            </a:r>
            <a:r>
              <a:rPr lang="hu-HU" altLang="hu-HU" sz="2400" b="1" dirty="0"/>
              <a:t> </a:t>
            </a:r>
            <a:r>
              <a:rPr lang="hu-HU" altLang="hu-HU" sz="2400" b="1" dirty="0" err="1"/>
              <a:t>with</a:t>
            </a:r>
            <a:r>
              <a:rPr lang="hu-HU" altLang="hu-HU" sz="2400" b="1" dirty="0"/>
              <a:t> a </a:t>
            </a:r>
            <a:r>
              <a:rPr lang="hu-HU" altLang="hu-HU" sz="2400" b="1" dirty="0" err="1"/>
              <a:t>history</a:t>
            </a:r>
            <a:r>
              <a:rPr lang="hu-HU" altLang="hu-HU" sz="2400" b="1" dirty="0"/>
              <a:t> of </a:t>
            </a:r>
            <a:r>
              <a:rPr lang="hu-HU" altLang="hu-HU" sz="2400" b="1" dirty="0" err="1"/>
              <a:t>lower</a:t>
            </a:r>
            <a:r>
              <a:rPr lang="hu-HU" altLang="hu-HU" sz="2400" b="1" dirty="0"/>
              <a:t> back </a:t>
            </a:r>
            <a:r>
              <a:rPr lang="hu-HU" altLang="hu-HU" sz="2400" b="1" dirty="0" err="1"/>
              <a:t>pain</a:t>
            </a:r>
            <a:r>
              <a:rPr lang="hu-HU" altLang="hu-HU" sz="2400" b="1" dirty="0"/>
              <a:t> </a:t>
            </a:r>
            <a:r>
              <a:rPr lang="hu-HU" altLang="hu-HU" sz="2400" b="1" dirty="0" err="1"/>
              <a:t>due</a:t>
            </a:r>
            <a:r>
              <a:rPr lang="hu-HU" altLang="hu-HU" sz="2400" b="1" dirty="0"/>
              <a:t> </a:t>
            </a:r>
            <a:r>
              <a:rPr lang="hu-HU" altLang="hu-HU" sz="2400" b="1" dirty="0" err="1"/>
              <a:t>to</a:t>
            </a:r>
            <a:r>
              <a:rPr lang="hu-HU" altLang="hu-HU" sz="2400" b="1" dirty="0"/>
              <a:t> </a:t>
            </a:r>
            <a:r>
              <a:rPr lang="hu-HU" altLang="hu-HU" sz="2400" b="1" dirty="0" err="1"/>
              <a:t>herniated</a:t>
            </a:r>
            <a:r>
              <a:rPr lang="hu-HU" altLang="hu-HU" sz="2400" b="1" dirty="0"/>
              <a:t> </a:t>
            </a:r>
            <a:r>
              <a:rPr lang="hu-HU" altLang="hu-HU" sz="2400" b="1" dirty="0" err="1"/>
              <a:t>disks</a:t>
            </a:r>
            <a:r>
              <a:rPr lang="hu-HU" altLang="hu-HU" sz="2400" b="1" dirty="0"/>
              <a:t> and </a:t>
            </a:r>
            <a:r>
              <a:rPr lang="hu-HU" altLang="hu-HU" sz="2400" b="1" dirty="0" err="1"/>
              <a:t>viral</a:t>
            </a:r>
            <a:r>
              <a:rPr lang="hu-HU" altLang="hu-HU" sz="2400" b="1" dirty="0"/>
              <a:t> </a:t>
            </a:r>
            <a:r>
              <a:rPr lang="hu-HU" altLang="hu-HU" sz="2400" b="1" dirty="0" err="1"/>
              <a:t>pneumonia</a:t>
            </a:r>
            <a:r>
              <a:rPr lang="hu-HU" altLang="hu-HU" sz="2400" b="1" dirty="0"/>
              <a:t> in 1998 </a:t>
            </a:r>
            <a:r>
              <a:rPr lang="hu-HU" altLang="hu-HU" sz="2400" b="1" dirty="0" err="1"/>
              <a:t>presented</a:t>
            </a:r>
            <a:r>
              <a:rPr lang="hu-HU" altLang="hu-HU" sz="2400" b="1" dirty="0"/>
              <a:t> in </a:t>
            </a:r>
            <a:r>
              <a:rPr lang="hu-HU" altLang="hu-HU" sz="2400" b="1" dirty="0" err="1"/>
              <a:t>October</a:t>
            </a:r>
            <a:r>
              <a:rPr lang="hu-HU" altLang="hu-HU" sz="2400" b="1" dirty="0"/>
              <a:t> 1999 </a:t>
            </a:r>
            <a:r>
              <a:rPr lang="hu-HU" altLang="hu-HU" sz="2400" b="1" dirty="0" err="1"/>
              <a:t>with</a:t>
            </a:r>
            <a:r>
              <a:rPr lang="hu-HU" altLang="hu-HU" sz="2400" b="1" dirty="0"/>
              <a:t> </a:t>
            </a:r>
            <a:r>
              <a:rPr lang="hu-HU" altLang="hu-HU" sz="2400" b="1" dirty="0" err="1"/>
              <a:t>evidence</a:t>
            </a:r>
            <a:r>
              <a:rPr lang="hu-HU" altLang="hu-HU" sz="2400" b="1" dirty="0"/>
              <a:t> of </a:t>
            </a:r>
            <a:r>
              <a:rPr lang="hu-HU" altLang="hu-HU" sz="2400" b="1" dirty="0" err="1"/>
              <a:t>two</a:t>
            </a:r>
            <a:r>
              <a:rPr lang="hu-HU" altLang="hu-HU" sz="2400" b="1" dirty="0"/>
              <a:t> </a:t>
            </a:r>
            <a:r>
              <a:rPr lang="hu-HU" altLang="hu-HU" sz="2400" b="1" dirty="0" err="1"/>
              <a:t>tick</a:t>
            </a:r>
            <a:r>
              <a:rPr lang="hu-HU" altLang="hu-HU" sz="2400" b="1" dirty="0"/>
              <a:t> bites </a:t>
            </a:r>
            <a:r>
              <a:rPr lang="hu-HU" altLang="hu-HU" sz="2400" b="1" dirty="0" err="1"/>
              <a:t>on</a:t>
            </a:r>
            <a:r>
              <a:rPr lang="hu-HU" altLang="hu-HU" sz="2400" b="1" dirty="0"/>
              <a:t> </a:t>
            </a:r>
            <a:r>
              <a:rPr lang="hu-HU" altLang="hu-HU" sz="2400" b="1" dirty="0" err="1"/>
              <a:t>the</a:t>
            </a:r>
            <a:r>
              <a:rPr lang="hu-HU" altLang="hu-HU" sz="2400" b="1" dirty="0"/>
              <a:t> </a:t>
            </a:r>
            <a:r>
              <a:rPr lang="hu-HU" altLang="hu-HU" sz="2400" b="1" dirty="0" err="1"/>
              <a:t>anterior</a:t>
            </a:r>
            <a:r>
              <a:rPr lang="hu-HU" altLang="hu-HU" sz="2400" b="1" dirty="0"/>
              <a:t> part of </a:t>
            </a:r>
            <a:r>
              <a:rPr lang="hu-HU" altLang="hu-HU" sz="2400" b="1" dirty="0" err="1"/>
              <a:t>both</a:t>
            </a:r>
            <a:r>
              <a:rPr lang="hu-HU" altLang="hu-HU" sz="2400" b="1" dirty="0"/>
              <a:t> </a:t>
            </a:r>
            <a:r>
              <a:rPr lang="hu-HU" altLang="hu-HU" sz="2400" b="1" dirty="0" err="1"/>
              <a:t>lower</a:t>
            </a:r>
            <a:r>
              <a:rPr lang="hu-HU" altLang="hu-HU" sz="2400" b="1" dirty="0"/>
              <a:t> </a:t>
            </a:r>
            <a:r>
              <a:rPr lang="hu-HU" altLang="hu-HU" sz="2400" b="1" dirty="0" err="1" smtClean="0"/>
              <a:t>legs</a:t>
            </a:r>
            <a:endParaRPr lang="hu-HU" altLang="hu-HU" sz="2400" b="1" dirty="0" smtClean="0"/>
          </a:p>
          <a:p>
            <a:pPr marL="0" indent="0" eaLnBrk="1" hangingPunct="1">
              <a:lnSpc>
                <a:spcPct val="90000"/>
              </a:lnSpc>
              <a:buNone/>
            </a:pPr>
            <a:endParaRPr lang="hu-HU" altLang="hu-HU" sz="2400" b="1" dirty="0"/>
          </a:p>
          <a:p>
            <a:pPr eaLnBrk="1" hangingPunct="1">
              <a:lnSpc>
                <a:spcPct val="90000"/>
              </a:lnSpc>
            </a:pPr>
            <a:r>
              <a:rPr lang="hu-HU" altLang="hu-HU" sz="2400" b="1" dirty="0"/>
              <a:t>The </a:t>
            </a:r>
            <a:r>
              <a:rPr lang="hu-HU" altLang="hu-HU" sz="2400" b="1" dirty="0" err="1"/>
              <a:t>erythema</a:t>
            </a:r>
            <a:r>
              <a:rPr lang="hu-HU" altLang="hu-HU" sz="2400" b="1" dirty="0"/>
              <a:t> </a:t>
            </a:r>
            <a:r>
              <a:rPr lang="hu-HU" altLang="hu-HU" sz="2400" b="1" dirty="0" err="1"/>
              <a:t>migrans</a:t>
            </a:r>
            <a:r>
              <a:rPr lang="hu-HU" altLang="hu-HU" sz="2400" b="1" dirty="0"/>
              <a:t> (EM) </a:t>
            </a:r>
            <a:r>
              <a:rPr lang="hu-HU" altLang="hu-HU" sz="2400" b="1" dirty="0" err="1"/>
              <a:t>rash</a:t>
            </a:r>
            <a:r>
              <a:rPr lang="hu-HU" altLang="hu-HU" sz="2400" b="1" dirty="0"/>
              <a:t> </a:t>
            </a:r>
            <a:r>
              <a:rPr lang="hu-HU" altLang="hu-HU" sz="2400" b="1" dirty="0" err="1"/>
              <a:t>was</a:t>
            </a:r>
            <a:r>
              <a:rPr lang="hu-HU" altLang="hu-HU" sz="2400" b="1" dirty="0"/>
              <a:t> </a:t>
            </a:r>
            <a:r>
              <a:rPr lang="hu-HU" altLang="hu-HU" sz="2400" b="1" dirty="0" err="1"/>
              <a:t>oval</a:t>
            </a:r>
            <a:r>
              <a:rPr lang="hu-HU" altLang="hu-HU" sz="2400" b="1" dirty="0"/>
              <a:t>, 4 cm  7 cm, </a:t>
            </a:r>
            <a:r>
              <a:rPr lang="hu-HU" altLang="hu-HU" sz="2400" b="1" dirty="0" err="1"/>
              <a:t>with</a:t>
            </a:r>
            <a:r>
              <a:rPr lang="hu-HU" altLang="hu-HU" sz="2400" b="1" dirty="0"/>
              <a:t> a </a:t>
            </a:r>
            <a:r>
              <a:rPr lang="hu-HU" altLang="hu-HU" sz="2400" b="1" dirty="0" err="1"/>
              <a:t>brownish</a:t>
            </a:r>
            <a:r>
              <a:rPr lang="hu-HU" altLang="hu-HU" sz="2400" b="1" dirty="0"/>
              <a:t> </a:t>
            </a:r>
            <a:r>
              <a:rPr lang="hu-HU" altLang="hu-HU" sz="2400" b="1" dirty="0" err="1"/>
              <a:t>color</a:t>
            </a:r>
            <a:r>
              <a:rPr lang="hu-HU" altLang="hu-HU" sz="2400" b="1" dirty="0"/>
              <a:t> </a:t>
            </a:r>
            <a:r>
              <a:rPr lang="hu-HU" altLang="hu-HU" sz="2400" b="1" dirty="0" err="1"/>
              <a:t>on</a:t>
            </a:r>
            <a:r>
              <a:rPr lang="hu-HU" altLang="hu-HU" sz="2400" b="1" dirty="0"/>
              <a:t> </a:t>
            </a:r>
            <a:r>
              <a:rPr lang="hu-HU" altLang="hu-HU" sz="2400" b="1" dirty="0" err="1"/>
              <a:t>the</a:t>
            </a:r>
            <a:r>
              <a:rPr lang="hu-HU" altLang="hu-HU" sz="2400" b="1" dirty="0"/>
              <a:t> </a:t>
            </a:r>
            <a:r>
              <a:rPr lang="hu-HU" altLang="hu-HU" sz="2400" b="1" dirty="0" err="1"/>
              <a:t>interior</a:t>
            </a:r>
            <a:r>
              <a:rPr lang="hu-HU" altLang="hu-HU" sz="2400" b="1" dirty="0"/>
              <a:t> </a:t>
            </a:r>
            <a:r>
              <a:rPr lang="hu-HU" altLang="hu-HU" sz="2400" b="1" dirty="0" err="1"/>
              <a:t>portion</a:t>
            </a:r>
            <a:r>
              <a:rPr lang="hu-HU" altLang="hu-HU" sz="2400" b="1" dirty="0"/>
              <a:t> of </a:t>
            </a:r>
            <a:r>
              <a:rPr lang="hu-HU" altLang="hu-HU" sz="2400" b="1" dirty="0" err="1"/>
              <a:t>the</a:t>
            </a:r>
            <a:r>
              <a:rPr lang="hu-HU" altLang="hu-HU" sz="2400" b="1" dirty="0"/>
              <a:t> </a:t>
            </a:r>
            <a:r>
              <a:rPr lang="hu-HU" altLang="hu-HU" sz="2400" b="1" dirty="0" err="1" smtClean="0"/>
              <a:t>lesion</a:t>
            </a:r>
            <a:endParaRPr lang="hu-HU" altLang="hu-HU" sz="2400" b="1" dirty="0" smtClean="0"/>
          </a:p>
          <a:p>
            <a:pPr marL="0" indent="0" eaLnBrk="1" hangingPunct="1">
              <a:lnSpc>
                <a:spcPct val="90000"/>
              </a:lnSpc>
              <a:buNone/>
            </a:pPr>
            <a:endParaRPr lang="hu-HU" altLang="hu-HU" sz="2400" b="1" dirty="0"/>
          </a:p>
          <a:p>
            <a:pPr eaLnBrk="1" hangingPunct="1">
              <a:lnSpc>
                <a:spcPct val="90000"/>
              </a:lnSpc>
            </a:pPr>
            <a:r>
              <a:rPr lang="hu-HU" altLang="hu-HU" sz="2400" b="1" dirty="0"/>
              <a:t>The </a:t>
            </a:r>
            <a:r>
              <a:rPr lang="hu-HU" altLang="hu-HU" sz="2400" b="1" dirty="0" err="1"/>
              <a:t>patient</a:t>
            </a:r>
            <a:r>
              <a:rPr lang="hu-HU" altLang="hu-HU" sz="2400" b="1" dirty="0"/>
              <a:t> </a:t>
            </a:r>
            <a:r>
              <a:rPr lang="hu-HU" altLang="hu-HU" sz="2400" b="1" dirty="0" err="1"/>
              <a:t>removed</a:t>
            </a:r>
            <a:r>
              <a:rPr lang="hu-HU" altLang="hu-HU" sz="2400" b="1" dirty="0"/>
              <a:t> </a:t>
            </a:r>
            <a:r>
              <a:rPr lang="hu-HU" altLang="hu-HU" sz="2400" b="1" dirty="0" err="1"/>
              <a:t>two</a:t>
            </a:r>
            <a:r>
              <a:rPr lang="hu-HU" altLang="hu-HU" sz="2400" b="1" dirty="0"/>
              <a:t> </a:t>
            </a:r>
            <a:r>
              <a:rPr lang="hu-HU" altLang="hu-HU" sz="2400" b="1" dirty="0" err="1"/>
              <a:t>ticks</a:t>
            </a:r>
            <a:r>
              <a:rPr lang="hu-HU" altLang="hu-HU" sz="2400" b="1" dirty="0"/>
              <a:t> </a:t>
            </a:r>
            <a:r>
              <a:rPr lang="hu-HU" altLang="hu-HU" sz="2400" b="1" dirty="0" err="1"/>
              <a:t>from</a:t>
            </a:r>
            <a:r>
              <a:rPr lang="hu-HU" altLang="hu-HU" sz="2400" b="1" dirty="0"/>
              <a:t> </a:t>
            </a:r>
            <a:r>
              <a:rPr lang="hu-HU" altLang="hu-HU" sz="2400" b="1" dirty="0" err="1"/>
              <a:t>his</a:t>
            </a:r>
            <a:r>
              <a:rPr lang="hu-HU" altLang="hu-HU" sz="2400" b="1" dirty="0"/>
              <a:t> leg </a:t>
            </a:r>
            <a:r>
              <a:rPr lang="hu-HU" altLang="hu-HU" sz="2400" b="1" dirty="0" err="1"/>
              <a:t>but</a:t>
            </a:r>
            <a:r>
              <a:rPr lang="hu-HU" altLang="hu-HU" sz="2400" b="1" dirty="0"/>
              <a:t> </a:t>
            </a:r>
            <a:r>
              <a:rPr lang="hu-HU" altLang="hu-HU" sz="2400" b="1" dirty="0" err="1"/>
              <a:t>did</a:t>
            </a:r>
            <a:r>
              <a:rPr lang="hu-HU" altLang="hu-HU" sz="2400" b="1" dirty="0"/>
              <a:t> </a:t>
            </a:r>
            <a:r>
              <a:rPr lang="hu-HU" altLang="hu-HU" sz="2400" b="1" dirty="0" err="1"/>
              <a:t>not</a:t>
            </a:r>
            <a:r>
              <a:rPr lang="hu-HU" altLang="hu-HU" sz="2400" b="1" dirty="0"/>
              <a:t> </a:t>
            </a:r>
            <a:r>
              <a:rPr lang="hu-HU" altLang="hu-HU" sz="2400" b="1" dirty="0" err="1"/>
              <a:t>save</a:t>
            </a:r>
            <a:r>
              <a:rPr lang="hu-HU" altLang="hu-HU" sz="2400" b="1" dirty="0"/>
              <a:t> </a:t>
            </a:r>
            <a:r>
              <a:rPr lang="hu-HU" altLang="hu-HU" sz="2400" b="1" dirty="0" err="1"/>
              <a:t>them</a:t>
            </a:r>
            <a:r>
              <a:rPr lang="hu-HU" altLang="hu-HU" sz="2400" b="1" dirty="0"/>
              <a:t> </a:t>
            </a:r>
            <a:r>
              <a:rPr lang="hu-HU" altLang="hu-HU" sz="2400" b="1" dirty="0" err="1"/>
              <a:t>for</a:t>
            </a:r>
            <a:r>
              <a:rPr lang="hu-HU" altLang="hu-HU" sz="2400" b="1" dirty="0"/>
              <a:t> </a:t>
            </a:r>
            <a:r>
              <a:rPr lang="hu-HU" altLang="hu-HU" sz="2400" b="1" dirty="0" err="1"/>
              <a:t>subsequent</a:t>
            </a:r>
            <a:r>
              <a:rPr lang="hu-HU" altLang="hu-HU" sz="2400" b="1" dirty="0"/>
              <a:t> </a:t>
            </a:r>
            <a:r>
              <a:rPr lang="hu-HU" altLang="hu-HU" sz="2400" b="1" dirty="0" err="1"/>
              <a:t>identification</a:t>
            </a:r>
            <a:r>
              <a:rPr lang="hu-HU" altLang="hu-HU" sz="2400" b="1" dirty="0" smtClean="0"/>
              <a:t>.</a:t>
            </a:r>
          </a:p>
          <a:p>
            <a:pPr eaLnBrk="1" hangingPunct="1">
              <a:lnSpc>
                <a:spcPct val="90000"/>
              </a:lnSpc>
            </a:pPr>
            <a:endParaRPr lang="hu-HU" altLang="hu-HU" sz="2400" b="1" dirty="0"/>
          </a:p>
          <a:p>
            <a:pPr eaLnBrk="1" hangingPunct="1">
              <a:lnSpc>
                <a:spcPct val="90000"/>
              </a:lnSpc>
            </a:pPr>
            <a:r>
              <a:rPr lang="hu-HU" altLang="hu-HU" sz="2400" b="1" dirty="0" smtClean="0"/>
              <a:t>Lyme </a:t>
            </a:r>
            <a:r>
              <a:rPr lang="hu-HU" altLang="hu-HU" sz="2400" b="1" dirty="0" err="1" smtClean="0"/>
              <a:t>serology</a:t>
            </a:r>
            <a:r>
              <a:rPr lang="hu-HU" altLang="hu-HU" sz="2400" b="1" dirty="0" smtClean="0"/>
              <a:t> </a:t>
            </a:r>
            <a:r>
              <a:rPr lang="hu-HU" altLang="hu-HU" sz="2400" b="1" dirty="0" err="1" smtClean="0"/>
              <a:t>positive</a:t>
            </a:r>
            <a:r>
              <a:rPr lang="hu-HU" altLang="hu-HU" sz="2400" b="1" dirty="0" smtClean="0"/>
              <a:t>. </a:t>
            </a:r>
            <a:r>
              <a:rPr lang="hu-HU" altLang="hu-HU" sz="2400" b="1" dirty="0" err="1" smtClean="0"/>
              <a:t>Treatment</a:t>
            </a:r>
            <a:r>
              <a:rPr lang="hu-HU" altLang="hu-HU" sz="2400" b="1" dirty="0" smtClean="0"/>
              <a:t> </a:t>
            </a:r>
            <a:r>
              <a:rPr lang="hu-HU" altLang="hu-HU" sz="2400" b="1" dirty="0" err="1" smtClean="0"/>
              <a:t>initiated</a:t>
            </a:r>
            <a:r>
              <a:rPr lang="hu-HU" altLang="hu-HU" sz="2400" b="1" dirty="0" smtClean="0"/>
              <a:t>.</a:t>
            </a:r>
            <a:endParaRPr lang="hu-HU" altLang="hu-HU" sz="2400" b="1" dirty="0"/>
          </a:p>
        </p:txBody>
      </p:sp>
    </p:spTree>
    <p:extLst>
      <p:ext uri="{BB962C8B-B14F-4D97-AF65-F5344CB8AC3E}">
        <p14:creationId xmlns:p14="http://schemas.microsoft.com/office/powerpoint/2010/main" val="155716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eaLnBrk="1" hangingPunct="1"/>
            <a:r>
              <a:rPr lang="hu-HU" altLang="hu-HU" sz="2400" b="1" i="1" dirty="0" err="1">
                <a:latin typeface="Times New Roman" panose="02020603050405020304" pitchFamily="18" charset="0"/>
              </a:rPr>
              <a:t>Babesia</a:t>
            </a:r>
            <a:r>
              <a:rPr lang="hu-HU" altLang="hu-HU" sz="2400" b="1" i="1" dirty="0">
                <a:latin typeface="Times New Roman" panose="02020603050405020304" pitchFamily="18" charset="0"/>
              </a:rPr>
              <a:t> </a:t>
            </a:r>
            <a:r>
              <a:rPr lang="hu-HU" altLang="hu-HU" sz="2400" b="1" i="1" dirty="0" err="1">
                <a:latin typeface="Times New Roman" panose="02020603050405020304" pitchFamily="18" charset="0"/>
              </a:rPr>
              <a:t>microti</a:t>
            </a:r>
            <a:r>
              <a:rPr lang="hu-HU" altLang="hu-HU" sz="2400" b="1" i="1" dirty="0">
                <a:latin typeface="Times New Roman" panose="02020603050405020304" pitchFamily="18" charset="0"/>
              </a:rPr>
              <a:t> </a:t>
            </a:r>
            <a:r>
              <a:rPr lang="hu-HU" altLang="hu-HU" sz="2400" b="1" dirty="0" err="1">
                <a:latin typeface="Times New Roman" panose="02020603050405020304" pitchFamily="18" charset="0"/>
              </a:rPr>
              <a:t>Infection</a:t>
            </a:r>
            <a:r>
              <a:rPr lang="hu-HU" altLang="hu-HU" sz="2400" b="1" dirty="0">
                <a:latin typeface="Times New Roman" panose="02020603050405020304" pitchFamily="18" charset="0"/>
              </a:rPr>
              <a:t> in Europe</a:t>
            </a:r>
            <a:br>
              <a:rPr lang="hu-HU" altLang="hu-HU" sz="2400" b="1" dirty="0">
                <a:latin typeface="Times New Roman" panose="02020603050405020304" pitchFamily="18" charset="0"/>
              </a:rPr>
            </a:br>
            <a:r>
              <a:rPr lang="hu-HU" altLang="hu-HU" sz="2400" b="1" dirty="0">
                <a:latin typeface="Times New Roman" panose="02020603050405020304" pitchFamily="18" charset="0"/>
              </a:rPr>
              <a:t>CURRENT MICROBIOLOGY </a:t>
            </a:r>
            <a:r>
              <a:rPr lang="hu-HU" altLang="hu-HU" sz="2400" b="1" dirty="0" err="1">
                <a:latin typeface="Times New Roman" panose="02020603050405020304" pitchFamily="18" charset="0"/>
              </a:rPr>
              <a:t>Vol</a:t>
            </a:r>
            <a:r>
              <a:rPr lang="hu-HU" altLang="hu-HU" sz="2400" b="1" dirty="0">
                <a:latin typeface="Times New Roman" panose="02020603050405020304" pitchFamily="18" charset="0"/>
              </a:rPr>
              <a:t>. 48 (2004), pp. 435–437</a:t>
            </a:r>
          </a:p>
        </p:txBody>
      </p:sp>
      <p:sp>
        <p:nvSpPr>
          <p:cNvPr id="6147" name="Rectangle 3"/>
          <p:cNvSpPr>
            <a:spLocks noGrp="1" noChangeArrowheads="1"/>
          </p:cNvSpPr>
          <p:nvPr>
            <p:ph type="body" idx="1"/>
          </p:nvPr>
        </p:nvSpPr>
        <p:spPr/>
        <p:txBody>
          <a:bodyPr/>
          <a:lstStyle/>
          <a:p>
            <a:pPr eaLnBrk="1" hangingPunct="1">
              <a:lnSpc>
                <a:spcPct val="80000"/>
              </a:lnSpc>
            </a:pPr>
            <a:endParaRPr lang="hu-HU" altLang="hu-HU" sz="2000" b="1" dirty="0">
              <a:latin typeface="Calibri" panose="020F0502020204030204" pitchFamily="34" charset="0"/>
            </a:endParaRPr>
          </a:p>
          <a:p>
            <a:pPr eaLnBrk="1" hangingPunct="1">
              <a:lnSpc>
                <a:spcPct val="80000"/>
              </a:lnSpc>
            </a:pPr>
            <a:r>
              <a:rPr lang="hu-HU" altLang="hu-HU" sz="2000" b="1" dirty="0">
                <a:latin typeface="Calibri" panose="020F0502020204030204" pitchFamily="34" charset="0"/>
              </a:rPr>
              <a:t>The </a:t>
            </a:r>
            <a:r>
              <a:rPr lang="hu-HU" altLang="hu-HU" sz="2000" b="1" dirty="0" err="1">
                <a:latin typeface="Calibri" panose="020F0502020204030204" pitchFamily="34" charset="0"/>
              </a:rPr>
              <a:t>patient</a:t>
            </a:r>
            <a:r>
              <a:rPr lang="hu-HU" altLang="hu-HU" sz="2000" b="1" dirty="0">
                <a:latin typeface="Calibri" panose="020F0502020204030204" pitchFamily="34" charset="0"/>
              </a:rPr>
              <a:t> again </a:t>
            </a:r>
            <a:r>
              <a:rPr lang="hu-HU" altLang="hu-HU" sz="2000" b="1" dirty="0" err="1">
                <a:latin typeface="Calibri" panose="020F0502020204030204" pitchFamily="34" charset="0"/>
              </a:rPr>
              <a:t>returned</a:t>
            </a:r>
            <a:r>
              <a:rPr lang="hu-HU" altLang="hu-HU" sz="2000" b="1" dirty="0">
                <a:latin typeface="Calibri" panose="020F0502020204030204" pitchFamily="34" charset="0"/>
              </a:rPr>
              <a:t> </a:t>
            </a:r>
            <a:r>
              <a:rPr lang="hu-HU" altLang="hu-HU" sz="2000" b="1" dirty="0" err="1">
                <a:latin typeface="Calibri" panose="020F0502020204030204" pitchFamily="34" charset="0"/>
              </a:rPr>
              <a:t>to</a:t>
            </a:r>
            <a:r>
              <a:rPr lang="hu-HU" altLang="hu-HU" sz="2000" b="1" dirty="0">
                <a:latin typeface="Calibri" panose="020F0502020204030204" pitchFamily="34" charset="0"/>
              </a:rPr>
              <a:t> </a:t>
            </a:r>
            <a:r>
              <a:rPr lang="hu-HU" altLang="hu-HU" sz="2000" b="1" dirty="0" err="1">
                <a:latin typeface="Calibri" panose="020F0502020204030204" pitchFamily="34" charset="0"/>
              </a:rPr>
              <a:t>the</a:t>
            </a:r>
            <a:r>
              <a:rPr lang="hu-HU" altLang="hu-HU" sz="2000" b="1" dirty="0">
                <a:latin typeface="Calibri" panose="020F0502020204030204" pitchFamily="34" charset="0"/>
              </a:rPr>
              <a:t> </a:t>
            </a:r>
            <a:r>
              <a:rPr lang="hu-HU" altLang="hu-HU" sz="2000" b="1" dirty="0" err="1">
                <a:latin typeface="Calibri" panose="020F0502020204030204" pitchFamily="34" charset="0"/>
              </a:rPr>
              <a:t>clinic</a:t>
            </a:r>
            <a:r>
              <a:rPr lang="hu-HU" altLang="hu-HU" sz="2000" b="1" dirty="0">
                <a:latin typeface="Calibri" panose="020F0502020204030204" pitchFamily="34" charset="0"/>
              </a:rPr>
              <a:t> in May 2000 </a:t>
            </a:r>
            <a:r>
              <a:rPr lang="hu-HU" altLang="hu-HU" sz="2000" b="1" dirty="0" err="1">
                <a:latin typeface="Calibri" panose="020F0502020204030204" pitchFamily="34" charset="0"/>
              </a:rPr>
              <a:t>complaining</a:t>
            </a:r>
            <a:r>
              <a:rPr lang="hu-HU" altLang="hu-HU" sz="2000" b="1" dirty="0">
                <a:latin typeface="Calibri" panose="020F0502020204030204" pitchFamily="34" charset="0"/>
              </a:rPr>
              <a:t> of </a:t>
            </a:r>
            <a:r>
              <a:rPr lang="hu-HU" altLang="hu-HU" sz="2000" b="1" dirty="0" err="1">
                <a:latin typeface="Calibri" panose="020F0502020204030204" pitchFamily="34" charset="0"/>
              </a:rPr>
              <a:t>extreme</a:t>
            </a:r>
            <a:r>
              <a:rPr lang="hu-HU" altLang="hu-HU" sz="2000" b="1" dirty="0">
                <a:latin typeface="Calibri" panose="020F0502020204030204" pitchFamily="34" charset="0"/>
              </a:rPr>
              <a:t> </a:t>
            </a:r>
            <a:r>
              <a:rPr lang="hu-HU" altLang="hu-HU" sz="2000" b="1" dirty="0" err="1">
                <a:latin typeface="Calibri" panose="020F0502020204030204" pitchFamily="34" charset="0"/>
              </a:rPr>
              <a:t>fatigue</a:t>
            </a:r>
            <a:r>
              <a:rPr lang="hu-HU" altLang="hu-HU" sz="2000" b="1" dirty="0">
                <a:latin typeface="Calibri" panose="020F0502020204030204" pitchFamily="34" charset="0"/>
              </a:rPr>
              <a:t> and </a:t>
            </a:r>
            <a:r>
              <a:rPr lang="hu-HU" altLang="hu-HU" sz="2000" b="1" dirty="0" err="1">
                <a:latin typeface="Calibri" panose="020F0502020204030204" pitchFamily="34" charset="0"/>
              </a:rPr>
              <a:t>malaise</a:t>
            </a:r>
            <a:r>
              <a:rPr lang="hu-HU" altLang="hu-HU" sz="2000" b="1" dirty="0">
                <a:latin typeface="Calibri" panose="020F0502020204030204" pitchFamily="34" charset="0"/>
              </a:rPr>
              <a:t>, </a:t>
            </a:r>
            <a:r>
              <a:rPr lang="hu-HU" altLang="hu-HU" sz="2000" b="1" dirty="0" err="1">
                <a:latin typeface="Calibri" panose="020F0502020204030204" pitchFamily="34" charset="0"/>
              </a:rPr>
              <a:t>sweats</a:t>
            </a:r>
            <a:r>
              <a:rPr lang="hu-HU" altLang="hu-HU" sz="2000" b="1" dirty="0">
                <a:latin typeface="Calibri" panose="020F0502020204030204" pitchFamily="34" charset="0"/>
              </a:rPr>
              <a:t> </a:t>
            </a:r>
            <a:r>
              <a:rPr lang="hu-HU" altLang="hu-HU" sz="2000" b="1" dirty="0" err="1">
                <a:latin typeface="Calibri" panose="020F0502020204030204" pitchFamily="34" charset="0"/>
              </a:rPr>
              <a:t>both</a:t>
            </a:r>
            <a:r>
              <a:rPr lang="hu-HU" altLang="hu-HU" sz="2000" b="1" dirty="0">
                <a:latin typeface="Calibri" panose="020F0502020204030204" pitchFamily="34" charset="0"/>
              </a:rPr>
              <a:t> </a:t>
            </a:r>
            <a:r>
              <a:rPr lang="hu-HU" altLang="hu-HU" sz="2000" b="1" dirty="0" err="1">
                <a:latin typeface="Calibri" panose="020F0502020204030204" pitchFamily="34" charset="0"/>
              </a:rPr>
              <a:t>night</a:t>
            </a:r>
            <a:r>
              <a:rPr lang="hu-HU" altLang="hu-HU" sz="2000" b="1" dirty="0">
                <a:latin typeface="Calibri" panose="020F0502020204030204" pitchFamily="34" charset="0"/>
              </a:rPr>
              <a:t> and </a:t>
            </a:r>
            <a:r>
              <a:rPr lang="hu-HU" altLang="hu-HU" sz="2000" b="1" dirty="0" err="1">
                <a:latin typeface="Calibri" panose="020F0502020204030204" pitchFamily="34" charset="0"/>
              </a:rPr>
              <a:t>day</a:t>
            </a:r>
            <a:r>
              <a:rPr lang="hu-HU" altLang="hu-HU" sz="2000" b="1" dirty="0">
                <a:latin typeface="Calibri" panose="020F0502020204030204" pitchFamily="34" charset="0"/>
              </a:rPr>
              <a:t>, </a:t>
            </a:r>
            <a:r>
              <a:rPr lang="hu-HU" altLang="hu-HU" sz="2000" b="1" dirty="0" err="1">
                <a:latin typeface="Calibri" panose="020F0502020204030204" pitchFamily="34" charset="0"/>
              </a:rPr>
              <a:t>muscle</a:t>
            </a:r>
            <a:r>
              <a:rPr lang="hu-HU" altLang="hu-HU" sz="2000" b="1" dirty="0">
                <a:latin typeface="Calibri" panose="020F0502020204030204" pitchFamily="34" charset="0"/>
              </a:rPr>
              <a:t> </a:t>
            </a:r>
            <a:r>
              <a:rPr lang="hu-HU" altLang="hu-HU" sz="2000" b="1" dirty="0" err="1">
                <a:latin typeface="Calibri" panose="020F0502020204030204" pitchFamily="34" charset="0"/>
              </a:rPr>
              <a:t>pain</a:t>
            </a:r>
            <a:r>
              <a:rPr lang="hu-HU" altLang="hu-HU" sz="2000" b="1" dirty="0">
                <a:latin typeface="Calibri" panose="020F0502020204030204" pitchFamily="34" charset="0"/>
              </a:rPr>
              <a:t>, </a:t>
            </a:r>
            <a:r>
              <a:rPr lang="hu-HU" altLang="hu-HU" sz="2000" b="1" dirty="0" err="1">
                <a:latin typeface="Calibri" panose="020F0502020204030204" pitchFamily="34" charset="0"/>
              </a:rPr>
              <a:t>weakness</a:t>
            </a:r>
            <a:r>
              <a:rPr lang="hu-HU" altLang="hu-HU" sz="2000" b="1" dirty="0">
                <a:latin typeface="Calibri" panose="020F0502020204030204" pitchFamily="34" charset="0"/>
              </a:rPr>
              <a:t>, </a:t>
            </a:r>
            <a:r>
              <a:rPr lang="hu-HU" altLang="hu-HU" sz="2000" b="1" dirty="0" err="1">
                <a:latin typeface="Calibri" panose="020F0502020204030204" pitchFamily="34" charset="0"/>
              </a:rPr>
              <a:t>diarrhea</a:t>
            </a:r>
            <a:r>
              <a:rPr lang="hu-HU" altLang="hu-HU" sz="2000" b="1" dirty="0">
                <a:latin typeface="Calibri" panose="020F0502020204030204" pitchFamily="34" charset="0"/>
              </a:rPr>
              <a:t>, and “</a:t>
            </a:r>
            <a:r>
              <a:rPr lang="hu-HU" altLang="hu-HU" sz="2000" b="1" dirty="0" err="1">
                <a:latin typeface="Calibri" panose="020F0502020204030204" pitchFamily="34" charset="0"/>
              </a:rPr>
              <a:t>mood</a:t>
            </a:r>
            <a:r>
              <a:rPr lang="hu-HU" altLang="hu-HU" sz="2000" b="1" dirty="0">
                <a:latin typeface="Calibri" panose="020F0502020204030204" pitchFamily="34" charset="0"/>
              </a:rPr>
              <a:t> </a:t>
            </a:r>
            <a:r>
              <a:rPr lang="hu-HU" altLang="hu-HU" sz="2000" b="1" dirty="0" err="1">
                <a:latin typeface="Calibri" panose="020F0502020204030204" pitchFamily="34" charset="0"/>
              </a:rPr>
              <a:t>swings</a:t>
            </a:r>
            <a:r>
              <a:rPr lang="hu-HU" altLang="hu-HU" sz="2000" b="1" dirty="0">
                <a:latin typeface="Calibri" panose="020F0502020204030204" pitchFamily="34" charset="0"/>
              </a:rPr>
              <a:t>.” The </a:t>
            </a:r>
            <a:r>
              <a:rPr lang="hu-HU" altLang="hu-HU" sz="2000" b="1" dirty="0" err="1">
                <a:latin typeface="Calibri" panose="020F0502020204030204" pitchFamily="34" charset="0"/>
              </a:rPr>
              <a:t>sweating</a:t>
            </a:r>
            <a:r>
              <a:rPr lang="hu-HU" altLang="hu-HU" sz="2000" b="1" dirty="0">
                <a:latin typeface="Calibri" panose="020F0502020204030204" pitchFamily="34" charset="0"/>
              </a:rPr>
              <a:t> </a:t>
            </a:r>
            <a:r>
              <a:rPr lang="hu-HU" altLang="hu-HU" sz="2000" b="1" dirty="0" err="1">
                <a:latin typeface="Calibri" panose="020F0502020204030204" pitchFamily="34" charset="0"/>
              </a:rPr>
              <a:t>was</a:t>
            </a:r>
            <a:r>
              <a:rPr lang="hu-HU" altLang="hu-HU" sz="2000" b="1" dirty="0">
                <a:latin typeface="Calibri" panose="020F0502020204030204" pitchFamily="34" charset="0"/>
              </a:rPr>
              <a:t> </a:t>
            </a:r>
            <a:r>
              <a:rPr lang="hu-HU" altLang="hu-HU" sz="2000" b="1" dirty="0" err="1">
                <a:latin typeface="Calibri" panose="020F0502020204030204" pitchFamily="34" charset="0"/>
              </a:rPr>
              <a:t>accompanied</a:t>
            </a:r>
            <a:r>
              <a:rPr lang="hu-HU" altLang="hu-HU" sz="2000" b="1" dirty="0">
                <a:latin typeface="Calibri" panose="020F0502020204030204" pitchFamily="34" charset="0"/>
              </a:rPr>
              <a:t> </a:t>
            </a:r>
            <a:r>
              <a:rPr lang="hu-HU" altLang="hu-HU" sz="2000" b="1" dirty="0" err="1">
                <a:latin typeface="Calibri" panose="020F0502020204030204" pitchFamily="34" charset="0"/>
              </a:rPr>
              <a:t>by</a:t>
            </a:r>
            <a:r>
              <a:rPr lang="hu-HU" altLang="hu-HU" sz="2000" b="1" dirty="0">
                <a:latin typeface="Calibri" panose="020F0502020204030204" pitchFamily="34" charset="0"/>
              </a:rPr>
              <a:t> </a:t>
            </a:r>
            <a:r>
              <a:rPr lang="hu-HU" altLang="hu-HU" sz="2000" b="1" dirty="0" err="1">
                <a:latin typeface="Calibri" panose="020F0502020204030204" pitchFamily="34" charset="0"/>
              </a:rPr>
              <a:t>extreme</a:t>
            </a:r>
            <a:r>
              <a:rPr lang="hu-HU" altLang="hu-HU" sz="2000" b="1" dirty="0">
                <a:latin typeface="Calibri" panose="020F0502020204030204" pitchFamily="34" charset="0"/>
              </a:rPr>
              <a:t> </a:t>
            </a:r>
            <a:r>
              <a:rPr lang="hu-HU" altLang="hu-HU" sz="2000" b="1" dirty="0" err="1">
                <a:latin typeface="Calibri" panose="020F0502020204030204" pitchFamily="34" charset="0"/>
              </a:rPr>
              <a:t>weakness</a:t>
            </a:r>
            <a:r>
              <a:rPr lang="hu-HU" altLang="hu-HU" sz="2000" b="1" dirty="0">
                <a:latin typeface="Calibri" panose="020F0502020204030204" pitchFamily="34" charset="0"/>
              </a:rPr>
              <a:t> and </a:t>
            </a:r>
            <a:r>
              <a:rPr lang="hu-HU" altLang="hu-HU" sz="2000" b="1" dirty="0" err="1">
                <a:latin typeface="Calibri" panose="020F0502020204030204" pitchFamily="34" charset="0"/>
              </a:rPr>
              <a:t>malaise</a:t>
            </a:r>
            <a:r>
              <a:rPr lang="hu-HU" altLang="hu-HU" sz="2000" b="1" dirty="0">
                <a:latin typeface="Calibri" panose="020F0502020204030204" pitchFamily="34" charset="0"/>
              </a:rPr>
              <a:t>.</a:t>
            </a:r>
          </a:p>
          <a:p>
            <a:pPr eaLnBrk="1" hangingPunct="1">
              <a:lnSpc>
                <a:spcPct val="80000"/>
              </a:lnSpc>
            </a:pPr>
            <a:r>
              <a:rPr lang="hu-HU" altLang="hu-HU" sz="2000" b="1" dirty="0">
                <a:latin typeface="Calibri" panose="020F0502020204030204" pitchFamily="34" charset="0"/>
              </a:rPr>
              <a:t>Antibody </a:t>
            </a:r>
            <a:r>
              <a:rPr lang="hu-HU" altLang="hu-HU" sz="2000" b="1" dirty="0" err="1">
                <a:latin typeface="Calibri" panose="020F0502020204030204" pitchFamily="34" charset="0"/>
              </a:rPr>
              <a:t>tests</a:t>
            </a:r>
            <a:r>
              <a:rPr lang="hu-HU" altLang="hu-HU" sz="2000" b="1" dirty="0">
                <a:latin typeface="Calibri" panose="020F0502020204030204" pitchFamily="34" charset="0"/>
              </a:rPr>
              <a:t> </a:t>
            </a:r>
            <a:r>
              <a:rPr lang="hu-HU" altLang="hu-HU" sz="2000" b="1" dirty="0" err="1">
                <a:latin typeface="Calibri" panose="020F0502020204030204" pitchFamily="34" charset="0"/>
              </a:rPr>
              <a:t>for</a:t>
            </a:r>
            <a:r>
              <a:rPr lang="hu-HU" altLang="hu-HU" sz="2000" b="1" dirty="0">
                <a:latin typeface="Calibri" panose="020F0502020204030204" pitchFamily="34" charset="0"/>
              </a:rPr>
              <a:t> Lyme </a:t>
            </a:r>
            <a:r>
              <a:rPr lang="hu-HU" altLang="hu-HU" sz="2000" b="1" dirty="0" err="1">
                <a:latin typeface="Calibri" panose="020F0502020204030204" pitchFamily="34" charset="0"/>
              </a:rPr>
              <a:t>disease</a:t>
            </a:r>
            <a:r>
              <a:rPr lang="hu-HU" altLang="hu-HU" sz="2000" b="1" dirty="0">
                <a:latin typeface="Calibri" panose="020F0502020204030204" pitchFamily="34" charset="0"/>
              </a:rPr>
              <a:t> </a:t>
            </a:r>
            <a:r>
              <a:rPr lang="hu-HU" altLang="hu-HU" sz="2000" b="1" dirty="0" err="1">
                <a:latin typeface="Calibri" panose="020F0502020204030204" pitchFamily="34" charset="0"/>
              </a:rPr>
              <a:t>were</a:t>
            </a:r>
            <a:r>
              <a:rPr lang="hu-HU" altLang="hu-HU" sz="2000" b="1" dirty="0">
                <a:latin typeface="Calibri" panose="020F0502020204030204" pitchFamily="34" charset="0"/>
              </a:rPr>
              <a:t> again </a:t>
            </a:r>
            <a:r>
              <a:rPr lang="hu-HU" altLang="hu-HU" sz="2000" b="1" dirty="0" err="1">
                <a:latin typeface="Calibri" panose="020F0502020204030204" pitchFamily="34" charset="0"/>
              </a:rPr>
              <a:t>positive</a:t>
            </a:r>
            <a:r>
              <a:rPr lang="hu-HU" altLang="hu-HU" sz="2000" b="1" dirty="0">
                <a:latin typeface="Calibri" panose="020F0502020204030204" pitchFamily="34" charset="0"/>
              </a:rPr>
              <a:t>: ELISA 180 </a:t>
            </a:r>
            <a:r>
              <a:rPr lang="hu-HU" altLang="hu-HU" sz="2000" b="1" dirty="0" err="1">
                <a:latin typeface="Calibri" panose="020F0502020204030204" pitchFamily="34" charset="0"/>
              </a:rPr>
              <a:t>units</a:t>
            </a:r>
            <a:r>
              <a:rPr lang="hu-HU" altLang="hu-HU" sz="2000" b="1" dirty="0">
                <a:latin typeface="Calibri" panose="020F0502020204030204" pitchFamily="34" charset="0"/>
              </a:rPr>
              <a:t>, IFA 1:512, </a:t>
            </a:r>
            <a:r>
              <a:rPr lang="hu-HU" altLang="hu-HU" sz="2000" b="1" dirty="0" err="1">
                <a:latin typeface="Calibri" panose="020F0502020204030204" pitchFamily="34" charset="0"/>
              </a:rPr>
              <a:t>IgG</a:t>
            </a:r>
            <a:r>
              <a:rPr lang="hu-HU" altLang="hu-HU" sz="2000" b="1" dirty="0">
                <a:latin typeface="Calibri" panose="020F0502020204030204" pitchFamily="34" charset="0"/>
              </a:rPr>
              <a:t> WB </a:t>
            </a:r>
            <a:r>
              <a:rPr lang="hu-HU" altLang="hu-HU" sz="2000" b="1" dirty="0" err="1">
                <a:latin typeface="Calibri" panose="020F0502020204030204" pitchFamily="34" charset="0"/>
              </a:rPr>
              <a:t>equivocal</a:t>
            </a:r>
            <a:r>
              <a:rPr lang="hu-HU" altLang="hu-HU" sz="2000" b="1" dirty="0">
                <a:latin typeface="Calibri" panose="020F0502020204030204" pitchFamily="34" charset="0"/>
              </a:rPr>
              <a:t> and </a:t>
            </a:r>
            <a:r>
              <a:rPr lang="hu-HU" altLang="hu-HU" sz="2000" b="1" dirty="0" err="1">
                <a:latin typeface="Calibri" panose="020F0502020204030204" pitchFamily="34" charset="0"/>
              </a:rPr>
              <a:t>IgM</a:t>
            </a:r>
            <a:r>
              <a:rPr lang="hu-HU" altLang="hu-HU" sz="2000" b="1" dirty="0">
                <a:latin typeface="Calibri" panose="020F0502020204030204" pitchFamily="34" charset="0"/>
              </a:rPr>
              <a:t> WB </a:t>
            </a:r>
            <a:r>
              <a:rPr lang="hu-HU" altLang="hu-HU" sz="2000" b="1" dirty="0" err="1">
                <a:latin typeface="Calibri" panose="020F0502020204030204" pitchFamily="34" charset="0"/>
              </a:rPr>
              <a:t>positive</a:t>
            </a:r>
            <a:r>
              <a:rPr lang="hu-HU" altLang="hu-HU" sz="2000" b="1" dirty="0">
                <a:latin typeface="Calibri" panose="020F0502020204030204" pitchFamily="34" charset="0"/>
              </a:rPr>
              <a:t> The </a:t>
            </a:r>
            <a:r>
              <a:rPr lang="hu-HU" altLang="hu-HU" sz="2000" b="1" dirty="0" err="1">
                <a:latin typeface="Calibri" panose="020F0502020204030204" pitchFamily="34" charset="0"/>
              </a:rPr>
              <a:t>IgM</a:t>
            </a:r>
            <a:r>
              <a:rPr lang="hu-HU" altLang="hu-HU" sz="2000" b="1" dirty="0">
                <a:latin typeface="Calibri" panose="020F0502020204030204" pitchFamily="34" charset="0"/>
              </a:rPr>
              <a:t> </a:t>
            </a:r>
            <a:r>
              <a:rPr lang="hu-HU" altLang="hu-HU" sz="2000" b="1" dirty="0" err="1">
                <a:latin typeface="Calibri" panose="020F0502020204030204" pitchFamily="34" charset="0"/>
              </a:rPr>
              <a:t>capture</a:t>
            </a:r>
            <a:r>
              <a:rPr lang="hu-HU" altLang="hu-HU" sz="2000" b="1" dirty="0">
                <a:latin typeface="Calibri" panose="020F0502020204030204" pitchFamily="34" charset="0"/>
              </a:rPr>
              <a:t> </a:t>
            </a:r>
            <a:r>
              <a:rPr lang="hu-HU" altLang="hu-HU" sz="2000" b="1" dirty="0" err="1">
                <a:latin typeface="Calibri" panose="020F0502020204030204" pitchFamily="34" charset="0"/>
              </a:rPr>
              <a:t>antibody</a:t>
            </a:r>
            <a:r>
              <a:rPr lang="hu-HU" altLang="hu-HU" sz="2000" b="1" dirty="0">
                <a:latin typeface="Calibri" panose="020F0502020204030204" pitchFamily="34" charset="0"/>
              </a:rPr>
              <a:t> test </a:t>
            </a:r>
            <a:r>
              <a:rPr lang="hu-HU" altLang="hu-HU" sz="2000" b="1" dirty="0" err="1">
                <a:latin typeface="Calibri" panose="020F0502020204030204" pitchFamily="34" charset="0"/>
              </a:rPr>
              <a:t>continued</a:t>
            </a:r>
            <a:r>
              <a:rPr lang="hu-HU" altLang="hu-HU" sz="2000" b="1" dirty="0">
                <a:latin typeface="Calibri" panose="020F0502020204030204" pitchFamily="34" charset="0"/>
              </a:rPr>
              <a:t> </a:t>
            </a:r>
            <a:r>
              <a:rPr lang="hu-HU" altLang="hu-HU" sz="2000" b="1" dirty="0" err="1">
                <a:latin typeface="Calibri" panose="020F0502020204030204" pitchFamily="34" charset="0"/>
              </a:rPr>
              <a:t>to</a:t>
            </a:r>
            <a:r>
              <a:rPr lang="hu-HU" altLang="hu-HU" sz="2000" b="1" dirty="0">
                <a:latin typeface="Calibri" panose="020F0502020204030204" pitchFamily="34" charset="0"/>
              </a:rPr>
              <a:t> be </a:t>
            </a:r>
            <a:r>
              <a:rPr lang="hu-HU" altLang="hu-HU" sz="2000" b="1" dirty="0" err="1">
                <a:latin typeface="Calibri" panose="020F0502020204030204" pitchFamily="34" charset="0"/>
              </a:rPr>
              <a:t>negative</a:t>
            </a:r>
            <a:r>
              <a:rPr lang="hu-HU" altLang="hu-HU" sz="2000" b="1" dirty="0">
                <a:latin typeface="Calibri" panose="020F0502020204030204" pitchFamily="34" charset="0"/>
              </a:rPr>
              <a:t>. </a:t>
            </a:r>
          </a:p>
          <a:p>
            <a:pPr eaLnBrk="1" hangingPunct="1">
              <a:lnSpc>
                <a:spcPct val="80000"/>
              </a:lnSpc>
            </a:pPr>
            <a:r>
              <a:rPr lang="hu-HU" altLang="hu-HU" sz="2000" b="1" dirty="0" err="1">
                <a:latin typeface="Calibri" panose="020F0502020204030204" pitchFamily="34" charset="0"/>
              </a:rPr>
              <a:t>Tests</a:t>
            </a:r>
            <a:r>
              <a:rPr lang="hu-HU" altLang="hu-HU" sz="2000" b="1" dirty="0">
                <a:latin typeface="Calibri" panose="020F0502020204030204" pitchFamily="34" charset="0"/>
              </a:rPr>
              <a:t> </a:t>
            </a:r>
            <a:r>
              <a:rPr lang="hu-HU" altLang="hu-HU" sz="2000" b="1" dirty="0" err="1">
                <a:latin typeface="Calibri" panose="020F0502020204030204" pitchFamily="34" charset="0"/>
              </a:rPr>
              <a:t>for</a:t>
            </a:r>
            <a:r>
              <a:rPr lang="hu-HU" altLang="hu-HU" sz="2000" b="1" dirty="0">
                <a:latin typeface="Calibri" panose="020F0502020204030204" pitchFamily="34" charset="0"/>
              </a:rPr>
              <a:t> </a:t>
            </a:r>
            <a:r>
              <a:rPr lang="hu-HU" altLang="hu-HU" sz="2000" b="1" i="1" dirty="0" err="1">
                <a:latin typeface="Calibri" panose="020F0502020204030204" pitchFamily="34" charset="0"/>
              </a:rPr>
              <a:t>Babesia</a:t>
            </a:r>
            <a:r>
              <a:rPr lang="hu-HU" altLang="hu-HU" sz="2000" b="1" i="1" dirty="0">
                <a:latin typeface="Calibri" panose="020F0502020204030204" pitchFamily="34" charset="0"/>
              </a:rPr>
              <a:t> </a:t>
            </a:r>
            <a:r>
              <a:rPr lang="hu-HU" altLang="hu-HU" sz="2000" b="1" dirty="0" err="1">
                <a:latin typeface="Calibri" panose="020F0502020204030204" pitchFamily="34" charset="0"/>
              </a:rPr>
              <a:t>antibody</a:t>
            </a:r>
            <a:r>
              <a:rPr lang="hu-HU" altLang="hu-HU" sz="2000" b="1" dirty="0">
                <a:latin typeface="Calibri" panose="020F0502020204030204" pitchFamily="34" charset="0"/>
              </a:rPr>
              <a:t> </a:t>
            </a:r>
            <a:r>
              <a:rPr lang="hu-HU" altLang="hu-HU" sz="2000" b="1" dirty="0" err="1">
                <a:latin typeface="Calibri" panose="020F0502020204030204" pitchFamily="34" charset="0"/>
              </a:rPr>
              <a:t>revealed</a:t>
            </a:r>
            <a:r>
              <a:rPr lang="hu-HU" altLang="hu-HU" sz="2000" b="1" dirty="0">
                <a:latin typeface="Calibri" panose="020F0502020204030204" pitchFamily="34" charset="0"/>
              </a:rPr>
              <a:t> a </a:t>
            </a:r>
            <a:r>
              <a:rPr lang="hu-HU" altLang="hu-HU" sz="2000" b="1" dirty="0" err="1">
                <a:latin typeface="Calibri" panose="020F0502020204030204" pitchFamily="34" charset="0"/>
              </a:rPr>
              <a:t>negative</a:t>
            </a:r>
            <a:r>
              <a:rPr lang="hu-HU" altLang="hu-HU" sz="2000" b="1" dirty="0">
                <a:latin typeface="Calibri" panose="020F0502020204030204" pitchFamily="34" charset="0"/>
              </a:rPr>
              <a:t> </a:t>
            </a:r>
            <a:r>
              <a:rPr lang="hu-HU" altLang="hu-HU" sz="2000" b="1" dirty="0" err="1">
                <a:latin typeface="Calibri" panose="020F0502020204030204" pitchFamily="34" charset="0"/>
              </a:rPr>
              <a:t>IgG</a:t>
            </a:r>
            <a:r>
              <a:rPr lang="hu-HU" altLang="hu-HU" sz="2000" b="1" dirty="0">
                <a:latin typeface="Calibri" panose="020F0502020204030204" pitchFamily="34" charset="0"/>
              </a:rPr>
              <a:t> </a:t>
            </a:r>
            <a:r>
              <a:rPr lang="hu-HU" altLang="hu-HU" sz="2000" b="1" dirty="0" err="1">
                <a:latin typeface="Calibri" panose="020F0502020204030204" pitchFamily="34" charset="0"/>
              </a:rPr>
              <a:t>titer</a:t>
            </a:r>
            <a:r>
              <a:rPr lang="hu-HU" altLang="hu-HU" sz="2000" b="1" dirty="0">
                <a:latin typeface="Calibri" panose="020F0502020204030204" pitchFamily="34" charset="0"/>
              </a:rPr>
              <a:t> of 1:40, </a:t>
            </a:r>
            <a:r>
              <a:rPr lang="hu-HU" altLang="hu-HU" sz="2000" b="1" dirty="0" err="1">
                <a:latin typeface="Calibri" panose="020F0502020204030204" pitchFamily="34" charset="0"/>
              </a:rPr>
              <a:t>but</a:t>
            </a:r>
            <a:r>
              <a:rPr lang="hu-HU" altLang="hu-HU" sz="2000" b="1" dirty="0">
                <a:latin typeface="Calibri" panose="020F0502020204030204" pitchFamily="34" charset="0"/>
              </a:rPr>
              <a:t> a </a:t>
            </a:r>
            <a:r>
              <a:rPr lang="hu-HU" altLang="hu-HU" sz="2000" b="1" dirty="0" err="1">
                <a:latin typeface="Calibri" panose="020F0502020204030204" pitchFamily="34" charset="0"/>
              </a:rPr>
              <a:t>positive</a:t>
            </a:r>
            <a:r>
              <a:rPr lang="hu-HU" altLang="hu-HU" sz="2000" b="1" dirty="0">
                <a:latin typeface="Calibri" panose="020F0502020204030204" pitchFamily="34" charset="0"/>
              </a:rPr>
              <a:t> </a:t>
            </a:r>
            <a:r>
              <a:rPr lang="hu-HU" altLang="hu-HU" sz="2000" b="1" dirty="0" err="1">
                <a:latin typeface="Calibri" panose="020F0502020204030204" pitchFamily="34" charset="0"/>
              </a:rPr>
              <a:t>IgM</a:t>
            </a:r>
            <a:r>
              <a:rPr lang="hu-HU" altLang="hu-HU" sz="2000" b="1" dirty="0">
                <a:latin typeface="Calibri" panose="020F0502020204030204" pitchFamily="34" charset="0"/>
              </a:rPr>
              <a:t> </a:t>
            </a:r>
            <a:r>
              <a:rPr lang="hu-HU" altLang="hu-HU" sz="2000" b="1" dirty="0" err="1">
                <a:latin typeface="Calibri" panose="020F0502020204030204" pitchFamily="34" charset="0"/>
              </a:rPr>
              <a:t>titer</a:t>
            </a:r>
            <a:r>
              <a:rPr lang="hu-HU" altLang="hu-HU" sz="2000" b="1" dirty="0">
                <a:latin typeface="Calibri" panose="020F0502020204030204" pitchFamily="34" charset="0"/>
              </a:rPr>
              <a:t> (1:40). </a:t>
            </a:r>
            <a:r>
              <a:rPr lang="hu-HU" altLang="hu-HU" sz="2000" b="1" i="1" dirty="0" err="1">
                <a:latin typeface="Calibri" panose="020F0502020204030204" pitchFamily="34" charset="0"/>
              </a:rPr>
              <a:t>Babesia</a:t>
            </a:r>
            <a:r>
              <a:rPr lang="hu-HU" altLang="hu-HU" sz="2000" b="1" i="1" dirty="0">
                <a:latin typeface="Calibri" panose="020F0502020204030204" pitchFamily="34" charset="0"/>
              </a:rPr>
              <a:t> </a:t>
            </a:r>
            <a:r>
              <a:rPr lang="hu-HU" altLang="hu-HU" sz="2000" b="1" dirty="0">
                <a:latin typeface="Calibri" panose="020F0502020204030204" pitchFamily="34" charset="0"/>
              </a:rPr>
              <a:t>PCR </a:t>
            </a:r>
            <a:r>
              <a:rPr lang="hu-HU" altLang="hu-HU" sz="2000" b="1" dirty="0" err="1">
                <a:latin typeface="Calibri" panose="020F0502020204030204" pitchFamily="34" charset="0"/>
              </a:rPr>
              <a:t>was</a:t>
            </a:r>
            <a:r>
              <a:rPr lang="hu-HU" altLang="hu-HU" sz="2000" b="1" dirty="0">
                <a:latin typeface="Calibri" panose="020F0502020204030204" pitchFamily="34" charset="0"/>
              </a:rPr>
              <a:t> </a:t>
            </a:r>
            <a:r>
              <a:rPr lang="hu-HU" altLang="hu-HU" sz="2000" b="1" dirty="0" err="1">
                <a:latin typeface="Calibri" panose="020F0502020204030204" pitchFamily="34" charset="0"/>
              </a:rPr>
              <a:t>negative</a:t>
            </a:r>
            <a:r>
              <a:rPr lang="hu-HU" altLang="hu-HU" sz="2000" b="1" dirty="0">
                <a:latin typeface="Calibri" panose="020F0502020204030204" pitchFamily="34" charset="0"/>
              </a:rPr>
              <a:t>.</a:t>
            </a:r>
          </a:p>
          <a:p>
            <a:pPr eaLnBrk="1" hangingPunct="1">
              <a:lnSpc>
                <a:spcPct val="80000"/>
              </a:lnSpc>
            </a:pPr>
            <a:r>
              <a:rPr lang="hu-HU" altLang="hu-HU" sz="2000" b="1" dirty="0" err="1">
                <a:latin typeface="Calibri" panose="020F0502020204030204" pitchFamily="34" charset="0"/>
              </a:rPr>
              <a:t>Whole</a:t>
            </a:r>
            <a:r>
              <a:rPr lang="hu-HU" altLang="hu-HU" sz="2000" b="1" dirty="0">
                <a:latin typeface="Calibri" panose="020F0502020204030204" pitchFamily="34" charset="0"/>
              </a:rPr>
              <a:t> </a:t>
            </a:r>
            <a:r>
              <a:rPr lang="hu-HU" altLang="hu-HU" sz="2000" b="1" dirty="0" err="1">
                <a:latin typeface="Calibri" panose="020F0502020204030204" pitchFamily="34" charset="0"/>
              </a:rPr>
              <a:t>blood</a:t>
            </a:r>
            <a:r>
              <a:rPr lang="hu-HU" altLang="hu-HU" sz="2000" b="1" dirty="0">
                <a:latin typeface="Calibri" panose="020F0502020204030204" pitchFamily="34" charset="0"/>
              </a:rPr>
              <a:t> </a:t>
            </a:r>
            <a:r>
              <a:rPr lang="hu-HU" altLang="hu-HU" sz="2000" b="1" dirty="0" err="1">
                <a:latin typeface="Calibri" panose="020F0502020204030204" pitchFamily="34" charset="0"/>
              </a:rPr>
              <a:t>was</a:t>
            </a:r>
            <a:r>
              <a:rPr lang="hu-HU" altLang="hu-HU" sz="2000" b="1" dirty="0">
                <a:latin typeface="Calibri" panose="020F0502020204030204" pitchFamily="34" charset="0"/>
              </a:rPr>
              <a:t> </a:t>
            </a:r>
            <a:r>
              <a:rPr lang="hu-HU" altLang="hu-HU" sz="2000" b="1" dirty="0" err="1">
                <a:latin typeface="Calibri" panose="020F0502020204030204" pitchFamily="34" charset="0"/>
              </a:rPr>
              <a:t>stained</a:t>
            </a:r>
            <a:r>
              <a:rPr lang="hu-HU" altLang="hu-HU" sz="2000" b="1" dirty="0">
                <a:latin typeface="Calibri" panose="020F0502020204030204" pitchFamily="34" charset="0"/>
              </a:rPr>
              <a:t> </a:t>
            </a:r>
            <a:r>
              <a:rPr lang="hu-HU" altLang="hu-HU" sz="2000" b="1" dirty="0" err="1">
                <a:latin typeface="Calibri" panose="020F0502020204030204" pitchFamily="34" charset="0"/>
              </a:rPr>
              <a:t>by</a:t>
            </a:r>
            <a:r>
              <a:rPr lang="hu-HU" altLang="hu-HU" sz="2000" b="1" dirty="0">
                <a:latin typeface="Calibri" panose="020F0502020204030204" pitchFamily="34" charset="0"/>
              </a:rPr>
              <a:t> </a:t>
            </a:r>
            <a:r>
              <a:rPr lang="hu-HU" altLang="hu-HU" sz="2000" b="1" dirty="0" err="1">
                <a:latin typeface="Calibri" panose="020F0502020204030204" pitchFamily="34" charset="0"/>
              </a:rPr>
              <a:t>Giemsa</a:t>
            </a:r>
            <a:r>
              <a:rPr lang="hu-HU" altLang="hu-HU" sz="2000" b="1" dirty="0">
                <a:latin typeface="Calibri" panose="020F0502020204030204" pitchFamily="34" charset="0"/>
              </a:rPr>
              <a:t> in </a:t>
            </a:r>
            <a:r>
              <a:rPr lang="hu-HU" altLang="hu-HU" sz="2000" b="1" dirty="0" err="1">
                <a:latin typeface="Calibri" panose="020F0502020204030204" pitchFamily="34" charset="0"/>
              </a:rPr>
              <a:t>Switzerland</a:t>
            </a:r>
            <a:r>
              <a:rPr lang="hu-HU" altLang="hu-HU" sz="2000" b="1" dirty="0">
                <a:latin typeface="Calibri" panose="020F0502020204030204" pitchFamily="34" charset="0"/>
              </a:rPr>
              <a:t> and </a:t>
            </a:r>
            <a:r>
              <a:rPr lang="hu-HU" altLang="hu-HU" sz="2000" b="1" dirty="0" err="1">
                <a:latin typeface="Calibri" panose="020F0502020204030204" pitchFamily="34" charset="0"/>
              </a:rPr>
              <a:t>examined</a:t>
            </a:r>
            <a:r>
              <a:rPr lang="hu-HU" altLang="hu-HU" sz="2000" b="1" dirty="0">
                <a:latin typeface="Calibri" panose="020F0502020204030204" pitchFamily="34" charset="0"/>
              </a:rPr>
              <a:t> </a:t>
            </a:r>
            <a:r>
              <a:rPr lang="hu-HU" altLang="hu-HU" sz="2000" b="1" dirty="0" err="1">
                <a:latin typeface="Calibri" panose="020F0502020204030204" pitchFamily="34" charset="0"/>
              </a:rPr>
              <a:t>microscopically</a:t>
            </a:r>
            <a:r>
              <a:rPr lang="hu-HU" altLang="hu-HU" sz="2000" b="1" dirty="0">
                <a:latin typeface="Calibri" panose="020F0502020204030204" pitchFamily="34" charset="0"/>
              </a:rPr>
              <a:t> </a:t>
            </a:r>
            <a:r>
              <a:rPr lang="hu-HU" altLang="hu-HU" sz="2000" b="1" dirty="0" err="1">
                <a:latin typeface="Calibri" panose="020F0502020204030204" pitchFamily="34" charset="0"/>
              </a:rPr>
              <a:t>showed</a:t>
            </a:r>
            <a:r>
              <a:rPr lang="hu-HU" altLang="hu-HU" sz="2000" b="1" dirty="0">
                <a:latin typeface="Calibri" panose="020F0502020204030204" pitchFamily="34" charset="0"/>
              </a:rPr>
              <a:t> </a:t>
            </a:r>
            <a:r>
              <a:rPr lang="hu-HU" altLang="hu-HU" sz="2000" b="1" dirty="0" err="1">
                <a:latin typeface="Calibri" panose="020F0502020204030204" pitchFamily="34" charset="0"/>
              </a:rPr>
              <a:t>the</a:t>
            </a:r>
            <a:r>
              <a:rPr lang="hu-HU" altLang="hu-HU" sz="2000" b="1" dirty="0">
                <a:latin typeface="Calibri" panose="020F0502020204030204" pitchFamily="34" charset="0"/>
              </a:rPr>
              <a:t> </a:t>
            </a:r>
            <a:r>
              <a:rPr lang="hu-HU" altLang="hu-HU" sz="2000" b="1" dirty="0" err="1">
                <a:latin typeface="Calibri" panose="020F0502020204030204" pitchFamily="34" charset="0"/>
              </a:rPr>
              <a:t>presence</a:t>
            </a:r>
            <a:r>
              <a:rPr lang="hu-HU" altLang="hu-HU" sz="2000" b="1" dirty="0">
                <a:latin typeface="Calibri" panose="020F0502020204030204" pitchFamily="34" charset="0"/>
              </a:rPr>
              <a:t> of </a:t>
            </a:r>
            <a:r>
              <a:rPr lang="hu-HU" altLang="hu-HU" sz="2000" b="1" dirty="0" err="1" smtClean="0">
                <a:latin typeface="Calibri" panose="020F0502020204030204" pitchFamily="34" charset="0"/>
              </a:rPr>
              <a:t>intraerythrocytic</a:t>
            </a:r>
            <a:r>
              <a:rPr lang="hu-HU" altLang="hu-HU" sz="2000" b="1" dirty="0" smtClean="0">
                <a:latin typeface="Calibri" panose="020F0502020204030204" pitchFamily="34" charset="0"/>
              </a:rPr>
              <a:t> </a:t>
            </a:r>
            <a:r>
              <a:rPr lang="hu-HU" altLang="hu-HU" sz="2000" b="1" dirty="0" err="1" smtClean="0">
                <a:latin typeface="Calibri" panose="020F0502020204030204" pitchFamily="34" charset="0"/>
              </a:rPr>
              <a:t>piroplasms</a:t>
            </a:r>
            <a:r>
              <a:rPr lang="hu-HU" altLang="hu-HU" sz="2000" b="1" dirty="0" smtClean="0">
                <a:latin typeface="Calibri" panose="020F0502020204030204" pitchFamily="34" charset="0"/>
              </a:rPr>
              <a:t> </a:t>
            </a:r>
            <a:r>
              <a:rPr lang="hu-HU" altLang="hu-HU" sz="2000" b="1" dirty="0" err="1">
                <a:latin typeface="Calibri" panose="020F0502020204030204" pitchFamily="34" charset="0"/>
              </a:rPr>
              <a:t>resembling</a:t>
            </a:r>
            <a:r>
              <a:rPr lang="hu-HU" altLang="hu-HU" sz="2000" b="1" dirty="0">
                <a:latin typeface="Calibri" panose="020F0502020204030204" pitchFamily="34" charset="0"/>
              </a:rPr>
              <a:t> </a:t>
            </a:r>
            <a:r>
              <a:rPr lang="hu-HU" altLang="hu-HU" sz="2000" b="1" i="1" dirty="0">
                <a:latin typeface="Calibri" panose="020F0502020204030204" pitchFamily="34" charset="0"/>
              </a:rPr>
              <a:t>B. </a:t>
            </a:r>
            <a:r>
              <a:rPr lang="hu-HU" altLang="hu-HU" sz="2000" b="1" i="1" dirty="0" err="1">
                <a:latin typeface="Calibri" panose="020F0502020204030204" pitchFamily="34" charset="0"/>
              </a:rPr>
              <a:t>microti</a:t>
            </a:r>
            <a:r>
              <a:rPr lang="hu-HU" altLang="hu-HU" sz="2000" b="1" i="1" dirty="0">
                <a:latin typeface="Calibri" panose="020F0502020204030204" pitchFamily="34" charset="0"/>
              </a:rPr>
              <a:t> </a:t>
            </a:r>
            <a:r>
              <a:rPr lang="hu-HU" altLang="hu-HU" sz="2000" b="1" dirty="0" err="1">
                <a:latin typeface="Calibri" panose="020F0502020204030204" pitchFamily="34" charset="0"/>
              </a:rPr>
              <a:t>as</a:t>
            </a:r>
            <a:r>
              <a:rPr lang="hu-HU" altLang="hu-HU" sz="2000" b="1" dirty="0">
                <a:latin typeface="Calibri" panose="020F0502020204030204" pitchFamily="34" charset="0"/>
              </a:rPr>
              <a:t> </a:t>
            </a:r>
            <a:r>
              <a:rPr lang="hu-HU" altLang="hu-HU" sz="2000" b="1" dirty="0" err="1">
                <a:latin typeface="Calibri" panose="020F0502020204030204" pitchFamily="34" charset="0"/>
              </a:rPr>
              <a:t>well</a:t>
            </a:r>
            <a:r>
              <a:rPr lang="hu-HU" altLang="hu-HU" sz="2000" b="1" dirty="0">
                <a:latin typeface="Calibri" panose="020F0502020204030204" pitchFamily="34" charset="0"/>
              </a:rPr>
              <a:t> </a:t>
            </a:r>
            <a:r>
              <a:rPr lang="hu-HU" altLang="hu-HU" sz="2000" b="1" dirty="0" err="1">
                <a:latin typeface="Calibri" panose="020F0502020204030204" pitchFamily="34" charset="0"/>
              </a:rPr>
              <a:t>as</a:t>
            </a:r>
            <a:r>
              <a:rPr lang="hu-HU" altLang="hu-HU" sz="2000" b="1" dirty="0">
                <a:latin typeface="Calibri" panose="020F0502020204030204" pitchFamily="34" charset="0"/>
              </a:rPr>
              <a:t> </a:t>
            </a:r>
            <a:r>
              <a:rPr lang="hu-HU" altLang="hu-HU" sz="2000" b="1" dirty="0" err="1">
                <a:latin typeface="Calibri" panose="020F0502020204030204" pitchFamily="34" charset="0"/>
              </a:rPr>
              <a:t>some</a:t>
            </a:r>
            <a:r>
              <a:rPr lang="hu-HU" altLang="hu-HU" sz="2000" b="1" dirty="0">
                <a:latin typeface="Calibri" panose="020F0502020204030204" pitchFamily="34" charset="0"/>
              </a:rPr>
              <a:t> </a:t>
            </a:r>
            <a:r>
              <a:rPr lang="hu-HU" altLang="hu-HU" sz="2000" b="1" dirty="0" err="1">
                <a:latin typeface="Calibri" panose="020F0502020204030204" pitchFamily="34" charset="0"/>
              </a:rPr>
              <a:t>extracellular</a:t>
            </a:r>
            <a:endParaRPr lang="hu-HU" altLang="hu-HU" sz="2000" b="1" dirty="0">
              <a:latin typeface="Calibri" panose="020F0502020204030204" pitchFamily="34" charset="0"/>
            </a:endParaRPr>
          </a:p>
          <a:p>
            <a:pPr eaLnBrk="1" hangingPunct="1">
              <a:lnSpc>
                <a:spcPct val="80000"/>
              </a:lnSpc>
              <a:buFontTx/>
              <a:buNone/>
            </a:pPr>
            <a:r>
              <a:rPr lang="hu-HU" altLang="hu-HU" sz="2000" b="1" dirty="0">
                <a:latin typeface="Calibri" panose="020F0502020204030204" pitchFamily="34" charset="0"/>
              </a:rPr>
              <a:t>     </a:t>
            </a:r>
            <a:r>
              <a:rPr lang="hu-HU" altLang="hu-HU" sz="2000" b="1" dirty="0" err="1">
                <a:latin typeface="Calibri" panose="020F0502020204030204" pitchFamily="34" charset="0"/>
              </a:rPr>
              <a:t>forms</a:t>
            </a:r>
            <a:endParaRPr lang="hu-HU" altLang="hu-HU" sz="2000" b="1" dirty="0">
              <a:latin typeface="Calibri" panose="020F0502020204030204" pitchFamily="34" charset="0"/>
            </a:endParaRPr>
          </a:p>
          <a:p>
            <a:pPr eaLnBrk="1" hangingPunct="1">
              <a:lnSpc>
                <a:spcPct val="80000"/>
              </a:lnSpc>
              <a:buFontTx/>
              <a:buNone/>
            </a:pPr>
            <a:endParaRPr lang="hu-HU" altLang="hu-HU" sz="2000" b="1" dirty="0">
              <a:latin typeface="Calibri" panose="020F0502020204030204" pitchFamily="34" charset="0"/>
            </a:endParaRPr>
          </a:p>
        </p:txBody>
      </p:sp>
    </p:spTree>
    <p:extLst>
      <p:ext uri="{BB962C8B-B14F-4D97-AF65-F5344CB8AC3E}">
        <p14:creationId xmlns:p14="http://schemas.microsoft.com/office/powerpoint/2010/main" val="37213998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eaLnBrk="1" hangingPunct="1"/>
            <a:r>
              <a:rPr lang="hu-HU" altLang="hu-HU" sz="2400" b="1" i="1" dirty="0" err="1">
                <a:latin typeface="Times New Roman" panose="02020603050405020304" pitchFamily="18" charset="0"/>
              </a:rPr>
              <a:t>Babesia</a:t>
            </a:r>
            <a:r>
              <a:rPr lang="hu-HU" altLang="hu-HU" sz="2400" b="1" i="1" dirty="0">
                <a:latin typeface="Times New Roman" panose="02020603050405020304" pitchFamily="18" charset="0"/>
              </a:rPr>
              <a:t> </a:t>
            </a:r>
            <a:r>
              <a:rPr lang="hu-HU" altLang="hu-HU" sz="2400" b="1" i="1" dirty="0" err="1">
                <a:latin typeface="Times New Roman" panose="02020603050405020304" pitchFamily="18" charset="0"/>
              </a:rPr>
              <a:t>microti</a:t>
            </a:r>
            <a:r>
              <a:rPr lang="hu-HU" altLang="hu-HU" sz="2400" b="1" i="1" dirty="0">
                <a:latin typeface="Times New Roman" panose="02020603050405020304" pitchFamily="18" charset="0"/>
              </a:rPr>
              <a:t> </a:t>
            </a:r>
            <a:r>
              <a:rPr lang="hu-HU" altLang="hu-HU" sz="2400" b="1" dirty="0" err="1">
                <a:latin typeface="Times New Roman" panose="02020603050405020304" pitchFamily="18" charset="0"/>
              </a:rPr>
              <a:t>Infection</a:t>
            </a:r>
            <a:r>
              <a:rPr lang="hu-HU" altLang="hu-HU" sz="2400" b="1" dirty="0">
                <a:latin typeface="Times New Roman" panose="02020603050405020304" pitchFamily="18" charset="0"/>
              </a:rPr>
              <a:t> in Europe</a:t>
            </a:r>
            <a:br>
              <a:rPr lang="hu-HU" altLang="hu-HU" sz="2400" b="1" dirty="0">
                <a:latin typeface="Times New Roman" panose="02020603050405020304" pitchFamily="18" charset="0"/>
              </a:rPr>
            </a:br>
            <a:r>
              <a:rPr lang="hu-HU" altLang="hu-HU" sz="2400" b="1" dirty="0">
                <a:latin typeface="Times New Roman" panose="02020603050405020304" pitchFamily="18" charset="0"/>
              </a:rPr>
              <a:t>CURRENT MICROBIOLOGY </a:t>
            </a:r>
            <a:r>
              <a:rPr lang="hu-HU" altLang="hu-HU" sz="2400" b="1" dirty="0" err="1">
                <a:latin typeface="Times New Roman" panose="02020603050405020304" pitchFamily="18" charset="0"/>
              </a:rPr>
              <a:t>Vol</a:t>
            </a:r>
            <a:r>
              <a:rPr lang="hu-HU" altLang="hu-HU" sz="2400" b="1" dirty="0">
                <a:latin typeface="Times New Roman" panose="02020603050405020304" pitchFamily="18" charset="0"/>
              </a:rPr>
              <a:t>. 48 (2004), pp. 435–437</a:t>
            </a:r>
          </a:p>
        </p:txBody>
      </p:sp>
      <p:sp>
        <p:nvSpPr>
          <p:cNvPr id="7171" name="Rectangle 3"/>
          <p:cNvSpPr>
            <a:spLocks noGrp="1" noChangeArrowheads="1"/>
          </p:cNvSpPr>
          <p:nvPr>
            <p:ph type="body" idx="1"/>
          </p:nvPr>
        </p:nvSpPr>
        <p:spPr/>
        <p:txBody>
          <a:bodyPr/>
          <a:lstStyle/>
          <a:p>
            <a:pPr eaLnBrk="1" hangingPunct="1">
              <a:lnSpc>
                <a:spcPct val="90000"/>
              </a:lnSpc>
            </a:pPr>
            <a:endParaRPr lang="hu-HU" altLang="hu-HU" sz="2000" b="1" dirty="0" smtClean="0"/>
          </a:p>
          <a:p>
            <a:pPr eaLnBrk="1" hangingPunct="1">
              <a:lnSpc>
                <a:spcPct val="90000"/>
              </a:lnSpc>
            </a:pPr>
            <a:r>
              <a:rPr lang="hu-HU" altLang="hu-HU" sz="2000" b="1" dirty="0" err="1" smtClean="0"/>
              <a:t>Lariam</a:t>
            </a:r>
            <a:r>
              <a:rPr lang="hu-HU" altLang="hu-HU" sz="2000" b="1" dirty="0" smtClean="0"/>
              <a:t> </a:t>
            </a:r>
            <a:r>
              <a:rPr lang="hu-HU" altLang="hu-HU" sz="2000" b="1" dirty="0"/>
              <a:t>(</a:t>
            </a:r>
            <a:r>
              <a:rPr lang="hu-HU" altLang="hu-HU" sz="2000" b="1" dirty="0" err="1"/>
              <a:t>mephloquine</a:t>
            </a:r>
            <a:r>
              <a:rPr lang="hu-HU" altLang="hu-HU" sz="2000" b="1" dirty="0"/>
              <a:t>) </a:t>
            </a:r>
            <a:r>
              <a:rPr lang="hu-HU" altLang="hu-HU" sz="2000" b="1" dirty="0" err="1"/>
              <a:t>was</a:t>
            </a:r>
            <a:r>
              <a:rPr lang="hu-HU" altLang="hu-HU" sz="2000" b="1" dirty="0"/>
              <a:t> </a:t>
            </a:r>
            <a:r>
              <a:rPr lang="hu-HU" altLang="hu-HU" sz="2000" b="1" dirty="0" err="1"/>
              <a:t>prescribed</a:t>
            </a:r>
            <a:r>
              <a:rPr lang="hu-HU" altLang="hu-HU" sz="2000" b="1" dirty="0"/>
              <a:t> 5 </a:t>
            </a:r>
            <a:r>
              <a:rPr lang="hu-HU" altLang="hu-HU" sz="2000" b="1" dirty="0" err="1"/>
              <a:t>tablets</a:t>
            </a:r>
            <a:r>
              <a:rPr lang="hu-HU" altLang="hu-HU" sz="2000" b="1" dirty="0"/>
              <a:t>/24 h, </a:t>
            </a:r>
            <a:r>
              <a:rPr lang="hu-HU" altLang="hu-HU" sz="2000" b="1" dirty="0" err="1"/>
              <a:t>then</a:t>
            </a:r>
            <a:r>
              <a:rPr lang="hu-HU" altLang="hu-HU" sz="2000" b="1" dirty="0"/>
              <a:t> 1 </a:t>
            </a:r>
            <a:r>
              <a:rPr lang="hu-HU" altLang="hu-HU" sz="2000" b="1" dirty="0" err="1"/>
              <a:t>tablet</a:t>
            </a:r>
            <a:r>
              <a:rPr lang="hu-HU" altLang="hu-HU" sz="2000" b="1" dirty="0"/>
              <a:t>/</a:t>
            </a:r>
            <a:r>
              <a:rPr lang="hu-HU" altLang="hu-HU" sz="2000" b="1" dirty="0" err="1"/>
              <a:t>week</a:t>
            </a:r>
            <a:r>
              <a:rPr lang="hu-HU" altLang="hu-HU" sz="2000" b="1" dirty="0" smtClean="0"/>
              <a:t>.</a:t>
            </a:r>
          </a:p>
          <a:p>
            <a:pPr marL="0" indent="0" eaLnBrk="1" hangingPunct="1">
              <a:lnSpc>
                <a:spcPct val="90000"/>
              </a:lnSpc>
              <a:buNone/>
            </a:pPr>
            <a:endParaRPr lang="hu-HU" altLang="hu-HU" sz="2000" b="1" dirty="0"/>
          </a:p>
          <a:p>
            <a:pPr eaLnBrk="1" hangingPunct="1">
              <a:lnSpc>
                <a:spcPct val="90000"/>
              </a:lnSpc>
            </a:pPr>
            <a:r>
              <a:rPr lang="hu-HU" altLang="hu-HU" sz="2000" b="1" dirty="0"/>
              <a:t>Over </a:t>
            </a:r>
            <a:r>
              <a:rPr lang="hu-HU" altLang="hu-HU" sz="2000" b="1" dirty="0" err="1"/>
              <a:t>the</a:t>
            </a:r>
            <a:r>
              <a:rPr lang="hu-HU" altLang="hu-HU" sz="2000" b="1" dirty="0"/>
              <a:t> </a:t>
            </a:r>
            <a:r>
              <a:rPr lang="hu-HU" altLang="hu-HU" sz="2000" b="1" dirty="0" err="1"/>
              <a:t>ensuing</a:t>
            </a:r>
            <a:r>
              <a:rPr lang="hu-HU" altLang="hu-HU" sz="2000" b="1" dirty="0"/>
              <a:t> 14 </a:t>
            </a:r>
            <a:r>
              <a:rPr lang="hu-HU" altLang="hu-HU" sz="2000" b="1" dirty="0" err="1"/>
              <a:t>months</a:t>
            </a:r>
            <a:r>
              <a:rPr lang="hu-HU" altLang="hu-HU" sz="2000" b="1" dirty="0"/>
              <a:t> </a:t>
            </a:r>
            <a:r>
              <a:rPr lang="hu-HU" altLang="hu-HU" sz="2000" b="1" dirty="0" err="1"/>
              <a:t>the</a:t>
            </a:r>
            <a:r>
              <a:rPr lang="hu-HU" altLang="hu-HU" sz="2000" b="1" dirty="0"/>
              <a:t> </a:t>
            </a:r>
            <a:r>
              <a:rPr lang="hu-HU" altLang="hu-HU" sz="2000" b="1" dirty="0" err="1"/>
              <a:t>patient</a:t>
            </a:r>
            <a:r>
              <a:rPr lang="hu-HU" altLang="hu-HU" sz="2000" b="1" dirty="0"/>
              <a:t> </a:t>
            </a:r>
            <a:r>
              <a:rPr lang="hu-HU" altLang="hu-HU" sz="2000" b="1" dirty="0" err="1"/>
              <a:t>was</a:t>
            </a:r>
            <a:r>
              <a:rPr lang="hu-HU" altLang="hu-HU" sz="2000" b="1" dirty="0"/>
              <a:t> </a:t>
            </a:r>
            <a:r>
              <a:rPr lang="hu-HU" altLang="hu-HU" sz="2000" b="1" dirty="0" err="1"/>
              <a:t>treated</a:t>
            </a:r>
            <a:r>
              <a:rPr lang="hu-HU" altLang="hu-HU" sz="2000" b="1" dirty="0"/>
              <a:t> </a:t>
            </a:r>
            <a:r>
              <a:rPr lang="hu-HU" altLang="hu-HU" sz="2000" b="1" dirty="0" err="1"/>
              <a:t>periodically</a:t>
            </a:r>
            <a:r>
              <a:rPr lang="hu-HU" altLang="hu-HU" sz="2000" b="1" dirty="0"/>
              <a:t> </a:t>
            </a:r>
            <a:r>
              <a:rPr lang="hu-HU" altLang="hu-HU" sz="2000" b="1" dirty="0" err="1"/>
              <a:t>with</a:t>
            </a:r>
            <a:r>
              <a:rPr lang="hu-HU" altLang="hu-HU" sz="2000" b="1" dirty="0"/>
              <a:t> a </a:t>
            </a:r>
            <a:r>
              <a:rPr lang="hu-HU" altLang="hu-HU" sz="2000" b="1" dirty="0" err="1"/>
              <a:t>higher</a:t>
            </a:r>
            <a:r>
              <a:rPr lang="hu-HU" altLang="hu-HU" sz="2000" b="1" dirty="0"/>
              <a:t> </a:t>
            </a:r>
            <a:r>
              <a:rPr lang="hu-HU" altLang="hu-HU" sz="2000" b="1" dirty="0" err="1"/>
              <a:t>dose</a:t>
            </a:r>
            <a:r>
              <a:rPr lang="hu-HU" altLang="hu-HU" sz="2000" b="1" dirty="0"/>
              <a:t> of </a:t>
            </a:r>
            <a:r>
              <a:rPr lang="hu-HU" altLang="hu-HU" sz="2000" b="1" dirty="0" err="1"/>
              <a:t>Lariam</a:t>
            </a:r>
            <a:r>
              <a:rPr lang="hu-HU" altLang="hu-HU" sz="2000" b="1" dirty="0"/>
              <a:t>, </a:t>
            </a:r>
            <a:r>
              <a:rPr lang="hu-HU" altLang="hu-HU" sz="2000" b="1" dirty="0" err="1"/>
              <a:t>doxycycline</a:t>
            </a:r>
            <a:r>
              <a:rPr lang="hu-HU" altLang="hu-HU" sz="2000" b="1" dirty="0"/>
              <a:t>, and </a:t>
            </a:r>
            <a:r>
              <a:rPr lang="hu-HU" altLang="hu-HU" sz="2000" b="1" dirty="0" err="1"/>
              <a:t>azythromycin</a:t>
            </a:r>
            <a:r>
              <a:rPr lang="hu-HU" altLang="hu-HU" sz="2000" b="1" dirty="0"/>
              <a:t>. In November 2001 </a:t>
            </a:r>
            <a:r>
              <a:rPr lang="hu-HU" altLang="hu-HU" sz="2000" b="1" dirty="0" err="1"/>
              <a:t>the</a:t>
            </a:r>
            <a:r>
              <a:rPr lang="hu-HU" altLang="hu-HU" sz="2000" b="1" dirty="0"/>
              <a:t> </a:t>
            </a:r>
            <a:r>
              <a:rPr lang="hu-HU" altLang="hu-HU" sz="2000" b="1" dirty="0" err="1"/>
              <a:t>patient’s</a:t>
            </a:r>
            <a:r>
              <a:rPr lang="hu-HU" altLang="hu-HU" sz="2000" b="1" dirty="0"/>
              <a:t> prior </a:t>
            </a:r>
            <a:r>
              <a:rPr lang="hu-HU" altLang="hu-HU" sz="2000" b="1" dirty="0" err="1"/>
              <a:t>symptoms</a:t>
            </a:r>
            <a:r>
              <a:rPr lang="hu-HU" altLang="hu-HU" sz="2000" b="1" dirty="0"/>
              <a:t> </a:t>
            </a:r>
            <a:r>
              <a:rPr lang="hu-HU" altLang="hu-HU" sz="2000" b="1" dirty="0" err="1"/>
              <a:t>returned</a:t>
            </a:r>
            <a:r>
              <a:rPr lang="hu-HU" altLang="hu-HU" sz="2000" b="1" dirty="0"/>
              <a:t>, and </a:t>
            </a:r>
            <a:r>
              <a:rPr lang="hu-HU" altLang="hu-HU" sz="2000" b="1" dirty="0" err="1"/>
              <a:t>his</a:t>
            </a:r>
            <a:r>
              <a:rPr lang="hu-HU" altLang="hu-HU" sz="2000" b="1" dirty="0"/>
              <a:t> WBC </a:t>
            </a:r>
            <a:r>
              <a:rPr lang="hu-HU" altLang="hu-HU" sz="2000" b="1" dirty="0" err="1"/>
              <a:t>showed</a:t>
            </a:r>
            <a:r>
              <a:rPr lang="hu-HU" altLang="hu-HU" sz="2000" b="1" dirty="0"/>
              <a:t> an </a:t>
            </a:r>
            <a:r>
              <a:rPr lang="hu-HU" altLang="hu-HU" sz="2000" b="1" dirty="0" err="1"/>
              <a:t>increase</a:t>
            </a:r>
            <a:r>
              <a:rPr lang="hu-HU" altLang="hu-HU" sz="2000" b="1" dirty="0"/>
              <a:t> </a:t>
            </a:r>
            <a:r>
              <a:rPr lang="hu-HU" altLang="hu-HU" sz="2000" b="1" dirty="0" err="1"/>
              <a:t>to</a:t>
            </a:r>
            <a:r>
              <a:rPr lang="hu-HU" altLang="hu-HU" sz="2000" b="1" dirty="0"/>
              <a:t> </a:t>
            </a:r>
            <a:r>
              <a:rPr lang="hu-HU" altLang="hu-HU" sz="2000" b="1" dirty="0" smtClean="0"/>
              <a:t>8300/mm3</a:t>
            </a:r>
          </a:p>
          <a:p>
            <a:pPr marL="0" indent="0" eaLnBrk="1" hangingPunct="1">
              <a:lnSpc>
                <a:spcPct val="90000"/>
              </a:lnSpc>
              <a:buNone/>
            </a:pPr>
            <a:endParaRPr lang="hu-HU" altLang="hu-HU" sz="2000" b="1" dirty="0"/>
          </a:p>
          <a:p>
            <a:pPr eaLnBrk="1" hangingPunct="1">
              <a:lnSpc>
                <a:spcPct val="90000"/>
              </a:lnSpc>
            </a:pPr>
            <a:r>
              <a:rPr lang="hu-HU" altLang="hu-HU" sz="2000" b="1" dirty="0" err="1"/>
              <a:t>Lariam</a:t>
            </a:r>
            <a:r>
              <a:rPr lang="hu-HU" altLang="hu-HU" sz="2000" b="1" dirty="0"/>
              <a:t> </a:t>
            </a:r>
            <a:r>
              <a:rPr lang="hu-HU" altLang="hu-HU" sz="2000" b="1" dirty="0" err="1"/>
              <a:t>was</a:t>
            </a:r>
            <a:r>
              <a:rPr lang="hu-HU" altLang="hu-HU" sz="2000" b="1" dirty="0"/>
              <a:t> again </a:t>
            </a:r>
            <a:r>
              <a:rPr lang="hu-HU" altLang="hu-HU" sz="2000" b="1" dirty="0" err="1"/>
              <a:t>prescribed</a:t>
            </a:r>
            <a:r>
              <a:rPr lang="hu-HU" altLang="hu-HU" sz="2000" b="1" dirty="0"/>
              <a:t> </a:t>
            </a:r>
            <a:r>
              <a:rPr lang="hu-HU" altLang="hu-HU" sz="2000" b="1" dirty="0" err="1"/>
              <a:t>for</a:t>
            </a:r>
            <a:r>
              <a:rPr lang="hu-HU" altLang="hu-HU" sz="2000" b="1" dirty="0"/>
              <a:t> 1 </a:t>
            </a:r>
            <a:r>
              <a:rPr lang="hu-HU" altLang="hu-HU" sz="2000" b="1" dirty="0" err="1"/>
              <a:t>month</a:t>
            </a:r>
            <a:r>
              <a:rPr lang="hu-HU" altLang="hu-HU" sz="2000" b="1" dirty="0"/>
              <a:t>.</a:t>
            </a:r>
          </a:p>
          <a:p>
            <a:pPr eaLnBrk="1" hangingPunct="1">
              <a:lnSpc>
                <a:spcPct val="90000"/>
              </a:lnSpc>
              <a:buFontTx/>
              <a:buNone/>
            </a:pPr>
            <a:r>
              <a:rPr lang="hu-HU" altLang="hu-HU" sz="2000" b="1" dirty="0"/>
              <a:t>  </a:t>
            </a:r>
            <a:r>
              <a:rPr lang="hu-HU" altLang="hu-HU" sz="2000" b="1" dirty="0" smtClean="0"/>
              <a:t>  </a:t>
            </a:r>
            <a:r>
              <a:rPr lang="hu-HU" altLang="hu-HU" sz="2000" b="1" dirty="0" err="1"/>
              <a:t>His</a:t>
            </a:r>
            <a:r>
              <a:rPr lang="hu-HU" altLang="hu-HU" sz="2000" b="1" dirty="0"/>
              <a:t> </a:t>
            </a:r>
            <a:r>
              <a:rPr lang="hu-HU" altLang="hu-HU" sz="2000" b="1" dirty="0" err="1"/>
              <a:t>leukocytosis</a:t>
            </a:r>
            <a:r>
              <a:rPr lang="hu-HU" altLang="hu-HU" sz="2000" b="1" dirty="0"/>
              <a:t> </a:t>
            </a:r>
            <a:r>
              <a:rPr lang="hu-HU" altLang="hu-HU" sz="2000" b="1" dirty="0" err="1"/>
              <a:t>returned</a:t>
            </a:r>
            <a:r>
              <a:rPr lang="hu-HU" altLang="hu-HU" sz="2000" b="1" dirty="0"/>
              <a:t> </a:t>
            </a:r>
            <a:r>
              <a:rPr lang="hu-HU" altLang="hu-HU" sz="2000" b="1" dirty="0" err="1"/>
              <a:t>to</a:t>
            </a:r>
            <a:r>
              <a:rPr lang="hu-HU" altLang="hu-HU" sz="2000" b="1" dirty="0"/>
              <a:t> </a:t>
            </a:r>
            <a:r>
              <a:rPr lang="hu-HU" altLang="hu-HU" sz="2000" b="1" dirty="0" err="1"/>
              <a:t>normal</a:t>
            </a:r>
            <a:r>
              <a:rPr lang="hu-HU" altLang="hu-HU" sz="2000" b="1" dirty="0"/>
              <a:t>, and he </a:t>
            </a:r>
            <a:r>
              <a:rPr lang="hu-HU" altLang="hu-HU" sz="2000" b="1" dirty="0" err="1"/>
              <a:t>showed</a:t>
            </a:r>
            <a:r>
              <a:rPr lang="hu-HU" altLang="hu-HU" sz="2000" b="1" dirty="0"/>
              <a:t> </a:t>
            </a:r>
            <a:r>
              <a:rPr lang="hu-HU" altLang="hu-HU" sz="2000" b="1" dirty="0" err="1"/>
              <a:t>continuing</a:t>
            </a:r>
            <a:r>
              <a:rPr lang="hu-HU" altLang="hu-HU" sz="2000" b="1" dirty="0"/>
              <a:t> </a:t>
            </a:r>
            <a:r>
              <a:rPr lang="hu-HU" altLang="hu-HU" sz="2000" b="1" dirty="0" err="1"/>
              <a:t>improvement</a:t>
            </a:r>
            <a:r>
              <a:rPr lang="hu-HU" altLang="hu-HU" sz="2000" b="1" dirty="0"/>
              <a:t> in </a:t>
            </a:r>
            <a:r>
              <a:rPr lang="hu-HU" altLang="hu-HU" sz="2000" b="1" dirty="0" err="1"/>
              <a:t>his</a:t>
            </a:r>
            <a:r>
              <a:rPr lang="hu-HU" altLang="hu-HU" sz="2000" b="1" dirty="0"/>
              <a:t> overall </a:t>
            </a:r>
            <a:r>
              <a:rPr lang="hu-HU" altLang="hu-HU" sz="2000" b="1" dirty="0" err="1"/>
              <a:t>condition</a:t>
            </a:r>
            <a:endParaRPr lang="hu-HU" altLang="hu-HU" sz="2000" b="1" dirty="0"/>
          </a:p>
          <a:p>
            <a:pPr marL="0" indent="0" eaLnBrk="1" hangingPunct="1">
              <a:lnSpc>
                <a:spcPct val="90000"/>
              </a:lnSpc>
              <a:buNone/>
            </a:pPr>
            <a:endParaRPr lang="hu-HU" altLang="hu-HU" sz="2000" b="1" dirty="0"/>
          </a:p>
        </p:txBody>
      </p:sp>
    </p:spTree>
    <p:extLst>
      <p:ext uri="{BB962C8B-B14F-4D97-AF65-F5344CB8AC3E}">
        <p14:creationId xmlns:p14="http://schemas.microsoft.com/office/powerpoint/2010/main" val="768883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pPr marL="0" indent="0" algn="ctr">
              <a:buNone/>
            </a:pPr>
            <a:endParaRPr lang="hu-HU" dirty="0" smtClean="0"/>
          </a:p>
          <a:p>
            <a:pPr marL="0" indent="0" algn="ctr">
              <a:buNone/>
            </a:pPr>
            <a:endParaRPr lang="hu-HU" dirty="0"/>
          </a:p>
          <a:p>
            <a:pPr marL="0" indent="0" algn="ctr">
              <a:buNone/>
            </a:pPr>
            <a:r>
              <a:rPr lang="hu-HU" sz="4000" dirty="0" smtClean="0"/>
              <a:t>Milyen kórokozókat hordoznak a </a:t>
            </a:r>
            <a:r>
              <a:rPr lang="hu-HU" sz="4000" smtClean="0"/>
              <a:t>kullancsok/rágcsálók Europában?</a:t>
            </a:r>
            <a:endParaRPr lang="hu-HU" sz="4000" dirty="0"/>
          </a:p>
        </p:txBody>
      </p:sp>
    </p:spTree>
    <p:extLst>
      <p:ext uri="{BB962C8B-B14F-4D97-AF65-F5344CB8AC3E}">
        <p14:creationId xmlns:p14="http://schemas.microsoft.com/office/powerpoint/2010/main" val="11224444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en-US" sz="2800" b="1" dirty="0" smtClean="0"/>
              <a:t>Co-infection of bacteria and protozoan parasites in </a:t>
            </a:r>
            <a:r>
              <a:rPr lang="en-US" sz="2800" b="1" dirty="0" err="1" smtClean="0"/>
              <a:t>Ixodes</a:t>
            </a:r>
            <a:r>
              <a:rPr lang="en-US" sz="2800" b="1" dirty="0" smtClean="0"/>
              <a:t> </a:t>
            </a:r>
            <a:r>
              <a:rPr lang="en-US" sz="2800" b="1" dirty="0" err="1" smtClean="0"/>
              <a:t>ricinus</a:t>
            </a:r>
            <a:r>
              <a:rPr lang="en-US" sz="2800" b="1" dirty="0" smtClean="0"/>
              <a:t> nymphs collected in the Alsace region, France</a:t>
            </a:r>
            <a:r>
              <a:rPr lang="hu-HU" sz="2800" b="1" dirty="0" smtClean="0"/>
              <a:t/>
            </a:r>
            <a:br>
              <a:rPr lang="hu-HU" sz="2800" b="1" dirty="0" smtClean="0"/>
            </a:br>
            <a:r>
              <a:rPr lang="hu-HU" sz="1800" b="1" dirty="0" err="1" smtClean="0"/>
              <a:t>Nebbak</a:t>
            </a:r>
            <a:r>
              <a:rPr lang="hu-HU" sz="1800" b="1" dirty="0" smtClean="0"/>
              <a:t> et </a:t>
            </a:r>
            <a:r>
              <a:rPr lang="hu-HU" sz="1800" b="1" dirty="0" err="1" smtClean="0"/>
              <a:t>al</a:t>
            </a:r>
            <a:r>
              <a:rPr lang="hu-HU" sz="1800" b="1" dirty="0" smtClean="0"/>
              <a:t>. </a:t>
            </a:r>
            <a:r>
              <a:rPr lang="en-US" sz="1800" dirty="0" smtClean="0"/>
              <a:t>Ticks Tick Borne Dis. 2019 Jun 8. </a:t>
            </a:r>
            <a:r>
              <a:rPr lang="en-US" sz="1800" dirty="0" err="1" smtClean="0"/>
              <a:t>pii</a:t>
            </a:r>
            <a:r>
              <a:rPr lang="en-US" sz="1800" dirty="0" smtClean="0"/>
              <a:t>: S1877-959X(18)30483-7</a:t>
            </a:r>
            <a:endParaRPr lang="hu-HU" sz="1800" dirty="0"/>
          </a:p>
        </p:txBody>
      </p:sp>
      <p:sp>
        <p:nvSpPr>
          <p:cNvPr id="3" name="Tartalom helye 2"/>
          <p:cNvSpPr>
            <a:spLocks noGrp="1"/>
          </p:cNvSpPr>
          <p:nvPr>
            <p:ph idx="1"/>
          </p:nvPr>
        </p:nvSpPr>
        <p:spPr/>
        <p:txBody>
          <a:bodyPr>
            <a:normAutofit fontScale="85000" lnSpcReduction="10000"/>
          </a:bodyPr>
          <a:lstStyle/>
          <a:p>
            <a:r>
              <a:rPr lang="hu-HU" dirty="0" smtClean="0"/>
              <a:t>„</a:t>
            </a:r>
            <a:r>
              <a:rPr lang="hu-HU" dirty="0" err="1" smtClean="0"/>
              <a:t>Fifty</a:t>
            </a:r>
            <a:r>
              <a:rPr lang="hu-HU" dirty="0" smtClean="0"/>
              <a:t> </a:t>
            </a:r>
            <a:r>
              <a:rPr lang="hu-HU" dirty="0" err="1" smtClean="0"/>
              <a:t>nymphal</a:t>
            </a:r>
            <a:r>
              <a:rPr lang="hu-HU" dirty="0" smtClean="0"/>
              <a:t> </a:t>
            </a:r>
            <a:r>
              <a:rPr lang="hu-HU" dirty="0" err="1" smtClean="0"/>
              <a:t>Ixodes</a:t>
            </a:r>
            <a:r>
              <a:rPr lang="hu-HU" dirty="0" smtClean="0"/>
              <a:t> ricinus </a:t>
            </a:r>
            <a:r>
              <a:rPr lang="hu-HU" dirty="0" err="1" smtClean="0"/>
              <a:t>ticks</a:t>
            </a:r>
            <a:r>
              <a:rPr lang="hu-HU" dirty="0" smtClean="0"/>
              <a:t> </a:t>
            </a:r>
            <a:r>
              <a:rPr lang="hu-HU" dirty="0" err="1" smtClean="0"/>
              <a:t>collected</a:t>
            </a:r>
            <a:r>
              <a:rPr lang="hu-HU" dirty="0" smtClean="0"/>
              <a:t> in </a:t>
            </a:r>
            <a:r>
              <a:rPr lang="hu-HU" dirty="0" err="1" smtClean="0"/>
              <a:t>Alsace</a:t>
            </a:r>
            <a:r>
              <a:rPr lang="hu-HU" dirty="0" smtClean="0"/>
              <a:t>, France, </a:t>
            </a:r>
            <a:r>
              <a:rPr lang="hu-HU" dirty="0" err="1" smtClean="0"/>
              <a:t>identified</a:t>
            </a:r>
            <a:r>
              <a:rPr lang="hu-HU" dirty="0" smtClean="0"/>
              <a:t> </a:t>
            </a:r>
            <a:r>
              <a:rPr lang="hu-HU" dirty="0" err="1" smtClean="0"/>
              <a:t>by</a:t>
            </a:r>
            <a:r>
              <a:rPr lang="hu-HU" dirty="0" smtClean="0"/>
              <a:t> </a:t>
            </a:r>
            <a:r>
              <a:rPr lang="hu-HU" dirty="0" err="1" smtClean="0"/>
              <a:t>morphological</a:t>
            </a:r>
            <a:r>
              <a:rPr lang="hu-HU" dirty="0" smtClean="0"/>
              <a:t> </a:t>
            </a:r>
            <a:r>
              <a:rPr lang="hu-HU" dirty="0" err="1" smtClean="0"/>
              <a:t>criteria</a:t>
            </a:r>
            <a:r>
              <a:rPr lang="hu-HU" dirty="0" smtClean="0"/>
              <a:t> and </a:t>
            </a:r>
            <a:r>
              <a:rPr lang="hu-HU" dirty="0" err="1" smtClean="0"/>
              <a:t>using</a:t>
            </a:r>
            <a:r>
              <a:rPr lang="hu-HU" dirty="0" smtClean="0"/>
              <a:t> MALDI-TOF MS, </a:t>
            </a:r>
            <a:r>
              <a:rPr lang="hu-HU" dirty="0" err="1" smtClean="0"/>
              <a:t>were</a:t>
            </a:r>
            <a:r>
              <a:rPr lang="hu-HU" dirty="0" smtClean="0"/>
              <a:t> tested </a:t>
            </a:r>
            <a:r>
              <a:rPr lang="hu-HU" dirty="0" err="1" smtClean="0"/>
              <a:t>by</a:t>
            </a:r>
            <a:r>
              <a:rPr lang="hu-HU" dirty="0" smtClean="0"/>
              <a:t> PCR </a:t>
            </a:r>
            <a:r>
              <a:rPr lang="hu-HU" dirty="0" err="1" smtClean="0"/>
              <a:t>to</a:t>
            </a:r>
            <a:r>
              <a:rPr lang="hu-HU" dirty="0" smtClean="0"/>
              <a:t> </a:t>
            </a:r>
            <a:r>
              <a:rPr lang="hu-HU" dirty="0" err="1" smtClean="0"/>
              <a:t>detect</a:t>
            </a:r>
            <a:r>
              <a:rPr lang="hu-HU" dirty="0" smtClean="0"/>
              <a:t> </a:t>
            </a:r>
            <a:r>
              <a:rPr lang="hu-HU" dirty="0" err="1" smtClean="0"/>
              <a:t>tick-associated</a:t>
            </a:r>
            <a:r>
              <a:rPr lang="hu-HU" dirty="0" smtClean="0"/>
              <a:t> </a:t>
            </a:r>
            <a:r>
              <a:rPr lang="hu-HU" dirty="0" err="1" smtClean="0"/>
              <a:t>bacteria</a:t>
            </a:r>
            <a:r>
              <a:rPr lang="hu-HU" dirty="0" smtClean="0"/>
              <a:t> and </a:t>
            </a:r>
            <a:r>
              <a:rPr lang="hu-HU" dirty="0" err="1" smtClean="0"/>
              <a:t>protozoan</a:t>
            </a:r>
            <a:r>
              <a:rPr lang="hu-HU" dirty="0" smtClean="0"/>
              <a:t> </a:t>
            </a:r>
            <a:r>
              <a:rPr lang="hu-HU" dirty="0" err="1" smtClean="0"/>
              <a:t>parasites</a:t>
            </a:r>
            <a:r>
              <a:rPr lang="hu-HU" dirty="0" smtClean="0"/>
              <a:t>. </a:t>
            </a:r>
            <a:r>
              <a:rPr lang="hu-HU" b="1" dirty="0" err="1" smtClean="0">
                <a:solidFill>
                  <a:srgbClr val="FF0000"/>
                </a:solidFill>
              </a:rPr>
              <a:t>Seventy</a:t>
            </a:r>
            <a:r>
              <a:rPr lang="hu-HU" b="1" dirty="0" smtClean="0">
                <a:solidFill>
                  <a:srgbClr val="FF0000"/>
                </a:solidFill>
              </a:rPr>
              <a:t> percent (35/50) of </a:t>
            </a:r>
            <a:r>
              <a:rPr lang="hu-HU" b="1" dirty="0" err="1" smtClean="0">
                <a:solidFill>
                  <a:srgbClr val="FF0000"/>
                </a:solidFill>
              </a:rPr>
              <a:t>ticks</a:t>
            </a:r>
            <a:r>
              <a:rPr lang="hu-HU" b="1" dirty="0" smtClean="0">
                <a:solidFill>
                  <a:srgbClr val="FF0000"/>
                </a:solidFill>
              </a:rPr>
              <a:t> </a:t>
            </a:r>
            <a:r>
              <a:rPr lang="hu-HU" b="1" dirty="0" err="1" smtClean="0">
                <a:solidFill>
                  <a:srgbClr val="FF0000"/>
                </a:solidFill>
              </a:rPr>
              <a:t>contained</a:t>
            </a:r>
            <a:r>
              <a:rPr lang="hu-HU" b="1" dirty="0" smtClean="0">
                <a:solidFill>
                  <a:srgbClr val="FF0000"/>
                </a:solidFill>
              </a:rPr>
              <a:t> </a:t>
            </a:r>
            <a:r>
              <a:rPr lang="hu-HU" b="1" dirty="0" err="1" smtClean="0">
                <a:solidFill>
                  <a:srgbClr val="FF0000"/>
                </a:solidFill>
              </a:rPr>
              <a:t>at</a:t>
            </a:r>
            <a:r>
              <a:rPr lang="hu-HU" b="1" dirty="0" smtClean="0">
                <a:solidFill>
                  <a:srgbClr val="FF0000"/>
                </a:solidFill>
              </a:rPr>
              <a:t> </a:t>
            </a:r>
            <a:r>
              <a:rPr lang="hu-HU" b="1" dirty="0" err="1" smtClean="0">
                <a:solidFill>
                  <a:srgbClr val="FF0000"/>
                </a:solidFill>
              </a:rPr>
              <a:t>least</a:t>
            </a:r>
            <a:r>
              <a:rPr lang="hu-HU" b="1" dirty="0" smtClean="0">
                <a:solidFill>
                  <a:srgbClr val="FF0000"/>
                </a:solidFill>
              </a:rPr>
              <a:t> </a:t>
            </a:r>
            <a:r>
              <a:rPr lang="hu-HU" b="1" dirty="0" err="1" smtClean="0">
                <a:solidFill>
                  <a:srgbClr val="FF0000"/>
                </a:solidFill>
              </a:rPr>
              <a:t>one</a:t>
            </a:r>
            <a:r>
              <a:rPr lang="hu-HU" b="1" dirty="0" smtClean="0">
                <a:solidFill>
                  <a:srgbClr val="FF0000"/>
                </a:solidFill>
              </a:rPr>
              <a:t> </a:t>
            </a:r>
            <a:r>
              <a:rPr lang="hu-HU" b="1" dirty="0" err="1" smtClean="0">
                <a:solidFill>
                  <a:srgbClr val="FF0000"/>
                </a:solidFill>
              </a:rPr>
              <a:t>microorganism</a:t>
            </a:r>
            <a:r>
              <a:rPr lang="hu-HU" b="1" dirty="0" smtClean="0">
                <a:solidFill>
                  <a:srgbClr val="FF0000"/>
                </a:solidFill>
              </a:rPr>
              <a:t>; 26% (9/35) </a:t>
            </a:r>
            <a:r>
              <a:rPr lang="hu-HU" b="1" dirty="0" err="1" smtClean="0">
                <a:solidFill>
                  <a:srgbClr val="FF0000"/>
                </a:solidFill>
              </a:rPr>
              <a:t>contained</a:t>
            </a:r>
            <a:r>
              <a:rPr lang="hu-HU" b="1" dirty="0" smtClean="0">
                <a:solidFill>
                  <a:srgbClr val="FF0000"/>
                </a:solidFill>
              </a:rPr>
              <a:t> </a:t>
            </a:r>
            <a:r>
              <a:rPr lang="hu-HU" b="1" dirty="0" err="1" smtClean="0">
                <a:solidFill>
                  <a:srgbClr val="FF0000"/>
                </a:solidFill>
              </a:rPr>
              <a:t>two</a:t>
            </a:r>
            <a:r>
              <a:rPr lang="hu-HU" b="1" dirty="0" smtClean="0">
                <a:solidFill>
                  <a:srgbClr val="FF0000"/>
                </a:solidFill>
              </a:rPr>
              <a:t> </a:t>
            </a:r>
            <a:r>
              <a:rPr lang="hu-HU" b="1" dirty="0" err="1" smtClean="0">
                <a:solidFill>
                  <a:srgbClr val="FF0000"/>
                </a:solidFill>
              </a:rPr>
              <a:t>or</a:t>
            </a:r>
            <a:r>
              <a:rPr lang="hu-HU" b="1" dirty="0" smtClean="0">
                <a:solidFill>
                  <a:srgbClr val="FF0000"/>
                </a:solidFill>
              </a:rPr>
              <a:t> more species.</a:t>
            </a:r>
            <a:r>
              <a:rPr lang="hu-HU" dirty="0" smtClean="0"/>
              <a:t> </a:t>
            </a:r>
            <a:r>
              <a:rPr lang="hu-HU" dirty="0" err="1" smtClean="0"/>
              <a:t>Several</a:t>
            </a:r>
            <a:r>
              <a:rPr lang="hu-HU" dirty="0" smtClean="0"/>
              <a:t> human </a:t>
            </a:r>
            <a:r>
              <a:rPr lang="hu-HU" dirty="0" err="1" smtClean="0"/>
              <a:t>pathogens</a:t>
            </a:r>
            <a:r>
              <a:rPr lang="hu-HU" dirty="0" smtClean="0"/>
              <a:t> </a:t>
            </a:r>
            <a:r>
              <a:rPr lang="hu-HU" dirty="0" err="1" smtClean="0"/>
              <a:t>were</a:t>
            </a:r>
            <a:r>
              <a:rPr lang="hu-HU" dirty="0" smtClean="0"/>
              <a:t> </a:t>
            </a:r>
            <a:r>
              <a:rPr lang="hu-HU" dirty="0" err="1" smtClean="0"/>
              <a:t>identified</a:t>
            </a:r>
            <a:r>
              <a:rPr lang="hu-HU" dirty="0" smtClean="0"/>
              <a:t> </a:t>
            </a:r>
            <a:r>
              <a:rPr lang="hu-HU" dirty="0" err="1" smtClean="0"/>
              <a:t>including</a:t>
            </a:r>
            <a:r>
              <a:rPr lang="hu-HU" dirty="0" smtClean="0"/>
              <a:t> </a:t>
            </a:r>
            <a:r>
              <a:rPr lang="hu-HU" b="1" dirty="0" err="1" smtClean="0">
                <a:solidFill>
                  <a:srgbClr val="FF0000"/>
                </a:solidFill>
              </a:rPr>
              <a:t>Borrelia</a:t>
            </a:r>
            <a:r>
              <a:rPr lang="hu-HU" b="1" dirty="0" smtClean="0">
                <a:solidFill>
                  <a:srgbClr val="FF0000"/>
                </a:solidFill>
              </a:rPr>
              <a:t> </a:t>
            </a:r>
            <a:r>
              <a:rPr lang="hu-HU" b="1" dirty="0" err="1" smtClean="0">
                <a:solidFill>
                  <a:srgbClr val="FF0000"/>
                </a:solidFill>
              </a:rPr>
              <a:t>burgdorferi</a:t>
            </a:r>
            <a:r>
              <a:rPr lang="hu-HU" b="1" dirty="0" smtClean="0">
                <a:solidFill>
                  <a:srgbClr val="FF0000"/>
                </a:solidFill>
              </a:rPr>
              <a:t> </a:t>
            </a:r>
            <a:r>
              <a:rPr lang="hu-HU" b="1" dirty="0" err="1" smtClean="0">
                <a:solidFill>
                  <a:srgbClr val="FF0000"/>
                </a:solidFill>
              </a:rPr>
              <a:t>s.s</a:t>
            </a:r>
            <a:r>
              <a:rPr lang="hu-HU" b="1" dirty="0" smtClean="0">
                <a:solidFill>
                  <a:srgbClr val="FF0000"/>
                </a:solidFill>
              </a:rPr>
              <a:t>. (4%), </a:t>
            </a:r>
            <a:r>
              <a:rPr lang="hu-HU" b="1" dirty="0" err="1" smtClean="0">
                <a:solidFill>
                  <a:srgbClr val="FF0000"/>
                </a:solidFill>
              </a:rPr>
              <a:t>Borrelia</a:t>
            </a:r>
            <a:r>
              <a:rPr lang="hu-HU" b="1" dirty="0" smtClean="0">
                <a:solidFill>
                  <a:srgbClr val="FF0000"/>
                </a:solidFill>
              </a:rPr>
              <a:t> </a:t>
            </a:r>
            <a:r>
              <a:rPr lang="hu-HU" b="1" dirty="0" err="1" smtClean="0">
                <a:solidFill>
                  <a:srgbClr val="FF0000"/>
                </a:solidFill>
              </a:rPr>
              <a:t>afzelii</a:t>
            </a:r>
            <a:r>
              <a:rPr lang="hu-HU" b="1" dirty="0" smtClean="0">
                <a:solidFill>
                  <a:srgbClr val="FF0000"/>
                </a:solidFill>
              </a:rPr>
              <a:t> (2%), </a:t>
            </a:r>
            <a:r>
              <a:rPr lang="hu-HU" b="1" dirty="0" err="1" smtClean="0">
                <a:solidFill>
                  <a:srgbClr val="FF0000"/>
                </a:solidFill>
              </a:rPr>
              <a:t>Borrelia</a:t>
            </a:r>
            <a:r>
              <a:rPr lang="hu-HU" b="1" dirty="0" smtClean="0">
                <a:solidFill>
                  <a:srgbClr val="FF0000"/>
                </a:solidFill>
              </a:rPr>
              <a:t> </a:t>
            </a:r>
            <a:r>
              <a:rPr lang="hu-HU" b="1" dirty="0" err="1" smtClean="0">
                <a:solidFill>
                  <a:srgbClr val="FF0000"/>
                </a:solidFill>
              </a:rPr>
              <a:t>garinii</a:t>
            </a:r>
            <a:r>
              <a:rPr lang="hu-HU" b="1" dirty="0" smtClean="0">
                <a:solidFill>
                  <a:srgbClr val="FF0000"/>
                </a:solidFill>
              </a:rPr>
              <a:t> (2%), </a:t>
            </a:r>
            <a:r>
              <a:rPr lang="hu-HU" b="1" dirty="0" err="1" smtClean="0">
                <a:solidFill>
                  <a:srgbClr val="FF0000"/>
                </a:solidFill>
              </a:rPr>
              <a:t>Borrelia</a:t>
            </a:r>
            <a:r>
              <a:rPr lang="hu-HU" b="1" dirty="0" smtClean="0">
                <a:solidFill>
                  <a:srgbClr val="FF0000"/>
                </a:solidFill>
              </a:rPr>
              <a:t> </a:t>
            </a:r>
            <a:r>
              <a:rPr lang="hu-HU" b="1" dirty="0" err="1" smtClean="0">
                <a:solidFill>
                  <a:srgbClr val="FF0000"/>
                </a:solidFill>
              </a:rPr>
              <a:t>valaisiana</a:t>
            </a:r>
            <a:r>
              <a:rPr lang="hu-HU" b="1" dirty="0" smtClean="0">
                <a:solidFill>
                  <a:srgbClr val="FF0000"/>
                </a:solidFill>
              </a:rPr>
              <a:t> (4%), </a:t>
            </a:r>
            <a:r>
              <a:rPr lang="hu-HU" b="1" dirty="0" err="1" smtClean="0">
                <a:solidFill>
                  <a:srgbClr val="FF0000"/>
                </a:solidFill>
              </a:rPr>
              <a:t>Borrelia</a:t>
            </a:r>
            <a:r>
              <a:rPr lang="hu-HU" b="1" dirty="0" smtClean="0">
                <a:solidFill>
                  <a:srgbClr val="FF0000"/>
                </a:solidFill>
              </a:rPr>
              <a:t> </a:t>
            </a:r>
            <a:r>
              <a:rPr lang="hu-HU" b="1" dirty="0" err="1" smtClean="0">
                <a:solidFill>
                  <a:srgbClr val="FF0000"/>
                </a:solidFill>
              </a:rPr>
              <a:t>miyamotoi</a:t>
            </a:r>
            <a:r>
              <a:rPr lang="hu-HU" b="1" dirty="0" smtClean="0">
                <a:solidFill>
                  <a:srgbClr val="FF0000"/>
                </a:solidFill>
              </a:rPr>
              <a:t> (2%), </a:t>
            </a:r>
            <a:r>
              <a:rPr lang="hu-HU" b="1" dirty="0" err="1" smtClean="0">
                <a:solidFill>
                  <a:srgbClr val="FF0000"/>
                </a:solidFill>
              </a:rPr>
              <a:t>Rickettsia</a:t>
            </a:r>
            <a:r>
              <a:rPr lang="hu-HU" b="1" dirty="0" smtClean="0">
                <a:solidFill>
                  <a:srgbClr val="FF0000"/>
                </a:solidFill>
              </a:rPr>
              <a:t> </a:t>
            </a:r>
            <a:r>
              <a:rPr lang="hu-HU" b="1" dirty="0" err="1" smtClean="0">
                <a:solidFill>
                  <a:srgbClr val="FF0000"/>
                </a:solidFill>
              </a:rPr>
              <a:t>helvetica</a:t>
            </a:r>
            <a:r>
              <a:rPr lang="hu-HU" b="1" dirty="0" smtClean="0">
                <a:solidFill>
                  <a:srgbClr val="FF0000"/>
                </a:solidFill>
              </a:rPr>
              <a:t> (6%) and "</a:t>
            </a:r>
            <a:r>
              <a:rPr lang="hu-HU" b="1" dirty="0" err="1" smtClean="0">
                <a:solidFill>
                  <a:srgbClr val="FF0000"/>
                </a:solidFill>
              </a:rPr>
              <a:t>Babesia</a:t>
            </a:r>
            <a:r>
              <a:rPr lang="hu-HU" b="1" dirty="0" smtClean="0">
                <a:solidFill>
                  <a:srgbClr val="FF0000"/>
                </a:solidFill>
              </a:rPr>
              <a:t> </a:t>
            </a:r>
            <a:r>
              <a:rPr lang="hu-HU" b="1" dirty="0" err="1" smtClean="0">
                <a:solidFill>
                  <a:srgbClr val="FF0000"/>
                </a:solidFill>
              </a:rPr>
              <a:t>venatorum</a:t>
            </a:r>
            <a:r>
              <a:rPr lang="hu-HU" b="1" dirty="0" smtClean="0">
                <a:solidFill>
                  <a:srgbClr val="FF0000"/>
                </a:solidFill>
              </a:rPr>
              <a:t>" (2%). </a:t>
            </a:r>
            <a:r>
              <a:rPr lang="hu-HU" b="1" dirty="0" err="1" smtClean="0">
                <a:solidFill>
                  <a:srgbClr val="FF0000"/>
                </a:solidFill>
              </a:rPr>
              <a:t>Bartonella</a:t>
            </a:r>
            <a:r>
              <a:rPr lang="hu-HU" b="1" dirty="0" smtClean="0">
                <a:solidFill>
                  <a:srgbClr val="FF0000"/>
                </a:solidFill>
              </a:rPr>
              <a:t> </a:t>
            </a:r>
            <a:r>
              <a:rPr lang="hu-HU" b="1" dirty="0" err="1" smtClean="0">
                <a:solidFill>
                  <a:srgbClr val="FF0000"/>
                </a:solidFill>
              </a:rPr>
              <a:t>spp</a:t>
            </a:r>
            <a:r>
              <a:rPr lang="hu-HU" b="1" dirty="0" smtClean="0">
                <a:solidFill>
                  <a:srgbClr val="FF0000"/>
                </a:solidFill>
              </a:rPr>
              <a:t>. (10%) </a:t>
            </a:r>
            <a:r>
              <a:rPr lang="hu-HU" dirty="0" smtClean="0"/>
              <a:t>and a </a:t>
            </a:r>
            <a:r>
              <a:rPr lang="hu-HU" dirty="0" err="1" smtClean="0"/>
              <a:t>Wolbachia</a:t>
            </a:r>
            <a:r>
              <a:rPr lang="hu-HU" dirty="0" smtClean="0"/>
              <a:t> </a:t>
            </a:r>
            <a:r>
              <a:rPr lang="hu-HU" dirty="0" err="1" smtClean="0"/>
              <a:t>spp</a:t>
            </a:r>
            <a:r>
              <a:rPr lang="hu-HU" dirty="0" smtClean="0"/>
              <a:t>. (8%) </a:t>
            </a:r>
            <a:r>
              <a:rPr lang="hu-HU" dirty="0" err="1" smtClean="0"/>
              <a:t>were</a:t>
            </a:r>
            <a:r>
              <a:rPr lang="hu-HU" dirty="0" smtClean="0"/>
              <a:t> </a:t>
            </a:r>
            <a:r>
              <a:rPr lang="hu-HU" dirty="0" err="1" smtClean="0"/>
              <a:t>also</a:t>
            </a:r>
            <a:r>
              <a:rPr lang="hu-HU" dirty="0" smtClean="0"/>
              <a:t> </a:t>
            </a:r>
            <a:r>
              <a:rPr lang="hu-HU" dirty="0" err="1" smtClean="0"/>
              <a:t>detected</a:t>
            </a:r>
            <a:r>
              <a:rPr lang="hu-HU" dirty="0" smtClean="0"/>
              <a:t>. The most </a:t>
            </a:r>
            <a:r>
              <a:rPr lang="hu-HU" dirty="0" err="1" smtClean="0"/>
              <a:t>common</a:t>
            </a:r>
            <a:r>
              <a:rPr lang="hu-HU" dirty="0" smtClean="0"/>
              <a:t> </a:t>
            </a:r>
            <a:r>
              <a:rPr lang="hu-HU" dirty="0" err="1" smtClean="0"/>
              <a:t>co-infections</a:t>
            </a:r>
            <a:r>
              <a:rPr lang="hu-HU" dirty="0" smtClean="0"/>
              <a:t> </a:t>
            </a:r>
            <a:r>
              <a:rPr lang="hu-HU" dirty="0" err="1" smtClean="0"/>
              <a:t>involved</a:t>
            </a:r>
            <a:r>
              <a:rPr lang="hu-HU" dirty="0" smtClean="0"/>
              <a:t> </a:t>
            </a:r>
            <a:r>
              <a:rPr lang="hu-HU" dirty="0" err="1" smtClean="0"/>
              <a:t>Anaplasmataceae</a:t>
            </a:r>
            <a:r>
              <a:rPr lang="hu-HU" dirty="0" smtClean="0"/>
              <a:t> </a:t>
            </a:r>
            <a:r>
              <a:rPr lang="hu-HU" dirty="0" err="1" smtClean="0"/>
              <a:t>with</a:t>
            </a:r>
            <a:r>
              <a:rPr lang="hu-HU" dirty="0" smtClean="0"/>
              <a:t> </a:t>
            </a:r>
            <a:r>
              <a:rPr lang="hu-HU" dirty="0" err="1" smtClean="0"/>
              <a:t>Borrelia</a:t>
            </a:r>
            <a:r>
              <a:rPr lang="hu-HU" dirty="0" smtClean="0"/>
              <a:t> </a:t>
            </a:r>
            <a:r>
              <a:rPr lang="hu-HU" dirty="0" err="1" smtClean="0"/>
              <a:t>spp</a:t>
            </a:r>
            <a:r>
              <a:rPr lang="hu-HU" dirty="0" smtClean="0"/>
              <a:t>. (4%), </a:t>
            </a:r>
            <a:r>
              <a:rPr lang="hu-HU" dirty="0" err="1" smtClean="0"/>
              <a:t>Anaplasmataceae</a:t>
            </a:r>
            <a:r>
              <a:rPr lang="hu-HU" dirty="0" smtClean="0"/>
              <a:t> </a:t>
            </a:r>
            <a:r>
              <a:rPr lang="hu-HU" dirty="0" err="1" smtClean="0"/>
              <a:t>with</a:t>
            </a:r>
            <a:r>
              <a:rPr lang="hu-HU" dirty="0" smtClean="0"/>
              <a:t> </a:t>
            </a:r>
            <a:r>
              <a:rPr lang="hu-HU" dirty="0" err="1" smtClean="0"/>
              <a:t>Bartonella</a:t>
            </a:r>
            <a:r>
              <a:rPr lang="hu-HU" dirty="0" smtClean="0"/>
              <a:t> </a:t>
            </a:r>
            <a:r>
              <a:rPr lang="hu-HU" dirty="0" err="1" smtClean="0"/>
              <a:t>spp</a:t>
            </a:r>
            <a:r>
              <a:rPr lang="hu-HU" dirty="0" smtClean="0"/>
              <a:t>. (6%) and </a:t>
            </a:r>
            <a:r>
              <a:rPr lang="hu-HU" dirty="0" err="1" smtClean="0"/>
              <a:t>Anaplasmataceae</a:t>
            </a:r>
            <a:r>
              <a:rPr lang="hu-HU" dirty="0" smtClean="0"/>
              <a:t> </a:t>
            </a:r>
            <a:r>
              <a:rPr lang="hu-HU" dirty="0" err="1" smtClean="0"/>
              <a:t>with</a:t>
            </a:r>
            <a:r>
              <a:rPr lang="hu-HU" dirty="0" smtClean="0"/>
              <a:t> </a:t>
            </a:r>
            <a:r>
              <a:rPr lang="hu-HU" dirty="0" err="1" smtClean="0"/>
              <a:t>Rickettsia</a:t>
            </a:r>
            <a:r>
              <a:rPr lang="hu-HU" dirty="0" smtClean="0"/>
              <a:t> </a:t>
            </a:r>
            <a:r>
              <a:rPr lang="hu-HU" dirty="0" err="1" smtClean="0"/>
              <a:t>spp</a:t>
            </a:r>
            <a:r>
              <a:rPr lang="hu-HU" dirty="0" smtClean="0"/>
              <a:t>. (6%). </a:t>
            </a:r>
            <a:r>
              <a:rPr lang="hu-HU" dirty="0" err="1" smtClean="0"/>
              <a:t>Co-infection</a:t>
            </a:r>
            <a:r>
              <a:rPr lang="hu-HU" dirty="0" smtClean="0"/>
              <a:t> </a:t>
            </a:r>
            <a:r>
              <a:rPr lang="hu-HU" dirty="0" err="1" smtClean="0"/>
              <a:t>involving</a:t>
            </a:r>
            <a:r>
              <a:rPr lang="hu-HU" dirty="0" smtClean="0"/>
              <a:t> </a:t>
            </a:r>
            <a:r>
              <a:rPr lang="hu-HU" dirty="0" err="1" smtClean="0"/>
              <a:t>three</a:t>
            </a:r>
            <a:r>
              <a:rPr lang="hu-HU" dirty="0" smtClean="0"/>
              <a:t> </a:t>
            </a:r>
            <a:r>
              <a:rPr lang="hu-HU" dirty="0" err="1" smtClean="0"/>
              <a:t>different</a:t>
            </a:r>
            <a:r>
              <a:rPr lang="hu-HU" dirty="0" smtClean="0"/>
              <a:t> </a:t>
            </a:r>
            <a:r>
              <a:rPr lang="hu-HU" dirty="0" err="1" smtClean="0"/>
              <a:t>groups</a:t>
            </a:r>
            <a:r>
              <a:rPr lang="hu-HU" dirty="0" smtClean="0"/>
              <a:t> of </a:t>
            </a:r>
            <a:r>
              <a:rPr lang="hu-HU" dirty="0" err="1" smtClean="0"/>
              <a:t>bacteria</a:t>
            </a:r>
            <a:r>
              <a:rPr lang="hu-HU" dirty="0" smtClean="0"/>
              <a:t> </a:t>
            </a:r>
            <a:r>
              <a:rPr lang="hu-HU" dirty="0" err="1" smtClean="0"/>
              <a:t>was</a:t>
            </a:r>
            <a:r>
              <a:rPr lang="hu-HU" dirty="0" smtClean="0"/>
              <a:t> </a:t>
            </a:r>
            <a:r>
              <a:rPr lang="hu-HU" dirty="0" err="1" smtClean="0"/>
              <a:t>seen</a:t>
            </a:r>
            <a:r>
              <a:rPr lang="hu-HU" dirty="0" smtClean="0"/>
              <a:t> </a:t>
            </a:r>
            <a:r>
              <a:rPr lang="hu-HU" dirty="0" err="1" smtClean="0"/>
              <a:t>between</a:t>
            </a:r>
            <a:r>
              <a:rPr lang="hu-HU" dirty="0" smtClean="0"/>
              <a:t> </a:t>
            </a:r>
            <a:r>
              <a:rPr lang="hu-HU" dirty="0" err="1" smtClean="0"/>
              <a:t>bacteria</a:t>
            </a:r>
            <a:r>
              <a:rPr lang="hu-HU" dirty="0" smtClean="0"/>
              <a:t> of </a:t>
            </a:r>
            <a:r>
              <a:rPr lang="hu-HU" dirty="0" err="1" smtClean="0"/>
              <a:t>the</a:t>
            </a:r>
            <a:r>
              <a:rPr lang="hu-HU" dirty="0" smtClean="0"/>
              <a:t> </a:t>
            </a:r>
            <a:r>
              <a:rPr lang="hu-HU" dirty="0" err="1" smtClean="0"/>
              <a:t>family</a:t>
            </a:r>
            <a:r>
              <a:rPr lang="hu-HU" dirty="0" smtClean="0"/>
              <a:t> </a:t>
            </a:r>
            <a:r>
              <a:rPr lang="hu-HU" dirty="0" err="1" smtClean="0"/>
              <a:t>Anaplasmataceae</a:t>
            </a:r>
            <a:r>
              <a:rPr lang="hu-HU" dirty="0" smtClean="0"/>
              <a:t>, </a:t>
            </a:r>
            <a:r>
              <a:rPr lang="hu-HU" dirty="0" err="1" smtClean="0"/>
              <a:t>Borrelia</a:t>
            </a:r>
            <a:r>
              <a:rPr lang="hu-HU" dirty="0" smtClean="0"/>
              <a:t> </a:t>
            </a:r>
            <a:r>
              <a:rPr lang="hu-HU" dirty="0" err="1" smtClean="0"/>
              <a:t>spp</a:t>
            </a:r>
            <a:r>
              <a:rPr lang="hu-HU" dirty="0" smtClean="0"/>
              <a:t>. and </a:t>
            </a:r>
            <a:r>
              <a:rPr lang="hu-HU" dirty="0" err="1" smtClean="0"/>
              <a:t>Bartonella</a:t>
            </a:r>
            <a:r>
              <a:rPr lang="hu-HU" dirty="0" smtClean="0"/>
              <a:t> </a:t>
            </a:r>
            <a:r>
              <a:rPr lang="hu-HU" dirty="0" err="1" smtClean="0"/>
              <a:t>spp</a:t>
            </a:r>
            <a:r>
              <a:rPr lang="hu-HU" dirty="0" smtClean="0"/>
              <a:t>. (2%). „</a:t>
            </a:r>
          </a:p>
          <a:p>
            <a:r>
              <a:rPr lang="hu-HU" b="1" dirty="0" smtClean="0">
                <a:solidFill>
                  <a:srgbClr val="FF0000"/>
                </a:solidFill>
              </a:rPr>
              <a:t>Valamilyen </a:t>
            </a:r>
            <a:r>
              <a:rPr lang="hu-HU" b="1" dirty="0" err="1" smtClean="0">
                <a:solidFill>
                  <a:srgbClr val="FF0000"/>
                </a:solidFill>
              </a:rPr>
              <a:t>Borrelia</a:t>
            </a:r>
            <a:r>
              <a:rPr lang="hu-HU" b="1" dirty="0" smtClean="0">
                <a:solidFill>
                  <a:srgbClr val="FF0000"/>
                </a:solidFill>
              </a:rPr>
              <a:t> faj előfordulása kullancsban: 14%</a:t>
            </a:r>
            <a:endParaRPr lang="hu-HU" b="1" dirty="0">
              <a:solidFill>
                <a:srgbClr val="FF0000"/>
              </a:solidFill>
            </a:endParaRPr>
          </a:p>
        </p:txBody>
      </p:sp>
    </p:spTree>
    <p:extLst>
      <p:ext uri="{BB962C8B-B14F-4D97-AF65-F5344CB8AC3E}">
        <p14:creationId xmlns:p14="http://schemas.microsoft.com/office/powerpoint/2010/main" val="3793480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en-US" sz="2400" b="1" dirty="0" smtClean="0"/>
              <a:t>Detection of tick-borne pathogens in ticks collected in the suburban area of Monte Romano, Lazio Region, Central Italy</a:t>
            </a:r>
            <a:r>
              <a:rPr lang="hu-HU" sz="2400" b="1" dirty="0" smtClean="0"/>
              <a:t/>
            </a:r>
            <a:br>
              <a:rPr lang="hu-HU" sz="2400" b="1" dirty="0" smtClean="0"/>
            </a:br>
            <a:r>
              <a:rPr lang="hu-HU" sz="1800" dirty="0" smtClean="0"/>
              <a:t>Mancini et </a:t>
            </a:r>
            <a:r>
              <a:rPr lang="hu-HU" sz="1800" dirty="0" err="1" smtClean="0"/>
              <a:t>al</a:t>
            </a:r>
            <a:r>
              <a:rPr lang="hu-HU" sz="1800" dirty="0" smtClean="0"/>
              <a:t>. </a:t>
            </a:r>
            <a:r>
              <a:rPr lang="hu-HU" sz="1800" dirty="0" err="1" smtClean="0"/>
              <a:t>Ann</a:t>
            </a:r>
            <a:r>
              <a:rPr lang="hu-HU" sz="1800" dirty="0" smtClean="0"/>
              <a:t> </a:t>
            </a:r>
            <a:r>
              <a:rPr lang="hu-HU" sz="1800" dirty="0" err="1" smtClean="0"/>
              <a:t>Ist</a:t>
            </a:r>
            <a:r>
              <a:rPr lang="hu-HU" sz="1800" dirty="0" smtClean="0"/>
              <a:t> </a:t>
            </a:r>
            <a:r>
              <a:rPr lang="hu-HU" sz="1800" dirty="0" err="1" smtClean="0"/>
              <a:t>Super</a:t>
            </a:r>
            <a:r>
              <a:rPr lang="hu-HU" sz="1800" dirty="0" smtClean="0"/>
              <a:t> </a:t>
            </a:r>
            <a:r>
              <a:rPr lang="hu-HU" sz="1800" dirty="0" err="1" smtClean="0"/>
              <a:t>Sanita</a:t>
            </a:r>
            <a:r>
              <a:rPr lang="hu-HU" sz="1800" dirty="0" smtClean="0"/>
              <a:t>. 2019 Apr-Jun;55(2):143-150</a:t>
            </a:r>
            <a:endParaRPr lang="hu-HU" sz="1800" dirty="0"/>
          </a:p>
        </p:txBody>
      </p:sp>
      <p:sp>
        <p:nvSpPr>
          <p:cNvPr id="3" name="Tartalom helye 2"/>
          <p:cNvSpPr>
            <a:spLocks noGrp="1"/>
          </p:cNvSpPr>
          <p:nvPr>
            <p:ph idx="1"/>
          </p:nvPr>
        </p:nvSpPr>
        <p:spPr/>
        <p:txBody>
          <a:bodyPr>
            <a:normAutofit lnSpcReduction="10000"/>
          </a:bodyPr>
          <a:lstStyle/>
          <a:p>
            <a:r>
              <a:rPr lang="hu-HU" dirty="0" smtClean="0"/>
              <a:t>„</a:t>
            </a:r>
            <a:r>
              <a:rPr lang="en-US" dirty="0" smtClean="0"/>
              <a:t>Overall, 182 ticks (71%) were infected with at least one pathogen; among these co-infections were found in 94 ticks. Tick borne pathogens identified were C. </a:t>
            </a:r>
            <a:r>
              <a:rPr lang="en-US" dirty="0" err="1" smtClean="0"/>
              <a:t>burnetii</a:t>
            </a:r>
            <a:r>
              <a:rPr lang="en-US" dirty="0" smtClean="0"/>
              <a:t>, B. </a:t>
            </a:r>
            <a:r>
              <a:rPr lang="en-US" dirty="0" err="1" smtClean="0"/>
              <a:t>burgdorferi</a:t>
            </a:r>
            <a:r>
              <a:rPr lang="en-US" dirty="0" smtClean="0"/>
              <a:t> </a:t>
            </a:r>
            <a:r>
              <a:rPr lang="en-US" dirty="0" err="1" smtClean="0"/>
              <a:t>s.l.</a:t>
            </a:r>
            <a:r>
              <a:rPr lang="en-US" dirty="0" smtClean="0"/>
              <a:t>, </a:t>
            </a:r>
            <a:r>
              <a:rPr lang="en-US" dirty="0" err="1" smtClean="0"/>
              <a:t>Bartonella</a:t>
            </a:r>
            <a:r>
              <a:rPr lang="en-US" dirty="0" smtClean="0"/>
              <a:t> spp., Rickettsia spp., </a:t>
            </a:r>
            <a:r>
              <a:rPr lang="en-US" dirty="0" err="1" smtClean="0"/>
              <a:t>Francisella</a:t>
            </a:r>
            <a:r>
              <a:rPr lang="en-US" dirty="0" smtClean="0"/>
              <a:t> spp., and </a:t>
            </a:r>
            <a:r>
              <a:rPr lang="en-US" dirty="0" err="1" smtClean="0"/>
              <a:t>Ehrlichia</a:t>
            </a:r>
            <a:r>
              <a:rPr lang="en-US" dirty="0" smtClean="0"/>
              <a:t> spp. In R. bursa and H. </a:t>
            </a:r>
            <a:r>
              <a:rPr lang="en-US" dirty="0" err="1" smtClean="0"/>
              <a:t>marginatum</a:t>
            </a:r>
            <a:r>
              <a:rPr lang="en-US" dirty="0" smtClean="0"/>
              <a:t>, </a:t>
            </a:r>
            <a:r>
              <a:rPr lang="en-US" b="1" dirty="0" smtClean="0">
                <a:solidFill>
                  <a:srgbClr val="FF0000"/>
                </a:solidFill>
              </a:rPr>
              <a:t>the presence of B. </a:t>
            </a:r>
            <a:r>
              <a:rPr lang="en-US" b="1" dirty="0" err="1" smtClean="0">
                <a:solidFill>
                  <a:srgbClr val="FF0000"/>
                </a:solidFill>
              </a:rPr>
              <a:t>burgdorferi</a:t>
            </a:r>
            <a:r>
              <a:rPr lang="en-US" b="1" dirty="0" smtClean="0">
                <a:solidFill>
                  <a:srgbClr val="FF0000"/>
                </a:solidFill>
              </a:rPr>
              <a:t> </a:t>
            </a:r>
            <a:r>
              <a:rPr lang="en-US" b="1" dirty="0" err="1" smtClean="0">
                <a:solidFill>
                  <a:srgbClr val="FF0000"/>
                </a:solidFill>
              </a:rPr>
              <a:t>s.l.</a:t>
            </a:r>
            <a:r>
              <a:rPr lang="en-US" b="1" dirty="0" smtClean="0">
                <a:solidFill>
                  <a:srgbClr val="FF0000"/>
                </a:solidFill>
              </a:rPr>
              <a:t> was positively correlated with that of C. </a:t>
            </a:r>
            <a:r>
              <a:rPr lang="en-US" b="1" dirty="0" err="1" smtClean="0">
                <a:solidFill>
                  <a:srgbClr val="FF0000"/>
                </a:solidFill>
              </a:rPr>
              <a:t>burnetii</a:t>
            </a:r>
            <a:r>
              <a:rPr lang="en-US" b="1" dirty="0" smtClean="0">
                <a:solidFill>
                  <a:srgbClr val="FF0000"/>
                </a:solidFill>
              </a:rPr>
              <a:t>, Rickettsia spp., and </a:t>
            </a:r>
            <a:r>
              <a:rPr lang="en-US" b="1" dirty="0" err="1" smtClean="0">
                <a:solidFill>
                  <a:srgbClr val="FF0000"/>
                </a:solidFill>
              </a:rPr>
              <a:t>Bartonella</a:t>
            </a:r>
            <a:r>
              <a:rPr lang="en-US" b="1" dirty="0" smtClean="0">
                <a:solidFill>
                  <a:srgbClr val="FF0000"/>
                </a:solidFill>
              </a:rPr>
              <a:t> spp. and their coinfection probabilities were 29.8%, 22.7% and 11.7%, </a:t>
            </a:r>
            <a:r>
              <a:rPr lang="en-US" dirty="0" smtClean="0"/>
              <a:t>respectively; the probability of coinfection for </a:t>
            </a:r>
            <a:r>
              <a:rPr lang="en-US" b="1" dirty="0" err="1" smtClean="0">
                <a:solidFill>
                  <a:srgbClr val="FF0000"/>
                </a:solidFill>
              </a:rPr>
              <a:t>Francisella</a:t>
            </a:r>
            <a:r>
              <a:rPr lang="en-US" b="1" dirty="0" smtClean="0">
                <a:solidFill>
                  <a:srgbClr val="FF0000"/>
                </a:solidFill>
              </a:rPr>
              <a:t> spp. and Rickettsia spp. and for </a:t>
            </a:r>
            <a:r>
              <a:rPr lang="en-US" b="1" dirty="0" err="1" smtClean="0">
                <a:solidFill>
                  <a:srgbClr val="FF0000"/>
                </a:solidFill>
              </a:rPr>
              <a:t>Francisella</a:t>
            </a:r>
            <a:r>
              <a:rPr lang="en-US" b="1" dirty="0" smtClean="0">
                <a:solidFill>
                  <a:srgbClr val="FF0000"/>
                </a:solidFill>
              </a:rPr>
              <a:t> spp. and </a:t>
            </a:r>
            <a:r>
              <a:rPr lang="en-US" b="1" dirty="0" err="1" smtClean="0">
                <a:solidFill>
                  <a:srgbClr val="FF0000"/>
                </a:solidFill>
              </a:rPr>
              <a:t>Bartonella</a:t>
            </a:r>
            <a:r>
              <a:rPr lang="en-US" b="1" dirty="0" smtClean="0">
                <a:solidFill>
                  <a:srgbClr val="FF0000"/>
                </a:solidFill>
              </a:rPr>
              <a:t> spp. was 14.9% and 17.9%, respectively.</a:t>
            </a:r>
            <a:r>
              <a:rPr lang="hu-HU" b="1" dirty="0" smtClean="0">
                <a:solidFill>
                  <a:srgbClr val="FF0000"/>
                </a:solidFill>
              </a:rPr>
              <a:t>”</a:t>
            </a:r>
          </a:p>
          <a:p>
            <a:r>
              <a:rPr lang="hu-HU" b="1" dirty="0" smtClean="0">
                <a:solidFill>
                  <a:srgbClr val="FF0000"/>
                </a:solidFill>
              </a:rPr>
              <a:t>Valamilyen </a:t>
            </a:r>
            <a:r>
              <a:rPr lang="hu-HU" b="1" dirty="0" err="1" smtClean="0">
                <a:solidFill>
                  <a:srgbClr val="FF0000"/>
                </a:solidFill>
              </a:rPr>
              <a:t>Borrelia</a:t>
            </a:r>
            <a:r>
              <a:rPr lang="hu-HU" b="1" dirty="0" smtClean="0">
                <a:solidFill>
                  <a:srgbClr val="FF0000"/>
                </a:solidFill>
              </a:rPr>
              <a:t> faj előfordulása: 31%</a:t>
            </a:r>
            <a:endParaRPr lang="hu-HU" b="1" dirty="0">
              <a:solidFill>
                <a:srgbClr val="FF0000"/>
              </a:solidFill>
            </a:endParaRPr>
          </a:p>
        </p:txBody>
      </p:sp>
    </p:spTree>
    <p:extLst>
      <p:ext uri="{BB962C8B-B14F-4D97-AF65-F5344CB8AC3E}">
        <p14:creationId xmlns:p14="http://schemas.microsoft.com/office/powerpoint/2010/main" val="36665968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r>
              <a:rPr lang="en-US" sz="2400" b="1" dirty="0" smtClean="0"/>
              <a:t>Long-term trends of tick-borne pathogens in regard to small mammal and tick populations from Saxony, Germany</a:t>
            </a:r>
            <a:r>
              <a:rPr lang="hu-HU" sz="2400" b="1" dirty="0" smtClean="0"/>
              <a:t/>
            </a:r>
            <a:br>
              <a:rPr lang="hu-HU" sz="2400" b="1" dirty="0" smtClean="0"/>
            </a:br>
            <a:r>
              <a:rPr lang="hu-HU" sz="1800" b="1" dirty="0" err="1" smtClean="0"/>
              <a:t>Galfsky</a:t>
            </a:r>
            <a:r>
              <a:rPr lang="hu-HU" sz="1800" b="1" dirty="0" smtClean="0"/>
              <a:t> et </a:t>
            </a:r>
            <a:r>
              <a:rPr lang="hu-HU" sz="1800" b="1" dirty="0" err="1" smtClean="0"/>
              <a:t>al</a:t>
            </a:r>
            <a:r>
              <a:rPr lang="hu-HU" sz="1800" b="1" dirty="0" smtClean="0"/>
              <a:t>. </a:t>
            </a:r>
            <a:r>
              <a:rPr lang="hu-HU" sz="1800" b="1" dirty="0" err="1" smtClean="0"/>
              <a:t>Parasit</a:t>
            </a:r>
            <a:r>
              <a:rPr lang="hu-HU" sz="1800" b="1" dirty="0" smtClean="0"/>
              <a:t> </a:t>
            </a:r>
            <a:r>
              <a:rPr lang="hu-HU" sz="1800" b="1" dirty="0" err="1" smtClean="0"/>
              <a:t>Vectors</a:t>
            </a:r>
            <a:r>
              <a:rPr lang="hu-HU" sz="1800" b="1" dirty="0" smtClean="0"/>
              <a:t>. 2019 Mar 26;12(1):131</a:t>
            </a:r>
            <a:endParaRPr lang="hu-HU" sz="1800" b="1" dirty="0"/>
          </a:p>
        </p:txBody>
      </p:sp>
      <p:graphicFrame>
        <p:nvGraphicFramePr>
          <p:cNvPr id="4" name="Tartalom helye 3"/>
          <p:cNvGraphicFramePr>
            <a:graphicFrameLocks noGrp="1"/>
          </p:cNvGraphicFramePr>
          <p:nvPr>
            <p:ph idx="1"/>
            <p:extLst>
              <p:ext uri="{D42A27DB-BD31-4B8C-83A1-F6EECF244321}">
                <p14:modId xmlns:p14="http://schemas.microsoft.com/office/powerpoint/2010/main" val="3685737438"/>
              </p:ext>
            </p:extLst>
          </p:nvPr>
        </p:nvGraphicFramePr>
        <p:xfrm>
          <a:off x="838200" y="2081054"/>
          <a:ext cx="10332310" cy="4159110"/>
        </p:xfrm>
        <a:graphic>
          <a:graphicData uri="http://schemas.openxmlformats.org/drawingml/2006/table">
            <a:tbl>
              <a:tblPr/>
              <a:tblGrid>
                <a:gridCol w="2066462">
                  <a:extLst>
                    <a:ext uri="{9D8B030D-6E8A-4147-A177-3AD203B41FA5}">
                      <a16:colId xmlns:a16="http://schemas.microsoft.com/office/drawing/2014/main" val="1655721976"/>
                    </a:ext>
                  </a:extLst>
                </a:gridCol>
                <a:gridCol w="2066462">
                  <a:extLst>
                    <a:ext uri="{9D8B030D-6E8A-4147-A177-3AD203B41FA5}">
                      <a16:colId xmlns:a16="http://schemas.microsoft.com/office/drawing/2014/main" val="2107547020"/>
                    </a:ext>
                  </a:extLst>
                </a:gridCol>
                <a:gridCol w="2066462">
                  <a:extLst>
                    <a:ext uri="{9D8B030D-6E8A-4147-A177-3AD203B41FA5}">
                      <a16:colId xmlns:a16="http://schemas.microsoft.com/office/drawing/2014/main" val="1800015456"/>
                    </a:ext>
                  </a:extLst>
                </a:gridCol>
                <a:gridCol w="2066462">
                  <a:extLst>
                    <a:ext uri="{9D8B030D-6E8A-4147-A177-3AD203B41FA5}">
                      <a16:colId xmlns:a16="http://schemas.microsoft.com/office/drawing/2014/main" val="2331022214"/>
                    </a:ext>
                  </a:extLst>
                </a:gridCol>
                <a:gridCol w="2066462">
                  <a:extLst>
                    <a:ext uri="{9D8B030D-6E8A-4147-A177-3AD203B41FA5}">
                      <a16:colId xmlns:a16="http://schemas.microsoft.com/office/drawing/2014/main" val="3156097803"/>
                    </a:ext>
                  </a:extLst>
                </a:gridCol>
              </a:tblGrid>
              <a:tr h="746507">
                <a:tc>
                  <a:txBody>
                    <a:bodyPr/>
                    <a:lstStyle/>
                    <a:p>
                      <a:pPr algn="l"/>
                      <a:r>
                        <a:rPr lang="hu-HU" i="1" dirty="0" smtClean="0"/>
                        <a:t> </a:t>
                      </a:r>
                      <a:endParaRPr lang="hu-HU" dirty="0"/>
                    </a:p>
                  </a:txBody>
                  <a:tcPr anchor="ctr">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b="1" i="1" dirty="0" err="1" smtClean="0"/>
                        <a:t>Bartonella</a:t>
                      </a:r>
                      <a:r>
                        <a:rPr lang="hu-HU" b="1" dirty="0" smtClean="0"/>
                        <a:t> </a:t>
                      </a:r>
                      <a:r>
                        <a:rPr lang="hu-HU" b="1" dirty="0" err="1" smtClean="0"/>
                        <a:t>spp</a:t>
                      </a:r>
                      <a:r>
                        <a:rPr lang="hu-HU" b="1" dirty="0" smtClean="0"/>
                        <a:t>.</a:t>
                      </a:r>
                    </a:p>
                    <a:p>
                      <a:pPr algn="l"/>
                      <a:endParaRPr lang="hu-HU" b="1" dirty="0"/>
                    </a:p>
                  </a:txBody>
                  <a:tcPr anchor="ctr">
                    <a:lnL>
                      <a:noFill/>
                    </a:lnL>
                    <a:lnR>
                      <a:noFill/>
                    </a:lnR>
                    <a:lnT>
                      <a:noFill/>
                    </a:lnT>
                    <a:lnB>
                      <a:noFill/>
                    </a:lnB>
                  </a:tcPr>
                </a:tc>
                <a:tc>
                  <a:txBody>
                    <a:bodyPr/>
                    <a:lstStyle/>
                    <a:p>
                      <a:pPr algn="l"/>
                      <a:r>
                        <a:rPr lang="hu-HU" b="1" dirty="0" err="1" smtClean="0"/>
                        <a:t>Borrelia</a:t>
                      </a:r>
                      <a:endParaRPr lang="hu-HU" b="1" dirty="0"/>
                    </a:p>
                  </a:txBody>
                  <a:tcPr anchor="ctr">
                    <a:lnL>
                      <a:noFill/>
                    </a:lnL>
                    <a:lnR>
                      <a:noFill/>
                    </a:lnR>
                    <a:lnT>
                      <a:noFill/>
                    </a:lnT>
                    <a:lnB>
                      <a:noFill/>
                    </a:lnB>
                  </a:tcPr>
                </a:tc>
                <a:tc>
                  <a:txBody>
                    <a:bodyPr/>
                    <a:lstStyle/>
                    <a:p>
                      <a:pPr algn="l"/>
                      <a:r>
                        <a:rPr lang="hu-HU" b="1" dirty="0" smtClean="0"/>
                        <a:t>CNM</a:t>
                      </a:r>
                    </a:p>
                    <a:p>
                      <a:pPr algn="l"/>
                      <a:r>
                        <a:rPr lang="hu-HU" b="1" dirty="0" smtClean="0"/>
                        <a:t>(</a:t>
                      </a:r>
                      <a:r>
                        <a:rPr lang="hu-HU" b="1" dirty="0" err="1" smtClean="0"/>
                        <a:t>Ehrlichia</a:t>
                      </a:r>
                      <a:r>
                        <a:rPr lang="hu-HU" b="1" dirty="0" smtClean="0"/>
                        <a:t>)</a:t>
                      </a:r>
                      <a:endParaRPr lang="hu-HU" b="1" dirty="0"/>
                    </a:p>
                  </a:txBody>
                  <a:tcPr anchor="ctr">
                    <a:lnL>
                      <a:noFill/>
                    </a:lnL>
                    <a:lnR>
                      <a:noFill/>
                    </a:lnR>
                    <a:lnT>
                      <a:noFill/>
                    </a:lnT>
                    <a:lnB>
                      <a:noFill/>
                    </a:lnB>
                  </a:tcPr>
                </a:tc>
                <a:tc>
                  <a:txBody>
                    <a:bodyPr/>
                    <a:lstStyle/>
                    <a:p>
                      <a:pPr algn="l"/>
                      <a:r>
                        <a:rPr lang="hu-HU" b="1" i="1" dirty="0" err="1" smtClean="0"/>
                        <a:t>Rickettsia</a:t>
                      </a:r>
                      <a:r>
                        <a:rPr lang="hu-HU" b="1" dirty="0" smtClean="0"/>
                        <a:t> </a:t>
                      </a:r>
                      <a:r>
                        <a:rPr lang="hu-HU" b="1" dirty="0" err="1" smtClean="0"/>
                        <a:t>spp</a:t>
                      </a:r>
                      <a:endParaRPr lang="hu-HU" b="1" dirty="0"/>
                    </a:p>
                  </a:txBody>
                  <a:tcPr anchor="ctr">
                    <a:lnL>
                      <a:noFill/>
                    </a:lnL>
                    <a:lnR>
                      <a:noFill/>
                    </a:lnR>
                    <a:lnT>
                      <a:noFill/>
                    </a:lnT>
                    <a:lnB>
                      <a:noFill/>
                    </a:lnB>
                  </a:tcPr>
                </a:tc>
                <a:extLst>
                  <a:ext uri="{0D108BD9-81ED-4DB2-BD59-A6C34878D82A}">
                    <a16:rowId xmlns:a16="http://schemas.microsoft.com/office/drawing/2014/main" val="404490544"/>
                  </a:ext>
                </a:extLst>
              </a:tr>
              <a:tr h="746507">
                <a:tc>
                  <a:txBody>
                    <a:bodyPr/>
                    <a:lstStyle/>
                    <a:p>
                      <a:pPr algn="l"/>
                      <a:r>
                        <a:rPr lang="hu-HU" b="1" i="1" dirty="0"/>
                        <a:t>A. </a:t>
                      </a:r>
                      <a:r>
                        <a:rPr lang="hu-HU" b="1" i="1" dirty="0" err="1"/>
                        <a:t>flavicollis</a:t>
                      </a:r>
                      <a:r>
                        <a:rPr lang="hu-HU" b="1" dirty="0"/>
                        <a:t> (</a:t>
                      </a:r>
                      <a:r>
                        <a:rPr lang="hu-HU" b="1" i="1" dirty="0"/>
                        <a:t>n </a:t>
                      </a:r>
                      <a:r>
                        <a:rPr lang="hu-HU" b="1" dirty="0"/>
                        <a:t>= 59)</a:t>
                      </a:r>
                    </a:p>
                  </a:txBody>
                  <a:tcPr anchor="ctr">
                    <a:lnL>
                      <a:noFill/>
                    </a:lnL>
                    <a:lnR>
                      <a:noFill/>
                    </a:lnR>
                    <a:lnT>
                      <a:noFill/>
                    </a:lnT>
                    <a:lnB>
                      <a:noFill/>
                    </a:lnB>
                  </a:tcPr>
                </a:tc>
                <a:tc>
                  <a:txBody>
                    <a:bodyPr/>
                    <a:lstStyle/>
                    <a:p>
                      <a:pPr algn="l"/>
                      <a:r>
                        <a:rPr lang="hu-HU" b="1"/>
                        <a:t>78% (46) [65.7–86.8]</a:t>
                      </a:r>
                    </a:p>
                  </a:txBody>
                  <a:tcPr anchor="ctr">
                    <a:lnL>
                      <a:noFill/>
                    </a:lnL>
                    <a:lnR>
                      <a:noFill/>
                    </a:lnR>
                    <a:lnT>
                      <a:noFill/>
                    </a:lnT>
                    <a:lnB>
                      <a:noFill/>
                    </a:lnB>
                  </a:tcPr>
                </a:tc>
                <a:tc>
                  <a:txBody>
                    <a:bodyPr/>
                    <a:lstStyle/>
                    <a:p>
                      <a:pPr algn="l"/>
                      <a:r>
                        <a:rPr lang="hu-HU" b="1"/>
                        <a:t>47.5% (28) [35.3–60]</a:t>
                      </a:r>
                    </a:p>
                  </a:txBody>
                  <a:tcPr anchor="ctr">
                    <a:lnL>
                      <a:noFill/>
                    </a:lnL>
                    <a:lnR>
                      <a:noFill/>
                    </a:lnR>
                    <a:lnT>
                      <a:noFill/>
                    </a:lnT>
                    <a:lnB>
                      <a:noFill/>
                    </a:lnB>
                  </a:tcPr>
                </a:tc>
                <a:tc>
                  <a:txBody>
                    <a:bodyPr/>
                    <a:lstStyle/>
                    <a:p>
                      <a:pPr algn="l"/>
                      <a:r>
                        <a:rPr lang="hu-HU" b="1" dirty="0"/>
                        <a:t>59.3% (35) [46.6–70.9]</a:t>
                      </a:r>
                    </a:p>
                  </a:txBody>
                  <a:tcPr anchor="ctr">
                    <a:lnL>
                      <a:noFill/>
                    </a:lnL>
                    <a:lnR>
                      <a:noFill/>
                    </a:lnR>
                    <a:lnT>
                      <a:noFill/>
                    </a:lnT>
                    <a:lnB>
                      <a:noFill/>
                    </a:lnB>
                  </a:tcPr>
                </a:tc>
                <a:tc>
                  <a:txBody>
                    <a:bodyPr/>
                    <a:lstStyle/>
                    <a:p>
                      <a:pPr algn="l"/>
                      <a:r>
                        <a:rPr lang="hu-HU" b="1"/>
                        <a:t>27.1% (16) [17.4–39.7]</a:t>
                      </a:r>
                    </a:p>
                  </a:txBody>
                  <a:tcPr anchor="ctr">
                    <a:lnL>
                      <a:noFill/>
                    </a:lnL>
                    <a:lnR>
                      <a:noFill/>
                    </a:lnR>
                    <a:lnT>
                      <a:noFill/>
                    </a:lnT>
                    <a:lnB>
                      <a:noFill/>
                    </a:lnB>
                  </a:tcPr>
                </a:tc>
                <a:extLst>
                  <a:ext uri="{0D108BD9-81ED-4DB2-BD59-A6C34878D82A}">
                    <a16:rowId xmlns:a16="http://schemas.microsoft.com/office/drawing/2014/main" val="1020939879"/>
                  </a:ext>
                </a:extLst>
              </a:tr>
              <a:tr h="426575">
                <a:tc>
                  <a:txBody>
                    <a:bodyPr/>
                    <a:lstStyle/>
                    <a:p>
                      <a:pPr algn="l"/>
                      <a:r>
                        <a:rPr lang="hu-HU" b="1" i="1" dirty="0"/>
                        <a:t>A. </a:t>
                      </a:r>
                      <a:r>
                        <a:rPr lang="hu-HU" b="1" i="1" dirty="0" err="1"/>
                        <a:t>agrarius</a:t>
                      </a:r>
                      <a:r>
                        <a:rPr lang="hu-HU" b="1" dirty="0"/>
                        <a:t> (</a:t>
                      </a:r>
                      <a:r>
                        <a:rPr lang="hu-HU" b="1" i="1" dirty="0"/>
                        <a:t>n </a:t>
                      </a:r>
                      <a:r>
                        <a:rPr lang="hu-HU" b="1" dirty="0"/>
                        <a:t>= 1)</a:t>
                      </a:r>
                    </a:p>
                  </a:txBody>
                  <a:tcPr anchor="ctr">
                    <a:lnL>
                      <a:noFill/>
                    </a:lnL>
                    <a:lnR>
                      <a:noFill/>
                    </a:lnR>
                    <a:lnT>
                      <a:noFill/>
                    </a:lnT>
                    <a:lnB>
                      <a:noFill/>
                    </a:lnB>
                  </a:tcPr>
                </a:tc>
                <a:tc>
                  <a:txBody>
                    <a:bodyPr/>
                    <a:lstStyle/>
                    <a:p>
                      <a:pPr algn="l"/>
                      <a:r>
                        <a:rPr lang="hu-HU" b="1"/>
                        <a:t>0</a:t>
                      </a:r>
                    </a:p>
                  </a:txBody>
                  <a:tcPr anchor="ctr">
                    <a:lnL>
                      <a:noFill/>
                    </a:lnL>
                    <a:lnR>
                      <a:noFill/>
                    </a:lnR>
                    <a:lnT>
                      <a:noFill/>
                    </a:lnT>
                    <a:lnB>
                      <a:noFill/>
                    </a:lnB>
                  </a:tcPr>
                </a:tc>
                <a:tc>
                  <a:txBody>
                    <a:bodyPr/>
                    <a:lstStyle/>
                    <a:p>
                      <a:pPr algn="l"/>
                      <a:r>
                        <a:rPr lang="hu-HU" b="1"/>
                        <a:t>0</a:t>
                      </a:r>
                    </a:p>
                  </a:txBody>
                  <a:tcPr anchor="ctr">
                    <a:lnL>
                      <a:noFill/>
                    </a:lnL>
                    <a:lnR>
                      <a:noFill/>
                    </a:lnR>
                    <a:lnT>
                      <a:noFill/>
                    </a:lnT>
                    <a:lnB>
                      <a:noFill/>
                    </a:lnB>
                  </a:tcPr>
                </a:tc>
                <a:tc>
                  <a:txBody>
                    <a:bodyPr/>
                    <a:lstStyle/>
                    <a:p>
                      <a:pPr algn="l"/>
                      <a:r>
                        <a:rPr lang="hu-HU" b="1"/>
                        <a:t>0</a:t>
                      </a:r>
                    </a:p>
                  </a:txBody>
                  <a:tcPr anchor="ctr">
                    <a:lnL>
                      <a:noFill/>
                    </a:lnL>
                    <a:lnR>
                      <a:noFill/>
                    </a:lnR>
                    <a:lnT>
                      <a:noFill/>
                    </a:lnT>
                    <a:lnB>
                      <a:noFill/>
                    </a:lnB>
                  </a:tcPr>
                </a:tc>
                <a:tc>
                  <a:txBody>
                    <a:bodyPr/>
                    <a:lstStyle/>
                    <a:p>
                      <a:pPr algn="l"/>
                      <a:r>
                        <a:rPr lang="hu-HU" b="1"/>
                        <a:t>0</a:t>
                      </a:r>
                    </a:p>
                  </a:txBody>
                  <a:tcPr anchor="ctr">
                    <a:lnL>
                      <a:noFill/>
                    </a:lnL>
                    <a:lnR>
                      <a:noFill/>
                    </a:lnR>
                    <a:lnT>
                      <a:noFill/>
                    </a:lnT>
                    <a:lnB>
                      <a:noFill/>
                    </a:lnB>
                  </a:tcPr>
                </a:tc>
                <a:extLst>
                  <a:ext uri="{0D108BD9-81ED-4DB2-BD59-A6C34878D82A}">
                    <a16:rowId xmlns:a16="http://schemas.microsoft.com/office/drawing/2014/main" val="1157865182"/>
                  </a:ext>
                </a:extLst>
              </a:tr>
              <a:tr h="746507">
                <a:tc>
                  <a:txBody>
                    <a:bodyPr/>
                    <a:lstStyle/>
                    <a:p>
                      <a:pPr algn="l"/>
                      <a:r>
                        <a:rPr lang="hu-HU" b="1" i="1" dirty="0"/>
                        <a:t>A. </a:t>
                      </a:r>
                      <a:r>
                        <a:rPr lang="hu-HU" b="1" i="1" dirty="0" err="1"/>
                        <a:t>terrestris</a:t>
                      </a:r>
                      <a:r>
                        <a:rPr lang="hu-HU" b="1" dirty="0"/>
                        <a:t> (</a:t>
                      </a:r>
                      <a:r>
                        <a:rPr lang="hu-HU" b="1" i="1" dirty="0"/>
                        <a:t>n </a:t>
                      </a:r>
                      <a:r>
                        <a:rPr lang="hu-HU" b="1" dirty="0"/>
                        <a:t>= 1)</a:t>
                      </a:r>
                    </a:p>
                  </a:txBody>
                  <a:tcPr anchor="ctr">
                    <a:lnL>
                      <a:noFill/>
                    </a:lnL>
                    <a:lnR>
                      <a:noFill/>
                    </a:lnR>
                    <a:lnT>
                      <a:noFill/>
                    </a:lnT>
                    <a:lnB>
                      <a:noFill/>
                    </a:lnB>
                  </a:tcPr>
                </a:tc>
                <a:tc>
                  <a:txBody>
                    <a:bodyPr/>
                    <a:lstStyle/>
                    <a:p>
                      <a:pPr algn="l"/>
                      <a:r>
                        <a:rPr lang="hu-HU" b="1"/>
                        <a:t>0</a:t>
                      </a:r>
                    </a:p>
                  </a:txBody>
                  <a:tcPr anchor="ctr">
                    <a:lnL>
                      <a:noFill/>
                    </a:lnL>
                    <a:lnR>
                      <a:noFill/>
                    </a:lnR>
                    <a:lnT>
                      <a:noFill/>
                    </a:lnT>
                    <a:lnB>
                      <a:noFill/>
                    </a:lnB>
                  </a:tcPr>
                </a:tc>
                <a:tc>
                  <a:txBody>
                    <a:bodyPr/>
                    <a:lstStyle/>
                    <a:p>
                      <a:pPr algn="l"/>
                      <a:r>
                        <a:rPr lang="hu-HU" b="1"/>
                        <a:t>0</a:t>
                      </a:r>
                    </a:p>
                  </a:txBody>
                  <a:tcPr anchor="ctr">
                    <a:lnL>
                      <a:noFill/>
                    </a:lnL>
                    <a:lnR>
                      <a:noFill/>
                    </a:lnR>
                    <a:lnT>
                      <a:noFill/>
                    </a:lnT>
                    <a:lnB>
                      <a:noFill/>
                    </a:lnB>
                  </a:tcPr>
                </a:tc>
                <a:tc>
                  <a:txBody>
                    <a:bodyPr/>
                    <a:lstStyle/>
                    <a:p>
                      <a:pPr algn="l"/>
                      <a:r>
                        <a:rPr lang="hu-HU" b="1"/>
                        <a:t>100% (1) [16.8–100]</a:t>
                      </a:r>
                    </a:p>
                  </a:txBody>
                  <a:tcPr anchor="ctr">
                    <a:lnL>
                      <a:noFill/>
                    </a:lnL>
                    <a:lnR>
                      <a:noFill/>
                    </a:lnR>
                    <a:lnT>
                      <a:noFill/>
                    </a:lnT>
                    <a:lnB>
                      <a:noFill/>
                    </a:lnB>
                  </a:tcPr>
                </a:tc>
                <a:tc>
                  <a:txBody>
                    <a:bodyPr/>
                    <a:lstStyle/>
                    <a:p>
                      <a:pPr algn="l"/>
                      <a:r>
                        <a:rPr lang="hu-HU" b="1" dirty="0"/>
                        <a:t>0</a:t>
                      </a:r>
                    </a:p>
                  </a:txBody>
                  <a:tcPr anchor="ctr">
                    <a:lnL>
                      <a:noFill/>
                    </a:lnL>
                    <a:lnR>
                      <a:noFill/>
                    </a:lnR>
                    <a:lnT>
                      <a:noFill/>
                    </a:lnT>
                    <a:lnB>
                      <a:noFill/>
                    </a:lnB>
                  </a:tcPr>
                </a:tc>
                <a:extLst>
                  <a:ext uri="{0D108BD9-81ED-4DB2-BD59-A6C34878D82A}">
                    <a16:rowId xmlns:a16="http://schemas.microsoft.com/office/drawing/2014/main" val="3042738136"/>
                  </a:ext>
                </a:extLst>
              </a:tr>
              <a:tr h="746507">
                <a:tc>
                  <a:txBody>
                    <a:bodyPr/>
                    <a:lstStyle/>
                    <a:p>
                      <a:pPr algn="l"/>
                      <a:r>
                        <a:rPr lang="hu-HU" b="1" i="1" dirty="0"/>
                        <a:t>M. </a:t>
                      </a:r>
                      <a:r>
                        <a:rPr lang="hu-HU" b="1" i="1" dirty="0" err="1"/>
                        <a:t>glareolus</a:t>
                      </a:r>
                      <a:r>
                        <a:rPr lang="hu-HU" b="1" dirty="0"/>
                        <a:t> (</a:t>
                      </a:r>
                      <a:r>
                        <a:rPr lang="hu-HU" b="1" i="1" dirty="0"/>
                        <a:t>n </a:t>
                      </a:r>
                      <a:r>
                        <a:rPr lang="hu-HU" b="1" dirty="0"/>
                        <a:t>= 104)</a:t>
                      </a:r>
                    </a:p>
                  </a:txBody>
                  <a:tcPr anchor="ctr">
                    <a:lnL>
                      <a:noFill/>
                    </a:lnL>
                    <a:lnR>
                      <a:noFill/>
                    </a:lnR>
                    <a:lnT>
                      <a:noFill/>
                    </a:lnT>
                    <a:lnB>
                      <a:noFill/>
                    </a:lnB>
                  </a:tcPr>
                </a:tc>
                <a:tc>
                  <a:txBody>
                    <a:bodyPr/>
                    <a:lstStyle/>
                    <a:p>
                      <a:pPr algn="l"/>
                      <a:r>
                        <a:rPr lang="hu-HU" b="1"/>
                        <a:t>79.8% (83) [71–86.5]</a:t>
                      </a:r>
                    </a:p>
                  </a:txBody>
                  <a:tcPr anchor="ctr">
                    <a:lnL>
                      <a:noFill/>
                    </a:lnL>
                    <a:lnR>
                      <a:noFill/>
                    </a:lnR>
                    <a:lnT>
                      <a:noFill/>
                    </a:lnT>
                    <a:lnB>
                      <a:noFill/>
                    </a:lnB>
                  </a:tcPr>
                </a:tc>
                <a:tc>
                  <a:txBody>
                    <a:bodyPr/>
                    <a:lstStyle/>
                    <a:p>
                      <a:pPr algn="l"/>
                      <a:r>
                        <a:rPr lang="hu-HU" b="1"/>
                        <a:t>51% (53) [41.5–60.4]</a:t>
                      </a:r>
                    </a:p>
                  </a:txBody>
                  <a:tcPr anchor="ctr">
                    <a:lnL>
                      <a:noFill/>
                    </a:lnL>
                    <a:lnR>
                      <a:noFill/>
                    </a:lnR>
                    <a:lnT>
                      <a:noFill/>
                    </a:lnT>
                    <a:lnB>
                      <a:noFill/>
                    </a:lnB>
                  </a:tcPr>
                </a:tc>
                <a:tc>
                  <a:txBody>
                    <a:bodyPr/>
                    <a:lstStyle/>
                    <a:p>
                      <a:pPr algn="l"/>
                      <a:r>
                        <a:rPr lang="hu-HU" b="1"/>
                        <a:t>57.7% (60) [48.1–66.8]</a:t>
                      </a:r>
                    </a:p>
                  </a:txBody>
                  <a:tcPr anchor="ctr">
                    <a:lnL>
                      <a:noFill/>
                    </a:lnL>
                    <a:lnR>
                      <a:noFill/>
                    </a:lnR>
                    <a:lnT>
                      <a:noFill/>
                    </a:lnT>
                    <a:lnB>
                      <a:noFill/>
                    </a:lnB>
                  </a:tcPr>
                </a:tc>
                <a:tc>
                  <a:txBody>
                    <a:bodyPr/>
                    <a:lstStyle/>
                    <a:p>
                      <a:pPr algn="l"/>
                      <a:r>
                        <a:rPr lang="hu-HU" b="1"/>
                        <a:t>30.8% (32) [22.7–40.2]</a:t>
                      </a:r>
                    </a:p>
                  </a:txBody>
                  <a:tcPr anchor="ctr">
                    <a:lnL>
                      <a:noFill/>
                    </a:lnL>
                    <a:lnR>
                      <a:noFill/>
                    </a:lnR>
                    <a:lnT>
                      <a:noFill/>
                    </a:lnT>
                    <a:lnB>
                      <a:noFill/>
                    </a:lnB>
                  </a:tcPr>
                </a:tc>
                <a:extLst>
                  <a:ext uri="{0D108BD9-81ED-4DB2-BD59-A6C34878D82A}">
                    <a16:rowId xmlns:a16="http://schemas.microsoft.com/office/drawing/2014/main" val="1920888265"/>
                  </a:ext>
                </a:extLst>
              </a:tr>
              <a:tr h="746507">
                <a:tc>
                  <a:txBody>
                    <a:bodyPr/>
                    <a:lstStyle/>
                    <a:p>
                      <a:pPr algn="l"/>
                      <a:r>
                        <a:rPr lang="hu-HU" b="1" dirty="0"/>
                        <a:t>Total (</a:t>
                      </a:r>
                      <a:r>
                        <a:rPr lang="hu-HU" b="1" i="1" dirty="0"/>
                        <a:t>n </a:t>
                      </a:r>
                      <a:r>
                        <a:rPr lang="hu-HU" b="1" dirty="0"/>
                        <a:t>= 165)</a:t>
                      </a:r>
                    </a:p>
                  </a:txBody>
                  <a:tcPr anchor="ctr">
                    <a:lnL>
                      <a:noFill/>
                    </a:lnL>
                    <a:lnR>
                      <a:noFill/>
                    </a:lnR>
                    <a:lnT>
                      <a:noFill/>
                    </a:lnT>
                    <a:lnB>
                      <a:noFill/>
                    </a:lnB>
                  </a:tcPr>
                </a:tc>
                <a:tc>
                  <a:txBody>
                    <a:bodyPr/>
                    <a:lstStyle/>
                    <a:p>
                      <a:pPr algn="l"/>
                      <a:r>
                        <a:rPr lang="hu-HU" b="1"/>
                        <a:t>78.2% (129) [71.3–83.8]</a:t>
                      </a:r>
                    </a:p>
                  </a:txBody>
                  <a:tcPr anchor="ctr">
                    <a:lnL>
                      <a:noFill/>
                    </a:lnL>
                    <a:lnR>
                      <a:noFill/>
                    </a:lnR>
                    <a:lnT>
                      <a:noFill/>
                    </a:lnT>
                    <a:lnB>
                      <a:noFill/>
                    </a:lnB>
                  </a:tcPr>
                </a:tc>
                <a:tc>
                  <a:txBody>
                    <a:bodyPr/>
                    <a:lstStyle/>
                    <a:p>
                      <a:pPr algn="l"/>
                      <a:r>
                        <a:rPr lang="hu-HU" b="1"/>
                        <a:t>49.1% (81) [41.6–56.7]</a:t>
                      </a:r>
                    </a:p>
                  </a:txBody>
                  <a:tcPr anchor="ctr">
                    <a:lnL>
                      <a:noFill/>
                    </a:lnL>
                    <a:lnR>
                      <a:noFill/>
                    </a:lnR>
                    <a:lnT>
                      <a:noFill/>
                    </a:lnT>
                    <a:lnB>
                      <a:noFill/>
                    </a:lnB>
                  </a:tcPr>
                </a:tc>
                <a:tc>
                  <a:txBody>
                    <a:bodyPr/>
                    <a:lstStyle/>
                    <a:p>
                      <a:pPr algn="l"/>
                      <a:r>
                        <a:rPr lang="hu-HU" b="1"/>
                        <a:t>58.2% (96) [50.6–65.4]</a:t>
                      </a:r>
                    </a:p>
                  </a:txBody>
                  <a:tcPr anchor="ctr">
                    <a:lnL>
                      <a:noFill/>
                    </a:lnL>
                    <a:lnR>
                      <a:noFill/>
                    </a:lnR>
                    <a:lnT>
                      <a:noFill/>
                    </a:lnT>
                    <a:lnB>
                      <a:noFill/>
                    </a:lnB>
                  </a:tcPr>
                </a:tc>
                <a:tc>
                  <a:txBody>
                    <a:bodyPr/>
                    <a:lstStyle/>
                    <a:p>
                      <a:pPr algn="l"/>
                      <a:r>
                        <a:rPr lang="hu-HU" b="1" dirty="0"/>
                        <a:t>29.1% (48) [22.7–36.5]</a:t>
                      </a:r>
                    </a:p>
                  </a:txBody>
                  <a:tcPr anchor="ctr">
                    <a:lnL>
                      <a:noFill/>
                    </a:lnL>
                    <a:lnR>
                      <a:noFill/>
                    </a:lnR>
                    <a:lnT>
                      <a:noFill/>
                    </a:lnT>
                    <a:lnB>
                      <a:noFill/>
                    </a:lnB>
                  </a:tcPr>
                </a:tc>
                <a:extLst>
                  <a:ext uri="{0D108BD9-81ED-4DB2-BD59-A6C34878D82A}">
                    <a16:rowId xmlns:a16="http://schemas.microsoft.com/office/drawing/2014/main" val="2444385838"/>
                  </a:ext>
                </a:extLst>
              </a:tr>
            </a:tbl>
          </a:graphicData>
        </a:graphic>
      </p:graphicFrame>
    </p:spTree>
    <p:extLst>
      <p:ext uri="{BB962C8B-B14F-4D97-AF65-F5344CB8AC3E}">
        <p14:creationId xmlns:p14="http://schemas.microsoft.com/office/powerpoint/2010/main" val="12352238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pPr marL="0" indent="0" algn="ctr">
              <a:buNone/>
            </a:pPr>
            <a:endParaRPr lang="hu-HU" dirty="0" smtClean="0"/>
          </a:p>
          <a:p>
            <a:pPr marL="0" indent="0" algn="ctr">
              <a:buNone/>
            </a:pPr>
            <a:endParaRPr lang="hu-HU" dirty="0"/>
          </a:p>
          <a:p>
            <a:pPr marL="0" indent="0" algn="ctr">
              <a:buNone/>
            </a:pPr>
            <a:r>
              <a:rPr lang="hu-HU" sz="4400" dirty="0" smtClean="0"/>
              <a:t>Köszönöm a figyelmet</a:t>
            </a:r>
            <a:endParaRPr lang="hu-HU" sz="4400" dirty="0"/>
          </a:p>
        </p:txBody>
      </p:sp>
    </p:spTree>
    <p:extLst>
      <p:ext uri="{BB962C8B-B14F-4D97-AF65-F5344CB8AC3E}">
        <p14:creationId xmlns:p14="http://schemas.microsoft.com/office/powerpoint/2010/main" val="1338872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ím 1"/>
          <p:cNvSpPr>
            <a:spLocks noGrp="1"/>
          </p:cNvSpPr>
          <p:nvPr>
            <p:ph type="title"/>
          </p:nvPr>
        </p:nvSpPr>
        <p:spPr/>
        <p:txBody>
          <a:bodyPr>
            <a:normAutofit/>
          </a:bodyPr>
          <a:lstStyle/>
          <a:p>
            <a:pPr algn="ctr"/>
            <a:r>
              <a:rPr lang="hu-HU" altLang="hu-HU" b="1" dirty="0" err="1" smtClean="0"/>
              <a:t>Endoflagellum</a:t>
            </a:r>
            <a:r>
              <a:rPr lang="hu-HU" altLang="hu-HU" dirty="0" smtClean="0"/>
              <a:t/>
            </a:r>
            <a:br>
              <a:rPr lang="hu-HU" altLang="hu-HU" dirty="0" smtClean="0"/>
            </a:br>
            <a:r>
              <a:rPr lang="hu-HU" altLang="hu-HU" sz="2700" b="1" dirty="0" smtClean="0"/>
              <a:t>Összenőtt a baktérium testével; spirális mozgást tesz lehetővé</a:t>
            </a:r>
          </a:p>
        </p:txBody>
      </p:sp>
      <p:pic>
        <p:nvPicPr>
          <p:cNvPr id="245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63864" y="1600201"/>
            <a:ext cx="6264275" cy="4525963"/>
          </a:xfrm>
          <a:noFill/>
        </p:spPr>
      </p:pic>
    </p:spTree>
    <p:extLst>
      <p:ext uri="{BB962C8B-B14F-4D97-AF65-F5344CB8AC3E}">
        <p14:creationId xmlns:p14="http://schemas.microsoft.com/office/powerpoint/2010/main" val="1779516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ctr" eaLnBrk="1" hangingPunct="1"/>
            <a:r>
              <a:rPr lang="hu-HU" altLang="hu-HU" dirty="0" err="1" smtClean="0"/>
              <a:t>Borreliosis</a:t>
            </a:r>
            <a:r>
              <a:rPr lang="hu-HU" altLang="hu-HU" dirty="0" smtClean="0"/>
              <a:t> – Lyme betegség</a:t>
            </a:r>
          </a:p>
        </p:txBody>
      </p:sp>
      <p:sp>
        <p:nvSpPr>
          <p:cNvPr id="25603" name="Rectangle 3"/>
          <p:cNvSpPr>
            <a:spLocks noGrp="1" noChangeArrowheads="1"/>
          </p:cNvSpPr>
          <p:nvPr>
            <p:ph type="body" idx="1"/>
          </p:nvPr>
        </p:nvSpPr>
        <p:spPr/>
        <p:txBody>
          <a:bodyPr>
            <a:normAutofit fontScale="92500" lnSpcReduction="10000"/>
          </a:bodyPr>
          <a:lstStyle/>
          <a:p>
            <a:pPr eaLnBrk="1" hangingPunct="1"/>
            <a:r>
              <a:rPr lang="hu-HU" altLang="hu-HU" dirty="0" err="1" smtClean="0"/>
              <a:t>Reseroir</a:t>
            </a:r>
            <a:r>
              <a:rPr lang="hu-HU" altLang="hu-HU" dirty="0" smtClean="0"/>
              <a:t>: állat fajok</a:t>
            </a:r>
          </a:p>
          <a:p>
            <a:pPr eaLnBrk="1" hangingPunct="1"/>
            <a:r>
              <a:rPr lang="hu-HU" altLang="hu-HU" dirty="0" smtClean="0"/>
              <a:t>Átvitel: kullancs</a:t>
            </a:r>
          </a:p>
          <a:p>
            <a:pPr eaLnBrk="1" hangingPunct="1"/>
            <a:r>
              <a:rPr lang="hu-HU" altLang="hu-HU" dirty="0" smtClean="0"/>
              <a:t>1. stádium: bőrtünetek, </a:t>
            </a:r>
            <a:r>
              <a:rPr lang="hu-HU" altLang="hu-HU" dirty="0" err="1" smtClean="0"/>
              <a:t>erythema</a:t>
            </a:r>
            <a:r>
              <a:rPr lang="hu-HU" altLang="hu-HU" dirty="0" smtClean="0"/>
              <a:t> </a:t>
            </a:r>
            <a:r>
              <a:rPr lang="hu-HU" altLang="hu-HU" dirty="0" err="1" smtClean="0"/>
              <a:t>migrans</a:t>
            </a:r>
            <a:r>
              <a:rPr lang="hu-HU" altLang="hu-HU" dirty="0" smtClean="0"/>
              <a:t>, nyirokcsomó megnagyobbodás, gyakran láz</a:t>
            </a:r>
          </a:p>
          <a:p>
            <a:pPr eaLnBrk="1" hangingPunct="1"/>
            <a:r>
              <a:rPr lang="hu-HU" altLang="hu-HU" dirty="0" smtClean="0"/>
              <a:t>2. stádium: </a:t>
            </a:r>
            <a:r>
              <a:rPr lang="hu-HU" altLang="hu-HU" dirty="0" err="1" smtClean="0"/>
              <a:t>arthritis</a:t>
            </a:r>
            <a:endParaRPr lang="hu-HU" altLang="hu-HU" dirty="0" smtClean="0"/>
          </a:p>
          <a:p>
            <a:pPr eaLnBrk="1" hangingPunct="1"/>
            <a:r>
              <a:rPr lang="hu-HU" altLang="hu-HU" dirty="0" smtClean="0"/>
              <a:t>3. stádium: központi idegrendszer-, szív </a:t>
            </a:r>
          </a:p>
          <a:p>
            <a:pPr eaLnBrk="1" hangingPunct="1"/>
            <a:r>
              <a:rPr lang="hu-HU" altLang="hu-HU" dirty="0" smtClean="0"/>
              <a:t>Diagnózis: </a:t>
            </a:r>
            <a:r>
              <a:rPr lang="hu-HU" altLang="hu-HU" dirty="0" err="1" smtClean="0"/>
              <a:t>serológia</a:t>
            </a:r>
            <a:r>
              <a:rPr lang="hu-HU" altLang="hu-HU" dirty="0" smtClean="0"/>
              <a:t>; PCR</a:t>
            </a:r>
          </a:p>
          <a:p>
            <a:pPr eaLnBrk="1" hangingPunct="1"/>
            <a:r>
              <a:rPr lang="hu-HU" altLang="hu-HU" dirty="0" smtClean="0"/>
              <a:t>Kezelés: </a:t>
            </a:r>
            <a:r>
              <a:rPr lang="en-US" altLang="hu-HU" dirty="0" smtClean="0">
                <a:cs typeface="Arial" panose="020B0604020202020204" pitchFamily="34" charset="0"/>
              </a:rPr>
              <a:t>ß</a:t>
            </a:r>
            <a:r>
              <a:rPr lang="hu-HU" altLang="hu-HU" dirty="0" err="1" smtClean="0">
                <a:cs typeface="Arial" panose="020B0604020202020204" pitchFamily="34" charset="0"/>
              </a:rPr>
              <a:t>-laktámok</a:t>
            </a:r>
            <a:r>
              <a:rPr lang="hu-HU" altLang="hu-HU" dirty="0" smtClean="0">
                <a:cs typeface="Arial" panose="020B0604020202020204" pitchFamily="34" charset="0"/>
              </a:rPr>
              <a:t>, </a:t>
            </a:r>
            <a:r>
              <a:rPr lang="hu-HU" altLang="hu-HU" dirty="0" err="1" smtClean="0">
                <a:cs typeface="Arial" panose="020B0604020202020204" pitchFamily="34" charset="0"/>
              </a:rPr>
              <a:t>doxiciklin</a:t>
            </a:r>
            <a:endParaRPr lang="hu-HU" altLang="hu-HU" dirty="0" smtClean="0">
              <a:cs typeface="Arial" panose="020B0604020202020204" pitchFamily="34" charset="0"/>
            </a:endParaRPr>
          </a:p>
          <a:p>
            <a:pPr eaLnBrk="1" hangingPunct="1"/>
            <a:r>
              <a:rPr lang="hu-HU" altLang="hu-HU" dirty="0" smtClean="0">
                <a:cs typeface="Arial" panose="020B0604020202020204" pitchFamily="34" charset="0"/>
              </a:rPr>
              <a:t>Magyarországon évente mintegy 2000 esetet jelentenek; ennél valójában több fordul elő</a:t>
            </a:r>
            <a:endParaRPr lang="en-US" altLang="hu-HU" dirty="0" smtClean="0">
              <a:cs typeface="Arial" panose="020B0604020202020204" pitchFamily="34" charset="0"/>
            </a:endParaRPr>
          </a:p>
          <a:p>
            <a:pPr eaLnBrk="1" hangingPunct="1"/>
            <a:endParaRPr lang="hu-HU" altLang="hu-HU" dirty="0" smtClean="0"/>
          </a:p>
        </p:txBody>
      </p:sp>
    </p:spTree>
    <p:extLst>
      <p:ext uri="{BB962C8B-B14F-4D97-AF65-F5344CB8AC3E}">
        <p14:creationId xmlns:p14="http://schemas.microsoft.com/office/powerpoint/2010/main" val="1902981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idx="4294967295"/>
          </p:nvPr>
        </p:nvSpPr>
        <p:spPr/>
        <p:txBody>
          <a:bodyPr>
            <a:normAutofit/>
          </a:bodyPr>
          <a:lstStyle/>
          <a:p>
            <a:pPr algn="ctr" eaLnBrk="1" hangingPunct="1">
              <a:defRPr/>
            </a:pPr>
            <a:r>
              <a:rPr lang="hu-HU" altLang="hu-HU" sz="4000" dirty="0" err="1"/>
              <a:t>Ixodes</a:t>
            </a:r>
            <a:r>
              <a:rPr lang="hu-HU" altLang="hu-HU" sz="4000" dirty="0"/>
              <a:t> kullancs a Lyme </a:t>
            </a:r>
            <a:r>
              <a:rPr lang="hu-HU" altLang="hu-HU" sz="4000" dirty="0" smtClean="0"/>
              <a:t>kór </a:t>
            </a:r>
            <a:r>
              <a:rPr lang="hu-HU" altLang="hu-HU" sz="4000" dirty="0"/>
              <a:t>terjesztője</a:t>
            </a:r>
            <a:r>
              <a:rPr lang="hu-HU" altLang="hu-HU" sz="4000" dirty="0">
                <a:solidFill>
                  <a:srgbClr val="FFC000"/>
                </a:solidFill>
              </a:rPr>
              <a:t> </a:t>
            </a:r>
          </a:p>
        </p:txBody>
      </p:sp>
      <p:pic>
        <p:nvPicPr>
          <p:cNvPr id="26627"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952876" y="1397000"/>
            <a:ext cx="4500563" cy="5018088"/>
          </a:xfrm>
          <a:noFill/>
        </p:spPr>
      </p:pic>
    </p:spTree>
    <p:extLst>
      <p:ext uri="{BB962C8B-B14F-4D97-AF65-F5344CB8AC3E}">
        <p14:creationId xmlns:p14="http://schemas.microsoft.com/office/powerpoint/2010/main" val="2054285443"/>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615</TotalTime>
  <Words>3176</Words>
  <Application>Microsoft Office PowerPoint</Application>
  <PresentationFormat>Szélesvásznú</PresentationFormat>
  <Paragraphs>427</Paragraphs>
  <Slides>69</Slides>
  <Notes>28</Notes>
  <HiddenSlides>0</HiddenSlides>
  <MMClips>0</MMClips>
  <ScaleCrop>false</ScaleCrop>
  <HeadingPairs>
    <vt:vector size="6" baseType="variant">
      <vt:variant>
        <vt:lpstr>Használt betűtípusok</vt:lpstr>
      </vt:variant>
      <vt:variant>
        <vt:i4>10</vt:i4>
      </vt:variant>
      <vt:variant>
        <vt:lpstr>Téma</vt:lpstr>
      </vt:variant>
      <vt:variant>
        <vt:i4>1</vt:i4>
      </vt:variant>
      <vt:variant>
        <vt:lpstr>Diacímek</vt:lpstr>
      </vt:variant>
      <vt:variant>
        <vt:i4>69</vt:i4>
      </vt:variant>
    </vt:vector>
  </HeadingPairs>
  <TitlesOfParts>
    <vt:vector size="80" baseType="lpstr">
      <vt:lpstr>宋体</vt:lpstr>
      <vt:lpstr>Arial</vt:lpstr>
      <vt:lpstr>Arial Narrow</vt:lpstr>
      <vt:lpstr>Calibri</vt:lpstr>
      <vt:lpstr>Calibri Light</vt:lpstr>
      <vt:lpstr>Garamond</vt:lpstr>
      <vt:lpstr>Impact</vt:lpstr>
      <vt:lpstr>Lucida Console</vt:lpstr>
      <vt:lpstr>Times New Roman</vt:lpstr>
      <vt:lpstr>Wingdings</vt:lpstr>
      <vt:lpstr>Office-téma</vt:lpstr>
      <vt:lpstr>Kullancsokban azonosított kórokozók: Borreliák, Rickettsiak, Bartonellák, Anaplasmák, Francisellák, Babesiak</vt:lpstr>
      <vt:lpstr>PowerPoint-bemutató</vt:lpstr>
      <vt:lpstr>Borreliák</vt:lpstr>
      <vt:lpstr>B. burgdorferi ezüstnitrát festés és immunofluoreszcens reakció (A baktérium igen vékony, Gram szerint nem festhető)</vt:lpstr>
      <vt:lpstr>Borrelia burgdorferi</vt:lpstr>
      <vt:lpstr>Borrelia burgdorferi</vt:lpstr>
      <vt:lpstr>Endoflagellum Összenőtt a baktérium testével; spirális mozgást tesz lehetővé</vt:lpstr>
      <vt:lpstr>Borreliosis – Lyme betegség</vt:lpstr>
      <vt:lpstr>Ixodes kullancs a Lyme kór terjesztője </vt:lpstr>
      <vt:lpstr>Lyme betegség bőrtünet</vt:lpstr>
      <vt:lpstr>PowerPoint-bemutató</vt:lpstr>
      <vt:lpstr>PowerPoint-bemutató</vt:lpstr>
      <vt:lpstr>PowerPoint-bemutató</vt:lpstr>
      <vt:lpstr>PowerPoint-bemutató</vt:lpstr>
      <vt:lpstr>Borrelia – pathogenitás 1. Endoflagellum</vt:lpstr>
      <vt:lpstr>Borrelia burgdorferi Keeps Moving and Carries on: A Review of Borrelial Dissemination and invasion  (Hyde J. Front. Immunol. 2017, 8, 114)</vt:lpstr>
      <vt:lpstr>Az endoflagellum működése</vt:lpstr>
      <vt:lpstr>PowerPoint-bemutató</vt:lpstr>
      <vt:lpstr>       2. Proteolitikus hatás elősegíti a Borrelia bejutását az extracelluláris matrixba   BbHtrA: lebontja a proteoglycanokat  Metalloproteináz termelés indukálása: collagen bontás</vt:lpstr>
      <vt:lpstr>PowerPoint-bemutató</vt:lpstr>
      <vt:lpstr> 3. A felszín antigen megváltozása segít a specifikus immunválasz elkerülésében </vt:lpstr>
      <vt:lpstr>The vls antigenic variation systems of Lyme disease Borrelia: eluding host immunity through both random, segmental gene conversion and framework heterogeneity Norris S. Microbiol Spectr. 2014; 2(6): doi:10.1128/microbiolspec.</vt:lpstr>
      <vt:lpstr>A vls rendszer struktúrája</vt:lpstr>
      <vt:lpstr>PowerPoint-bemutató</vt:lpstr>
      <vt:lpstr>Más Borrelia fajok által okozott „visszatérő lázak”</vt:lpstr>
      <vt:lpstr>PowerPoint-bemutató</vt:lpstr>
      <vt:lpstr>A visszatérő lázra jellemző bőr tünet hasonlít a Lyme betegséghez</vt:lpstr>
      <vt:lpstr>PowerPoint-bemutató</vt:lpstr>
      <vt:lpstr>Rickettsiák</vt:lpstr>
      <vt:lpstr>Replication </vt:lpstr>
      <vt:lpstr> Rickettsiales </vt:lpstr>
      <vt:lpstr>Rickettsia</vt:lpstr>
      <vt:lpstr>PowerPoint-bemutató</vt:lpstr>
      <vt:lpstr>Rickettsia</vt:lpstr>
      <vt:lpstr>PowerPoint-bemutató</vt:lpstr>
      <vt:lpstr>R. prowazekii </vt:lpstr>
      <vt:lpstr>Kiütéses typhus By Geor Jochmann, - https://archive.org/stream/lehrbuchderinfek00joch</vt:lpstr>
      <vt:lpstr>PowerPoint-bemutató</vt:lpstr>
      <vt:lpstr>PowerPoint-bemutató</vt:lpstr>
      <vt:lpstr>PowerPoint-bemutató</vt:lpstr>
      <vt:lpstr>Rickettsioses in Europe Microbes Infect 2015, 217, 834</vt:lpstr>
      <vt:lpstr>Rickettsioses in Europe Microbes Infect 2015, 217, 834</vt:lpstr>
      <vt:lpstr>Ehrlichiaceae</vt:lpstr>
      <vt:lpstr>Ehrlichia vörösvértestekben</vt:lpstr>
      <vt:lpstr>Coxiella burnetii </vt:lpstr>
      <vt:lpstr>PowerPoint-bemutató</vt:lpstr>
      <vt:lpstr>Bartonella henselae – „macska karmolási betegség”</vt:lpstr>
      <vt:lpstr>B. henselae szövetekben – ezüst impregnáció</vt:lpstr>
      <vt:lpstr>B. henselae vörös vértestekben – Wright szerint festve</vt:lpstr>
      <vt:lpstr>„Macska karmolási betegség”</vt:lpstr>
      <vt:lpstr>PowerPoint-bemutató</vt:lpstr>
      <vt:lpstr>PowerPoint-bemutató</vt:lpstr>
      <vt:lpstr>PowerPoint-bemutató</vt:lpstr>
      <vt:lpstr>PowerPoint-bemutató</vt:lpstr>
      <vt:lpstr>PowerPoint-bemutató</vt:lpstr>
      <vt:lpstr>PowerPoint-bemutató</vt:lpstr>
      <vt:lpstr>Babesia</vt:lpstr>
      <vt:lpstr>Babesia</vt:lpstr>
      <vt:lpstr>Babesiosis</vt:lpstr>
      <vt:lpstr>PowerPoint-bemutató</vt:lpstr>
      <vt:lpstr>Babesia protozoons in blood (Giemsa)</vt:lpstr>
      <vt:lpstr>Babesia microti Infection in Europe CURRENT MICROBIOLOGY Vol. 48 (2004), pp. 435–437</vt:lpstr>
      <vt:lpstr>Babesia microti Infection in Europe CURRENT MICROBIOLOGY Vol. 48 (2004), pp. 435–437</vt:lpstr>
      <vt:lpstr>Babesia microti Infection in Europe CURRENT MICROBIOLOGY Vol. 48 (2004), pp. 435–437</vt:lpstr>
      <vt:lpstr>PowerPoint-bemutató</vt:lpstr>
      <vt:lpstr>Co-infection of bacteria and protozoan parasites in Ixodes ricinus nymphs collected in the Alsace region, France Nebbak et al. Ticks Tick Borne Dis. 2019 Jun 8. pii: S1877-959X(18)30483-7</vt:lpstr>
      <vt:lpstr>Detection of tick-borne pathogens in ticks collected in the suburban area of Monte Romano, Lazio Region, Central Italy Mancini et al. Ann Ist Super Sanita. 2019 Apr-Jun;55(2):143-150</vt:lpstr>
      <vt:lpstr>Long-term trends of tick-borne pathogens in regard to small mammal and tick populations from Saxony, Germany Galfsky et al. Parasit Vectors. 2019 Mar 26;12(1):131</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fuzmik</dc:creator>
  <cp:lastModifiedBy>fuzmik</cp:lastModifiedBy>
  <cp:revision>40</cp:revision>
  <dcterms:created xsi:type="dcterms:W3CDTF">2019-08-29T09:33:47Z</dcterms:created>
  <dcterms:modified xsi:type="dcterms:W3CDTF">2019-09-18T13:21:33Z</dcterms:modified>
</cp:coreProperties>
</file>