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73" r:id="rId5"/>
    <p:sldId id="276" r:id="rId6"/>
    <p:sldId id="260" r:id="rId7"/>
    <p:sldId id="275" r:id="rId8"/>
    <p:sldId id="267" r:id="rId9"/>
    <p:sldId id="259" r:id="rId10"/>
    <p:sldId id="262" r:id="rId11"/>
    <p:sldId id="277" r:id="rId12"/>
    <p:sldId id="272" r:id="rId13"/>
    <p:sldId id="261" r:id="rId14"/>
    <p:sldId id="266" r:id="rId15"/>
    <p:sldId id="265" r:id="rId16"/>
    <p:sldId id="278" r:id="rId17"/>
    <p:sldId id="263" r:id="rId18"/>
    <p:sldId id="257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92" autoAdjust="0"/>
  </p:normalViewPr>
  <p:slideViewPr>
    <p:cSldViewPr>
      <p:cViewPr>
        <p:scale>
          <a:sx n="75" d="100"/>
          <a:sy n="75" d="100"/>
        </p:scale>
        <p:origin x="952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DCF2-780D-48D1-84BC-56759B393097}" type="datetimeFigureOut">
              <a:rPr lang="hu-HU" smtClean="0"/>
              <a:pPr/>
              <a:t>2019. 05. 04.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j.1478-0542.2011.00813.x/abstract" TargetMode="External"/><Relationship Id="rId2" Type="http://schemas.openxmlformats.org/officeDocument/2006/relationships/hyperlink" Target="https://serval.unil.ch/resource/serval:BIB_3368199856BC.P001/RE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5472608" cy="237626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 Jóga Története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 Magyarországon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136904" cy="16561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dirty="0">
                <a:solidFill>
                  <a:srgbClr val="00B0F0"/>
                </a:solidFill>
              </a:rPr>
              <a:t>Előadó: Földiné </a:t>
            </a:r>
            <a:r>
              <a:rPr lang="hu-HU" dirty="0" err="1">
                <a:solidFill>
                  <a:srgbClr val="00B0F0"/>
                </a:solidFill>
              </a:rPr>
              <a:t>Irtl</a:t>
            </a:r>
            <a:r>
              <a:rPr lang="hu-HU" dirty="0">
                <a:solidFill>
                  <a:srgbClr val="00B0F0"/>
                </a:solidFill>
              </a:rPr>
              <a:t> Melinda </a:t>
            </a:r>
          </a:p>
          <a:p>
            <a:pPr algn="l"/>
            <a:r>
              <a:rPr lang="hu-HU" sz="2200" dirty="0" err="1">
                <a:solidFill>
                  <a:srgbClr val="00B0F0"/>
                </a:solidFill>
              </a:rPr>
              <a:t>Msc</a:t>
            </a:r>
            <a:r>
              <a:rPr lang="hu-HU" sz="2200" dirty="0">
                <a:solidFill>
                  <a:srgbClr val="00B0F0"/>
                </a:solidFill>
              </a:rPr>
              <a:t> </a:t>
            </a:r>
            <a:r>
              <a:rPr lang="hu-HU" sz="2200" dirty="0" err="1">
                <a:solidFill>
                  <a:srgbClr val="00B0F0"/>
                </a:solidFill>
              </a:rPr>
              <a:t>Yogic</a:t>
            </a:r>
            <a:r>
              <a:rPr lang="hu-HU" sz="2200" dirty="0">
                <a:solidFill>
                  <a:srgbClr val="00B0F0"/>
                </a:solidFill>
              </a:rPr>
              <a:t> </a:t>
            </a:r>
            <a:r>
              <a:rPr lang="hu-HU" sz="2200" dirty="0" err="1">
                <a:solidFill>
                  <a:srgbClr val="00B0F0"/>
                </a:solidFill>
              </a:rPr>
              <a:t>Sciences</a:t>
            </a:r>
            <a:r>
              <a:rPr lang="hu-HU" sz="2200" dirty="0">
                <a:solidFill>
                  <a:srgbClr val="00B0F0"/>
                </a:solidFill>
              </a:rPr>
              <a:t>, SVYASA, India</a:t>
            </a:r>
          </a:p>
          <a:p>
            <a:pPr algn="l"/>
            <a:r>
              <a:rPr lang="hu-HU" sz="2200" dirty="0">
                <a:solidFill>
                  <a:srgbClr val="00B0F0"/>
                </a:solidFill>
              </a:rPr>
              <a:t>MA Buddhista Tanító, Tan Kapuja Buddhista Főiskola, Budapest </a:t>
            </a:r>
          </a:p>
          <a:p>
            <a:pPr algn="l"/>
            <a:r>
              <a:rPr lang="hu-HU" sz="2200" dirty="0" err="1">
                <a:solidFill>
                  <a:srgbClr val="00B0F0"/>
                </a:solidFill>
              </a:rPr>
              <a:t>Phd</a:t>
            </a:r>
            <a:r>
              <a:rPr lang="hu-HU" sz="2200" dirty="0">
                <a:solidFill>
                  <a:srgbClr val="00B0F0"/>
                </a:solidFill>
              </a:rPr>
              <a:t> doktorandusz, ELTE PPK Neveléstudományi tanszék, Pedagógia Történet  </a:t>
            </a:r>
          </a:p>
          <a:p>
            <a:pPr algn="l"/>
            <a:r>
              <a:rPr lang="hu-HU" sz="2400" dirty="0">
                <a:solidFill>
                  <a:srgbClr val="00B0F0"/>
                </a:solidFill>
              </a:rPr>
              <a:t>Kurzus: A jóga funkcionális morfológiai alapismeretei SE 2019. Budapest</a:t>
            </a:r>
          </a:p>
        </p:txBody>
      </p:sp>
      <p:pic>
        <p:nvPicPr>
          <p:cNvPr id="4" name="Kép 3" descr="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2448272" cy="2544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yogalineageflowcha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912768" cy="61926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2"/>
                </a:solidFill>
              </a:rPr>
              <a:t>A „forráskeresés” jelensége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2132856"/>
            <a:ext cx="6912768" cy="3096344"/>
          </a:xfrm>
        </p:spPr>
        <p:txBody>
          <a:bodyPr/>
          <a:lstStyle/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/>
              <a:t>„</a:t>
            </a:r>
            <a:r>
              <a:rPr lang="hu-HU" dirty="0" err="1"/>
              <a:t>Guru-Sisja</a:t>
            </a:r>
            <a:r>
              <a:rPr lang="hu-HU" dirty="0"/>
              <a:t> </a:t>
            </a:r>
            <a:r>
              <a:rPr lang="hu-HU" dirty="0" err="1"/>
              <a:t>Parampará</a:t>
            </a:r>
            <a:r>
              <a:rPr lang="hu-HU" dirty="0"/>
              <a:t>”</a:t>
            </a:r>
          </a:p>
          <a:p>
            <a:pPr algn="ctr">
              <a:buNone/>
            </a:pPr>
            <a:r>
              <a:rPr lang="hu-HU" dirty="0"/>
              <a:t>Hagyomány, tradíció, átadási vonalak</a:t>
            </a:r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66646"/>
            <a:ext cx="2952328" cy="1833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2664296" cy="151216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</a:rPr>
              <a:t>GURU</a:t>
            </a:r>
          </a:p>
        </p:txBody>
      </p:sp>
      <p:pic>
        <p:nvPicPr>
          <p:cNvPr id="6" name="Kép 5" descr="iyen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826" y="2924945"/>
            <a:ext cx="2435038" cy="1656184"/>
          </a:xfrm>
          <a:prstGeom prst="rect">
            <a:avLst/>
          </a:prstGeom>
        </p:spPr>
      </p:pic>
      <p:pic>
        <p:nvPicPr>
          <p:cNvPr id="7" name="Kép 6" descr="krishnamachar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24000" cy="2371725"/>
          </a:xfrm>
          <a:prstGeom prst="rect">
            <a:avLst/>
          </a:prstGeom>
        </p:spPr>
      </p:pic>
      <p:pic>
        <p:nvPicPr>
          <p:cNvPr id="9" name="Kép 8" descr="ramana maharis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1819275" cy="2505075"/>
          </a:xfrm>
          <a:prstGeom prst="rect">
            <a:avLst/>
          </a:prstGeom>
        </p:spPr>
      </p:pic>
      <p:pic>
        <p:nvPicPr>
          <p:cNvPr id="10" name="Kép 9" descr="sivan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60648"/>
            <a:ext cx="1752600" cy="2600325"/>
          </a:xfrm>
          <a:prstGeom prst="rect">
            <a:avLst/>
          </a:prstGeom>
        </p:spPr>
      </p:pic>
      <p:pic>
        <p:nvPicPr>
          <p:cNvPr id="11" name="Kép 10" descr="swami wishnudevanan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365104"/>
            <a:ext cx="1952625" cy="2333625"/>
          </a:xfrm>
          <a:prstGeom prst="rect">
            <a:avLst/>
          </a:prstGeom>
        </p:spPr>
      </p:pic>
      <p:pic>
        <p:nvPicPr>
          <p:cNvPr id="12" name="Kép 11" descr="swami ved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548680"/>
            <a:ext cx="1840563" cy="2180084"/>
          </a:xfrm>
          <a:prstGeom prst="rect">
            <a:avLst/>
          </a:prstGeom>
        </p:spPr>
      </p:pic>
      <p:pic>
        <p:nvPicPr>
          <p:cNvPr id="13" name="Kép 12" descr="sri aurobind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88640"/>
            <a:ext cx="1847850" cy="2466975"/>
          </a:xfrm>
          <a:prstGeom prst="rect">
            <a:avLst/>
          </a:prstGeom>
        </p:spPr>
      </p:pic>
      <p:pic>
        <p:nvPicPr>
          <p:cNvPr id="15" name="Tartalom helye 14" descr="Maharishi-Mahesh-Yogi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4211960" y="4797152"/>
            <a:ext cx="1872208" cy="1872208"/>
          </a:xfrm>
        </p:spPr>
      </p:pic>
      <p:pic>
        <p:nvPicPr>
          <p:cNvPr id="16" name="Kép 15" descr="Yoganan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5736" y="4293096"/>
            <a:ext cx="1769178" cy="2368733"/>
          </a:xfrm>
          <a:prstGeom prst="rect">
            <a:avLst/>
          </a:prstGeom>
        </p:spPr>
      </p:pic>
      <p:pic>
        <p:nvPicPr>
          <p:cNvPr id="17" name="Kép 16" descr="maheswarand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2276872"/>
            <a:ext cx="1571702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hu-HU" sz="3200" dirty="0"/>
              <a:t>Magyarországon képviselt hagyományhoz, mesterhez köthető jóga iskolák, tradíciók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2000" dirty="0"/>
              <a:t>Himalája jóga Tradíció (</a:t>
            </a:r>
            <a:r>
              <a:rPr lang="hu-HU" sz="2000" dirty="0" err="1"/>
              <a:t>Swami</a:t>
            </a:r>
            <a:r>
              <a:rPr lang="hu-HU" sz="2000" dirty="0"/>
              <a:t> Rama, 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Veda</a:t>
            </a:r>
            <a:r>
              <a:rPr lang="hu-HU" sz="2000" dirty="0"/>
              <a:t> </a:t>
            </a:r>
            <a:r>
              <a:rPr lang="hu-HU" sz="2000" dirty="0" err="1"/>
              <a:t>Bharati</a:t>
            </a:r>
            <a:r>
              <a:rPr lang="hu-HU" sz="2000" dirty="0"/>
              <a:t> ) 2007</a:t>
            </a:r>
          </a:p>
          <a:p>
            <a:r>
              <a:rPr lang="hu-HU" sz="2000" dirty="0" err="1"/>
              <a:t>Sivanada</a:t>
            </a:r>
            <a:r>
              <a:rPr lang="hu-HU" sz="2000" dirty="0"/>
              <a:t> Jóga tradíció (</a:t>
            </a:r>
            <a:r>
              <a:rPr lang="hu-HU" sz="2000" dirty="0" err="1"/>
              <a:t>Swámi</a:t>
            </a:r>
            <a:r>
              <a:rPr lang="hu-HU" sz="2000" dirty="0"/>
              <a:t> </a:t>
            </a:r>
            <a:r>
              <a:rPr lang="hu-HU" sz="2000" dirty="0" err="1"/>
              <a:t>Vishnudevananda</a:t>
            </a:r>
            <a:r>
              <a:rPr lang="hu-HU" sz="2000" dirty="0"/>
              <a:t>) 2005</a:t>
            </a:r>
          </a:p>
          <a:p>
            <a:r>
              <a:rPr lang="hu-HU" sz="2000" dirty="0" err="1"/>
              <a:t>Satyananda</a:t>
            </a:r>
            <a:r>
              <a:rPr lang="hu-HU" sz="2000" dirty="0"/>
              <a:t> Jóga Tradíció (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Satyananda</a:t>
            </a:r>
            <a:r>
              <a:rPr lang="hu-HU" sz="2000" dirty="0"/>
              <a:t>, </a:t>
            </a:r>
            <a:r>
              <a:rPr lang="hu-HU" sz="2000" dirty="0" err="1"/>
              <a:t>Swámi</a:t>
            </a:r>
            <a:r>
              <a:rPr lang="hu-HU" sz="2000" dirty="0"/>
              <a:t> </a:t>
            </a:r>
            <a:r>
              <a:rPr lang="hu-HU" sz="2000" dirty="0" err="1"/>
              <a:t>Niranjanand</a:t>
            </a:r>
            <a:r>
              <a:rPr lang="hu-HU" sz="2000" dirty="0"/>
              <a:t> ) 2004</a:t>
            </a:r>
          </a:p>
          <a:p>
            <a:r>
              <a:rPr lang="hu-HU" sz="2000" dirty="0"/>
              <a:t>Jóga a mindennapi életben (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Maheswarananda</a:t>
            </a:r>
            <a:r>
              <a:rPr lang="hu-HU" sz="2000" dirty="0"/>
              <a:t>) 1970-es évek</a:t>
            </a:r>
          </a:p>
          <a:p>
            <a:r>
              <a:rPr lang="hu-HU" sz="2000" dirty="0" err="1"/>
              <a:t>Astanga</a:t>
            </a:r>
            <a:r>
              <a:rPr lang="hu-HU" sz="2000" dirty="0"/>
              <a:t> </a:t>
            </a:r>
            <a:r>
              <a:rPr lang="hu-HU" sz="2000" dirty="0" err="1"/>
              <a:t>Vinjásza</a:t>
            </a:r>
            <a:r>
              <a:rPr lang="hu-HU" sz="2000" dirty="0"/>
              <a:t> (</a:t>
            </a:r>
            <a:r>
              <a:rPr lang="hu-HU" sz="2000" dirty="0" err="1"/>
              <a:t>Pathabhi</a:t>
            </a:r>
            <a:r>
              <a:rPr lang="hu-HU" sz="2000" dirty="0"/>
              <a:t> </a:t>
            </a:r>
            <a:r>
              <a:rPr lang="hu-HU" sz="2000" dirty="0" err="1"/>
              <a:t>Jois</a:t>
            </a:r>
            <a:r>
              <a:rPr lang="hu-HU" sz="2000" dirty="0"/>
              <a:t> 1930-as évek) 2005</a:t>
            </a:r>
          </a:p>
          <a:p>
            <a:r>
              <a:rPr lang="hu-HU" sz="2000" dirty="0" err="1"/>
              <a:t>Ashtanga</a:t>
            </a:r>
            <a:r>
              <a:rPr lang="hu-HU" sz="2000" dirty="0"/>
              <a:t> Jóga (</a:t>
            </a:r>
            <a:r>
              <a:rPr lang="hu-HU" sz="2000" dirty="0" err="1"/>
              <a:t>Krishnamácsárja</a:t>
            </a:r>
            <a:r>
              <a:rPr lang="hu-HU" sz="2000" dirty="0"/>
              <a:t> 1920-as évek) ?</a:t>
            </a:r>
          </a:p>
          <a:p>
            <a:r>
              <a:rPr lang="hu-HU" sz="2000" dirty="0" err="1"/>
              <a:t>Iyengar</a:t>
            </a:r>
            <a:r>
              <a:rPr lang="hu-HU" sz="2000" dirty="0"/>
              <a:t> Jóga (B.K.S. </a:t>
            </a:r>
            <a:r>
              <a:rPr lang="hu-HU" sz="2000" dirty="0" err="1"/>
              <a:t>Iyengar</a:t>
            </a:r>
            <a:r>
              <a:rPr lang="hu-HU" sz="2000" dirty="0"/>
              <a:t> 1930-as évek) 1998</a:t>
            </a:r>
          </a:p>
          <a:p>
            <a:r>
              <a:rPr lang="hu-HU" sz="2000" dirty="0"/>
              <a:t>ISCON </a:t>
            </a:r>
            <a:r>
              <a:rPr lang="hu-HU" sz="2000" dirty="0" err="1"/>
              <a:t>Bhakti</a:t>
            </a:r>
            <a:r>
              <a:rPr lang="hu-HU" sz="2000" dirty="0"/>
              <a:t> jóga mozgalom (1966) 1970-es évek </a:t>
            </a:r>
          </a:p>
          <a:p>
            <a:r>
              <a:rPr lang="hu-HU" sz="2000" dirty="0" err="1"/>
              <a:t>Kundalini</a:t>
            </a:r>
            <a:r>
              <a:rPr lang="hu-HU" sz="2000" dirty="0"/>
              <a:t> Jóga (</a:t>
            </a:r>
            <a:r>
              <a:rPr lang="hu-HU" sz="2000" dirty="0" err="1"/>
              <a:t>Yogi</a:t>
            </a:r>
            <a:r>
              <a:rPr lang="hu-HU" sz="2000" dirty="0"/>
              <a:t> </a:t>
            </a:r>
            <a:r>
              <a:rPr lang="hu-HU" sz="2000" dirty="0" err="1"/>
              <a:t>Bhajan</a:t>
            </a:r>
            <a:r>
              <a:rPr lang="hu-HU" sz="2000" dirty="0"/>
              <a:t> 1968) 2008</a:t>
            </a:r>
          </a:p>
          <a:p>
            <a:r>
              <a:rPr lang="hu-HU" sz="2000" dirty="0" err="1"/>
              <a:t>Krija</a:t>
            </a:r>
            <a:r>
              <a:rPr lang="hu-HU" sz="2000" dirty="0"/>
              <a:t> jóga (</a:t>
            </a:r>
            <a:r>
              <a:rPr lang="hu-HU" sz="2000" dirty="0" err="1"/>
              <a:t>Babaji</a:t>
            </a:r>
            <a:r>
              <a:rPr lang="hu-HU" sz="2000" dirty="0"/>
              <a:t>, </a:t>
            </a:r>
            <a:r>
              <a:rPr lang="hu-HU" sz="2000" dirty="0" err="1"/>
              <a:t>Jogananda</a:t>
            </a:r>
            <a:r>
              <a:rPr lang="hu-HU" sz="2000" dirty="0"/>
              <a:t> 1880, 1920) 1994</a:t>
            </a:r>
          </a:p>
          <a:p>
            <a:r>
              <a:rPr lang="hu-HU" sz="2000" dirty="0"/>
              <a:t>Art of </a:t>
            </a:r>
            <a:r>
              <a:rPr lang="hu-HU" sz="2000" dirty="0" err="1"/>
              <a:t>Living</a:t>
            </a:r>
            <a:r>
              <a:rPr lang="hu-HU" sz="2000" dirty="0"/>
              <a:t> (Sri Sri </a:t>
            </a:r>
            <a:r>
              <a:rPr lang="hu-HU" sz="2000" dirty="0" err="1"/>
              <a:t>Ravi</a:t>
            </a:r>
            <a:r>
              <a:rPr lang="hu-HU" sz="2000" dirty="0"/>
              <a:t> Shankar 1989)</a:t>
            </a:r>
          </a:p>
          <a:p>
            <a:r>
              <a:rPr lang="hu-HU" sz="2000" dirty="0" err="1"/>
              <a:t>Maharisi</a:t>
            </a:r>
            <a:r>
              <a:rPr lang="hu-HU" sz="2000" dirty="0"/>
              <a:t> </a:t>
            </a:r>
            <a:r>
              <a:rPr lang="hu-HU" sz="2000" dirty="0" err="1"/>
              <a:t>Transcendentális</a:t>
            </a:r>
            <a:r>
              <a:rPr lang="hu-HU" sz="2000" dirty="0"/>
              <a:t> meditáció (</a:t>
            </a:r>
            <a:r>
              <a:rPr lang="hu-HU" sz="2000" dirty="0" err="1"/>
              <a:t>Maharishi</a:t>
            </a:r>
            <a:r>
              <a:rPr lang="hu-HU" sz="2000" dirty="0"/>
              <a:t> </a:t>
            </a:r>
            <a:r>
              <a:rPr lang="hu-HU" sz="2000" dirty="0" err="1"/>
              <a:t>Mahesh</a:t>
            </a:r>
            <a:r>
              <a:rPr lang="hu-HU" sz="2000" dirty="0"/>
              <a:t> </a:t>
            </a:r>
            <a:r>
              <a:rPr lang="hu-HU" sz="2000" dirty="0" err="1"/>
              <a:t>Yogi</a:t>
            </a:r>
            <a:r>
              <a:rPr lang="hu-HU" sz="2000" dirty="0"/>
              <a:t> 1957) 1980-as évek </a:t>
            </a:r>
            <a:br>
              <a:rPr lang="hu-HU" sz="2000" dirty="0"/>
            </a:br>
            <a:endParaRPr lang="hu-H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Jóga Trend és Piac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Modern kori rendszerek 1980-as évektől több hullámban, mai napig keletkeznek, egyedi és kuriózum jellegű, látszólagosan egyéni megközelítéseket hangsúlyozó iskolák, irányok, tanfolyamok, képzések, technikák.</a:t>
            </a:r>
          </a:p>
          <a:p>
            <a:pPr>
              <a:buNone/>
            </a:pPr>
            <a:r>
              <a:rPr lang="hu-HU" dirty="0"/>
              <a:t>Különféle társadalmi szervezetek (alapítványok, társaság, szövetség), érdekszövetségek , szakmai érdekképviseletek, (sokféle direkt, indirekt szabályozó funkciókkal )</a:t>
            </a:r>
            <a:r>
              <a:rPr lang="hu-HU" dirty="0" err="1"/>
              <a:t>pl</a:t>
            </a:r>
            <a:r>
              <a:rPr lang="hu-HU" dirty="0"/>
              <a:t>: MJSZ, </a:t>
            </a:r>
            <a:r>
              <a:rPr lang="hu-HU" dirty="0" err="1"/>
              <a:t>MJTársaság</a:t>
            </a:r>
            <a:r>
              <a:rPr lang="hu-HU" dirty="0"/>
              <a:t>, </a:t>
            </a:r>
            <a:r>
              <a:rPr lang="hu-HU" dirty="0" err="1"/>
              <a:t>MJKözösség</a:t>
            </a:r>
            <a:r>
              <a:rPr lang="hu-HU" dirty="0"/>
              <a:t>   </a:t>
            </a:r>
          </a:p>
          <a:p>
            <a:pPr>
              <a:buNone/>
            </a:pPr>
            <a:r>
              <a:rPr lang="hu-HU" dirty="0"/>
              <a:t>Az „új jóga tradíciók” és a kapcsolódó szervezetek születésének tömeg jelenségét tudományos szempontból is kutatják ma már nemzetközi projekteken belül.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Néhány nemzetközi és hazai példa a hagyományos </a:t>
            </a:r>
            <a:r>
              <a:rPr lang="hu-HU" dirty="0" err="1"/>
              <a:t>param-pará</a:t>
            </a:r>
            <a:r>
              <a:rPr lang="hu-HU" dirty="0"/>
              <a:t> nélküli formákra: 1980-as évek - </a:t>
            </a:r>
            <a:r>
              <a:rPr lang="hu-HU" dirty="0" err="1"/>
              <a:t>Bikram</a:t>
            </a:r>
            <a:r>
              <a:rPr lang="hu-HU" dirty="0"/>
              <a:t>, </a:t>
            </a:r>
            <a:r>
              <a:rPr lang="hu-HU" dirty="0" err="1"/>
              <a:t>Barkan</a:t>
            </a:r>
            <a:r>
              <a:rPr lang="hu-HU" dirty="0"/>
              <a:t>, </a:t>
            </a:r>
            <a:r>
              <a:rPr lang="hu-HU" dirty="0" err="1"/>
              <a:t>Birthlight</a:t>
            </a:r>
            <a:r>
              <a:rPr lang="hu-HU" dirty="0"/>
              <a:t> System, 1990-es évek - </a:t>
            </a:r>
            <a:r>
              <a:rPr lang="hu-HU" dirty="0" err="1"/>
              <a:t>Baby-Yoga</a:t>
            </a:r>
            <a:r>
              <a:rPr lang="hu-HU" dirty="0"/>
              <a:t>, Flow Jóga, </a:t>
            </a:r>
            <a:r>
              <a:rPr lang="hu-HU" dirty="0" err="1"/>
              <a:t>Laughter</a:t>
            </a:r>
            <a:r>
              <a:rPr lang="hu-HU" dirty="0"/>
              <a:t> </a:t>
            </a:r>
            <a:r>
              <a:rPr lang="hu-HU" dirty="0" err="1"/>
              <a:t>Yoga</a:t>
            </a:r>
            <a:r>
              <a:rPr lang="hu-HU" dirty="0"/>
              <a:t>, Hot 1990. 2005 utáni </a:t>
            </a:r>
            <a:r>
              <a:rPr lang="hu-HU" dirty="0" err="1"/>
              <a:t>diverz</a:t>
            </a:r>
            <a:r>
              <a:rPr lang="hu-HU" dirty="0"/>
              <a:t> jelenségek: Gerinc Jóga, Kismama Jóga, Baba-mama, Női, </a:t>
            </a:r>
            <a:r>
              <a:rPr lang="hu-HU" dirty="0" err="1"/>
              <a:t>Hatha</a:t>
            </a:r>
            <a:r>
              <a:rPr lang="hu-HU" dirty="0"/>
              <a:t>, </a:t>
            </a:r>
            <a:r>
              <a:rPr lang="hu-HU" dirty="0" err="1"/>
              <a:t>Jin</a:t>
            </a:r>
            <a:r>
              <a:rPr lang="hu-HU" dirty="0"/>
              <a:t>, Hot, </a:t>
            </a:r>
            <a:r>
              <a:rPr lang="hu-HU" dirty="0" err="1"/>
              <a:t>Power</a:t>
            </a:r>
            <a:r>
              <a:rPr lang="hu-HU" dirty="0"/>
              <a:t>, </a:t>
            </a:r>
            <a:r>
              <a:rPr lang="hu-HU" dirty="0" err="1"/>
              <a:t>Nalini</a:t>
            </a:r>
            <a:r>
              <a:rPr lang="hu-HU" dirty="0"/>
              <a:t>, </a:t>
            </a:r>
            <a:r>
              <a:rPr lang="hu-HU" dirty="0" err="1"/>
              <a:t>Anamé</a:t>
            </a:r>
            <a:r>
              <a:rPr lang="hu-HU" dirty="0"/>
              <a:t>, </a:t>
            </a:r>
            <a:r>
              <a:rPr lang="hu-HU" dirty="0" err="1"/>
              <a:t>Quantum</a:t>
            </a:r>
            <a:r>
              <a:rPr lang="hu-HU" dirty="0"/>
              <a:t> Jóga, Beer </a:t>
            </a:r>
            <a:r>
              <a:rPr lang="hu-HU" dirty="0" err="1"/>
              <a:t>Yoga</a:t>
            </a:r>
            <a:r>
              <a:rPr lang="hu-HU" dirty="0"/>
              <a:t>, </a:t>
            </a:r>
            <a:r>
              <a:rPr lang="hu-HU" dirty="0" err="1"/>
              <a:t>Prison</a:t>
            </a:r>
            <a:r>
              <a:rPr lang="hu-HU" dirty="0"/>
              <a:t> </a:t>
            </a:r>
            <a:r>
              <a:rPr lang="hu-HU" dirty="0" err="1"/>
              <a:t>Yoga</a:t>
            </a:r>
            <a:r>
              <a:rPr lang="hu-HU" dirty="0"/>
              <a:t>, </a:t>
            </a:r>
            <a:r>
              <a:rPr lang="hu-HU" dirty="0" err="1"/>
              <a:t>Acro</a:t>
            </a:r>
            <a:r>
              <a:rPr lang="hu-HU" dirty="0"/>
              <a:t>, Ariel stb.  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1296144" cy="4392488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„</a:t>
            </a:r>
            <a:br>
              <a:rPr lang="hu-HU" dirty="0"/>
            </a:br>
            <a:r>
              <a:rPr lang="hu-HU" dirty="0"/>
              <a:t>T</a:t>
            </a:r>
            <a:br>
              <a:rPr lang="hu-HU" dirty="0"/>
            </a:br>
            <a:r>
              <a:rPr lang="hu-HU" dirty="0"/>
              <a:t>R</a:t>
            </a:r>
            <a:br>
              <a:rPr lang="hu-HU" dirty="0"/>
            </a:br>
            <a:r>
              <a:rPr lang="hu-HU" dirty="0"/>
              <a:t>E</a:t>
            </a:r>
            <a:br>
              <a:rPr lang="hu-HU" dirty="0"/>
            </a:br>
            <a:r>
              <a:rPr lang="hu-HU" dirty="0"/>
              <a:t>N</a:t>
            </a:r>
            <a:br>
              <a:rPr lang="hu-HU" dirty="0"/>
            </a:br>
            <a:r>
              <a:rPr lang="hu-HU" dirty="0"/>
              <a:t>D</a:t>
            </a:r>
            <a:br>
              <a:rPr lang="hu-HU" dirty="0"/>
            </a:br>
            <a:r>
              <a:rPr lang="hu-HU" dirty="0" err="1"/>
              <a:t>ency</a:t>
            </a:r>
            <a:r>
              <a:rPr lang="hu-HU" dirty="0"/>
              <a:t>”</a:t>
            </a:r>
          </a:p>
        </p:txBody>
      </p:sp>
      <p:pic>
        <p:nvPicPr>
          <p:cNvPr id="4" name="Tartalom helye 3" descr="yoga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04664"/>
            <a:ext cx="6007397" cy="6007397"/>
          </a:xfrm>
        </p:spPr>
      </p:pic>
      <p:pic>
        <p:nvPicPr>
          <p:cNvPr id="6" name="Kép 5" descr="sm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941168"/>
            <a:ext cx="685918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44208" y="6021288"/>
            <a:ext cx="2520280" cy="648072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Internetes forrás</a:t>
            </a:r>
          </a:p>
        </p:txBody>
      </p:sp>
      <p:pic>
        <p:nvPicPr>
          <p:cNvPr id="4" name="Tartalom helye 3" descr="JOGAFA_Z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150174" cy="59622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706090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 err="1"/>
              <a:t>Referencies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1400" dirty="0" err="1"/>
              <a:t>Alter</a:t>
            </a:r>
            <a:r>
              <a:rPr lang="hu-HU" sz="1400" dirty="0"/>
              <a:t>, Joseph. 2004. </a:t>
            </a:r>
            <a:r>
              <a:rPr lang="hu-HU" sz="1400" i="1" dirty="0" err="1"/>
              <a:t>Yoga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Modern India: The Body </a:t>
            </a:r>
            <a:r>
              <a:rPr lang="hu-HU" sz="1400" i="1" dirty="0" err="1"/>
              <a:t>Between</a:t>
            </a:r>
            <a:r>
              <a:rPr lang="hu-HU" sz="1400" i="1" dirty="0"/>
              <a:t> Science and </a:t>
            </a:r>
            <a:r>
              <a:rPr lang="hu-HU" sz="1400" i="1" dirty="0" err="1"/>
              <a:t>Philosophy</a:t>
            </a:r>
            <a:r>
              <a:rPr lang="hu-HU" sz="1400" i="1" dirty="0"/>
              <a:t>. </a:t>
            </a:r>
            <a:r>
              <a:rPr lang="hu-HU" sz="1400" dirty="0"/>
              <a:t>Princeton, NJ: Princeton University Press.</a:t>
            </a:r>
          </a:p>
          <a:p>
            <a:pPr>
              <a:buNone/>
            </a:pPr>
            <a:r>
              <a:rPr lang="hu-HU" sz="1400" dirty="0" err="1"/>
              <a:t>Bronkhorst</a:t>
            </a:r>
            <a:r>
              <a:rPr lang="hu-HU" sz="1400" dirty="0"/>
              <a:t>, Johannes. 2005. “</a:t>
            </a:r>
            <a:r>
              <a:rPr lang="hu-HU" sz="1400" dirty="0" err="1"/>
              <a:t>Reliability</a:t>
            </a:r>
            <a:r>
              <a:rPr lang="hu-HU" sz="1400" dirty="0"/>
              <a:t> of </a:t>
            </a:r>
            <a:r>
              <a:rPr lang="hu-HU" sz="1400" dirty="0" err="1"/>
              <a:t>tradition</a:t>
            </a:r>
            <a:r>
              <a:rPr lang="hu-HU" sz="1400" dirty="0"/>
              <a:t>” </a:t>
            </a:r>
            <a:r>
              <a:rPr lang="hu-HU" sz="1400" dirty="0" err="1"/>
              <a:t>in</a:t>
            </a:r>
            <a:r>
              <a:rPr lang="hu-HU" sz="1400" dirty="0"/>
              <a:t> Federico </a:t>
            </a:r>
            <a:r>
              <a:rPr lang="hu-HU" sz="1400" dirty="0" err="1"/>
              <a:t>Squarcini</a:t>
            </a:r>
            <a:r>
              <a:rPr lang="hu-HU" sz="1400" dirty="0"/>
              <a:t> (</a:t>
            </a:r>
            <a:r>
              <a:rPr lang="hu-HU" sz="1400" dirty="0" err="1"/>
              <a:t>ed</a:t>
            </a:r>
            <a:r>
              <a:rPr lang="hu-HU" sz="1400" dirty="0"/>
              <a:t>.), </a:t>
            </a:r>
            <a:r>
              <a:rPr lang="hu-HU" sz="1400" i="1" dirty="0" err="1"/>
              <a:t>Boundaries</a:t>
            </a:r>
            <a:r>
              <a:rPr lang="hu-HU" sz="1400" i="1" dirty="0"/>
              <a:t>, Dynamics and </a:t>
            </a:r>
            <a:r>
              <a:rPr lang="hu-HU" sz="1400" i="1" dirty="0" err="1"/>
              <a:t>Construction</a:t>
            </a:r>
            <a:r>
              <a:rPr lang="hu-HU" sz="1400" i="1" dirty="0"/>
              <a:t> of </a:t>
            </a:r>
            <a:r>
              <a:rPr lang="hu-HU" sz="1400" i="1" dirty="0" err="1"/>
              <a:t>Traditions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South </a:t>
            </a:r>
            <a:r>
              <a:rPr lang="hu-HU" sz="1400" i="1" dirty="0" err="1"/>
              <a:t>Asia</a:t>
            </a:r>
            <a:r>
              <a:rPr lang="hu-HU" sz="1400" dirty="0"/>
              <a:t>. Firenze University Press and </a:t>
            </a:r>
            <a:r>
              <a:rPr lang="hu-HU" sz="1400" dirty="0" err="1"/>
              <a:t>Munshiram</a:t>
            </a:r>
            <a:r>
              <a:rPr lang="hu-HU" sz="1400" dirty="0"/>
              <a:t> </a:t>
            </a:r>
            <a:r>
              <a:rPr lang="hu-HU" sz="1400" dirty="0" err="1"/>
              <a:t>Manoharlal</a:t>
            </a:r>
            <a:r>
              <a:rPr lang="hu-HU" sz="1400" dirty="0"/>
              <a:t>, pp. 62-76. </a:t>
            </a:r>
            <a:r>
              <a:rPr lang="hu-HU" sz="1400" dirty="0">
                <a:hlinkClick r:id="rId2"/>
              </a:rPr>
              <a:t>https://serval.unil.ch/resource/serval:BIB_3368199856BC.P001/REF(link is </a:t>
            </a:r>
            <a:r>
              <a:rPr lang="hu-HU" sz="1400" dirty="0" err="1">
                <a:hlinkClick r:id="rId2"/>
              </a:rPr>
              <a:t>external</a:t>
            </a:r>
            <a:r>
              <a:rPr lang="hu-HU" sz="1400" dirty="0">
                <a:hlinkClick r:id="rId2"/>
              </a:rPr>
              <a:t>)</a:t>
            </a:r>
            <a:endParaRPr lang="hu-HU" sz="1400" dirty="0"/>
          </a:p>
          <a:p>
            <a:pPr>
              <a:buNone/>
            </a:pPr>
            <a:r>
              <a:rPr lang="hu-HU" sz="1400" dirty="0" err="1"/>
              <a:t>Broad</a:t>
            </a:r>
            <a:r>
              <a:rPr lang="hu-HU" sz="1400" dirty="0"/>
              <a:t>, W. J. (2012): </a:t>
            </a:r>
            <a:r>
              <a:rPr lang="hu-HU" sz="1400" i="1" dirty="0"/>
              <a:t>The Science of </a:t>
            </a:r>
            <a:r>
              <a:rPr lang="hu-HU" sz="1400" i="1" dirty="0" err="1"/>
              <a:t>Yoga</a:t>
            </a:r>
            <a:r>
              <a:rPr lang="hu-HU" sz="1400" i="1" dirty="0"/>
              <a:t>. The </a:t>
            </a:r>
            <a:r>
              <a:rPr lang="hu-HU" sz="1400" i="1" dirty="0" err="1"/>
              <a:t>Risks</a:t>
            </a:r>
            <a:r>
              <a:rPr lang="hu-HU" sz="1400" i="1" dirty="0"/>
              <a:t> and </a:t>
            </a:r>
            <a:r>
              <a:rPr lang="hu-HU" sz="1400" i="1" dirty="0" err="1"/>
              <a:t>the</a:t>
            </a:r>
            <a:r>
              <a:rPr lang="hu-HU" sz="1400" i="1" dirty="0"/>
              <a:t> </a:t>
            </a:r>
            <a:r>
              <a:rPr lang="hu-HU" sz="1400" i="1" dirty="0" err="1"/>
              <a:t>Rewards</a:t>
            </a:r>
            <a:r>
              <a:rPr lang="hu-HU" sz="1400" dirty="0"/>
              <a:t>. Simon and Schuster, New York.</a:t>
            </a:r>
          </a:p>
          <a:p>
            <a:pPr>
              <a:buNone/>
            </a:pPr>
            <a:r>
              <a:rPr lang="hu-HU" sz="1400" dirty="0" err="1"/>
              <a:t>Kelényi</a:t>
            </a:r>
            <a:r>
              <a:rPr lang="hu-HU" sz="1400" dirty="0"/>
              <a:t> Béla (szerk.): </a:t>
            </a:r>
            <a:r>
              <a:rPr lang="hu-HU" sz="1400" i="1" dirty="0"/>
              <a:t>Az indológus indián. </a:t>
            </a:r>
            <a:r>
              <a:rPr lang="hu-HU" sz="1400" i="1" dirty="0" err="1"/>
              <a:t>Baktay</a:t>
            </a:r>
            <a:r>
              <a:rPr lang="hu-HU" sz="1400" i="1" dirty="0"/>
              <a:t> Ervin emlékezete. </a:t>
            </a:r>
            <a:r>
              <a:rPr lang="hu-HU" sz="1400" dirty="0"/>
              <a:t>Hopp Ferenc Kelet-Ázsiai Művészeti Múzeum, Budapest. 143-155.</a:t>
            </a:r>
          </a:p>
          <a:p>
            <a:pPr>
              <a:buNone/>
            </a:pPr>
            <a:r>
              <a:rPr lang="hu-HU" sz="1400" dirty="0"/>
              <a:t>Keserű Katalin (2013): </a:t>
            </a:r>
            <a:r>
              <a:rPr lang="hu-HU" sz="1400" dirty="0" err="1"/>
              <a:t>Visualizing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Unity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World. </a:t>
            </a:r>
            <a:r>
              <a:rPr lang="hu-HU" sz="1400" dirty="0" err="1"/>
              <a:t>Indo-Hungarian</a:t>
            </a:r>
            <a:r>
              <a:rPr lang="hu-HU" sz="1400" dirty="0"/>
              <a:t> </a:t>
            </a:r>
            <a:r>
              <a:rPr lang="hu-HU" sz="1400" dirty="0" err="1"/>
              <a:t>Connections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First</a:t>
            </a:r>
            <a:r>
              <a:rPr lang="hu-HU" sz="1400" dirty="0"/>
              <a:t> </a:t>
            </a:r>
            <a:r>
              <a:rPr lang="hu-HU" sz="1400" dirty="0" err="1"/>
              <a:t>Half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20th </a:t>
            </a:r>
            <a:r>
              <a:rPr lang="hu-HU" sz="1400" dirty="0" err="1"/>
              <a:t>Century</a:t>
            </a:r>
            <a:r>
              <a:rPr lang="hu-HU" sz="1400" dirty="0"/>
              <a:t>. </a:t>
            </a:r>
            <a:r>
              <a:rPr lang="hu-HU" sz="1400" dirty="0" err="1"/>
              <a:t>In</a:t>
            </a:r>
            <a:r>
              <a:rPr lang="hu-HU" sz="1400" dirty="0"/>
              <a:t>: Zsolt Szilágyi (</a:t>
            </a:r>
            <a:r>
              <a:rPr lang="hu-HU" sz="1400" dirty="0" err="1"/>
              <a:t>ed</a:t>
            </a:r>
            <a:r>
              <a:rPr lang="hu-HU" sz="1400" dirty="0"/>
              <a:t>.): </a:t>
            </a:r>
            <a:r>
              <a:rPr lang="hu-HU" sz="1400" i="1" dirty="0" err="1"/>
              <a:t>Indo-Hungarian</a:t>
            </a:r>
            <a:r>
              <a:rPr lang="hu-HU" sz="1400" i="1" dirty="0"/>
              <a:t> </a:t>
            </a:r>
            <a:r>
              <a:rPr lang="hu-HU" sz="1400" i="1" dirty="0" err="1"/>
              <a:t>Ties</a:t>
            </a:r>
            <a:r>
              <a:rPr lang="hu-HU" sz="1400" i="1" dirty="0"/>
              <a:t>. A </a:t>
            </a:r>
            <a:r>
              <a:rPr lang="hu-HU" sz="1400" i="1" dirty="0" err="1"/>
              <a:t>Journey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Time</a:t>
            </a:r>
            <a:r>
              <a:rPr lang="hu-HU" sz="1400" dirty="0"/>
              <a:t>. </a:t>
            </a:r>
            <a:r>
              <a:rPr lang="hu-HU" sz="1400" dirty="0" err="1"/>
              <a:t>Embassy</a:t>
            </a:r>
            <a:r>
              <a:rPr lang="hu-HU" sz="1400" dirty="0"/>
              <a:t> of India, Budapest. 157-164.</a:t>
            </a:r>
          </a:p>
          <a:p>
            <a:pPr>
              <a:buNone/>
            </a:pPr>
            <a:r>
              <a:rPr lang="hu-HU" sz="1400" dirty="0" err="1"/>
              <a:t>Kontsek</a:t>
            </a:r>
            <a:r>
              <a:rPr lang="hu-HU" sz="1400" dirty="0"/>
              <a:t> András (2012): A jógaszövegek magyar nyelvű interpretációi. </a:t>
            </a:r>
            <a:r>
              <a:rPr lang="hu-HU" sz="1400" dirty="0" err="1"/>
              <a:t>In</a:t>
            </a:r>
            <a:r>
              <a:rPr lang="hu-HU" sz="1400" dirty="0"/>
              <a:t>: Takó Ferenc (szerk.): </a:t>
            </a:r>
            <a:r>
              <a:rPr lang="hu-HU" sz="1400" i="1" dirty="0"/>
              <a:t>Közel, s Távol II. Az Eötvös Collegium Orientalisztika Műhely éves konferenciájának előadásaiból</a:t>
            </a:r>
            <a:r>
              <a:rPr lang="hu-HU" sz="1400" dirty="0"/>
              <a:t>. Eötvös Collegium, Budapest.289-297.</a:t>
            </a:r>
          </a:p>
          <a:p>
            <a:pPr>
              <a:buNone/>
            </a:pPr>
            <a:r>
              <a:rPr lang="hu-HU" sz="1400" dirty="0"/>
              <a:t>Schmidt József (2004): </a:t>
            </a:r>
            <a:r>
              <a:rPr lang="hu-HU" sz="1400" i="1" dirty="0"/>
              <a:t>Bevezetés India örökléttanába</a:t>
            </a:r>
            <a:r>
              <a:rPr lang="hu-HU" sz="1400" dirty="0"/>
              <a:t>. Farkas Lőrinc Imre Kiadó, Budapest.</a:t>
            </a:r>
          </a:p>
          <a:p>
            <a:pPr>
              <a:buNone/>
            </a:pPr>
            <a:r>
              <a:rPr lang="hu-HU" sz="1200" dirty="0"/>
              <a:t>Veszprémi Kriszta (2007): A jóga magyarországi története. </a:t>
            </a:r>
            <a:r>
              <a:rPr lang="hu-HU" sz="1200" dirty="0" err="1"/>
              <a:t>In</a:t>
            </a:r>
            <a:r>
              <a:rPr lang="hu-HU" sz="1200" dirty="0"/>
              <a:t>: Veszprémi Krisztina (szerk.): </a:t>
            </a:r>
            <a:r>
              <a:rPr lang="hu-HU" sz="1200" i="1" dirty="0"/>
              <a:t>Jóga – India világa 2</a:t>
            </a:r>
            <a:r>
              <a:rPr lang="hu-HU" sz="1200" dirty="0"/>
              <a:t>. </a:t>
            </a:r>
            <a:r>
              <a:rPr lang="hu-HU" sz="1200" dirty="0" err="1"/>
              <a:t>Ursus</a:t>
            </a:r>
            <a:r>
              <a:rPr lang="hu-HU" sz="1200" dirty="0"/>
              <a:t> Libris, Budapest. 108-117.</a:t>
            </a:r>
          </a:p>
          <a:p>
            <a:pPr>
              <a:buNone/>
            </a:pPr>
            <a:r>
              <a:rPr lang="hu-HU" sz="1200" dirty="0" err="1"/>
              <a:t>Vivekananda</a:t>
            </a:r>
            <a:r>
              <a:rPr lang="hu-HU" sz="1200" dirty="0"/>
              <a:t> (1989): </a:t>
            </a:r>
            <a:r>
              <a:rPr lang="hu-HU" sz="1200" i="1" dirty="0"/>
              <a:t>The </a:t>
            </a:r>
            <a:r>
              <a:rPr lang="hu-HU" sz="1200" i="1" dirty="0" err="1"/>
              <a:t>Complete</a:t>
            </a:r>
            <a:r>
              <a:rPr lang="hu-HU" sz="1200" i="1" dirty="0"/>
              <a:t> Works of </a:t>
            </a:r>
            <a:r>
              <a:rPr lang="hu-HU" sz="1200" i="1" dirty="0" err="1"/>
              <a:t>Swami</a:t>
            </a:r>
            <a:r>
              <a:rPr lang="hu-HU" sz="1200" i="1" dirty="0"/>
              <a:t> </a:t>
            </a:r>
            <a:r>
              <a:rPr lang="hu-HU" sz="1200" i="1" dirty="0" err="1"/>
              <a:t>Vivekananda</a:t>
            </a:r>
            <a:r>
              <a:rPr lang="hu-HU" sz="1200" i="1" dirty="0"/>
              <a:t> </a:t>
            </a:r>
            <a:r>
              <a:rPr lang="hu-HU" sz="1200" i="1" dirty="0" err="1"/>
              <a:t>Vol</a:t>
            </a:r>
            <a:r>
              <a:rPr lang="hu-HU" sz="1200" i="1" dirty="0"/>
              <a:t>. VII.</a:t>
            </a:r>
            <a:r>
              <a:rPr lang="hu-HU" sz="1200" dirty="0"/>
              <a:t> </a:t>
            </a:r>
            <a:r>
              <a:rPr lang="hu-HU" sz="1200" dirty="0" err="1"/>
              <a:t>Advaita</a:t>
            </a:r>
            <a:r>
              <a:rPr lang="hu-HU" sz="1200" dirty="0"/>
              <a:t> </a:t>
            </a:r>
            <a:r>
              <a:rPr lang="hu-HU" sz="1200" dirty="0" err="1"/>
              <a:t>Ashrama</a:t>
            </a:r>
            <a:r>
              <a:rPr lang="hu-HU" sz="1200" dirty="0"/>
              <a:t>, Calcutta.</a:t>
            </a:r>
          </a:p>
          <a:p>
            <a:pPr>
              <a:buNone/>
            </a:pPr>
            <a:r>
              <a:rPr lang="hu-HU" sz="1200" dirty="0"/>
              <a:t>Vigh Béla (1972): </a:t>
            </a:r>
            <a:r>
              <a:rPr lang="hu-HU" sz="1200" i="1" dirty="0"/>
              <a:t>Jóga és tudomány</a:t>
            </a:r>
            <a:r>
              <a:rPr lang="hu-HU" sz="1200" dirty="0"/>
              <a:t>. Gondolat. Budapest.</a:t>
            </a:r>
          </a:p>
          <a:p>
            <a:pPr>
              <a:buNone/>
            </a:pPr>
            <a:r>
              <a:rPr lang="hu-HU" sz="1200" dirty="0" err="1"/>
              <a:t>Weninger</a:t>
            </a:r>
            <a:r>
              <a:rPr lang="hu-HU" sz="1200" dirty="0"/>
              <a:t> Antal (1939): </a:t>
            </a:r>
            <a:r>
              <a:rPr lang="hu-HU" sz="1200" i="1" dirty="0"/>
              <a:t>A keleti jóga – India misztikája és ősi gyógymódja. </a:t>
            </a:r>
            <a:r>
              <a:rPr lang="hu-HU" sz="1200" dirty="0" err="1"/>
              <a:t>Vörösváry</a:t>
            </a:r>
            <a:r>
              <a:rPr lang="hu-HU" sz="1200" dirty="0"/>
              <a:t>, Budapest.</a:t>
            </a:r>
          </a:p>
          <a:p>
            <a:pPr>
              <a:buNone/>
            </a:pPr>
            <a:r>
              <a:rPr lang="hu-HU" sz="1200" dirty="0" err="1"/>
              <a:t>Weninger</a:t>
            </a:r>
            <a:r>
              <a:rPr lang="hu-HU" sz="1200" dirty="0"/>
              <a:t> Antal (1941): </a:t>
            </a:r>
            <a:r>
              <a:rPr lang="hu-HU" sz="1200" i="1" dirty="0"/>
              <a:t>Orvos a lélekért</a:t>
            </a:r>
            <a:r>
              <a:rPr lang="hu-HU" sz="1200" dirty="0"/>
              <a:t>. </a:t>
            </a:r>
            <a:r>
              <a:rPr lang="hu-HU" sz="1200" dirty="0" err="1"/>
              <a:t>Vörösváry</a:t>
            </a:r>
            <a:r>
              <a:rPr lang="hu-HU" sz="1200" dirty="0"/>
              <a:t>, Budapest.</a:t>
            </a:r>
            <a:endParaRPr lang="hu-HU" sz="1400" dirty="0"/>
          </a:p>
          <a:p>
            <a:pPr>
              <a:buNone/>
            </a:pPr>
            <a:r>
              <a:rPr lang="hu-HU" sz="1300" dirty="0" err="1"/>
              <a:t>Mukharji</a:t>
            </a:r>
            <a:r>
              <a:rPr lang="hu-HU" sz="1300" dirty="0"/>
              <a:t>, </a:t>
            </a:r>
            <a:r>
              <a:rPr lang="hu-HU" sz="1300" dirty="0" err="1"/>
              <a:t>Projit</a:t>
            </a:r>
            <a:r>
              <a:rPr lang="hu-HU" sz="1300" dirty="0"/>
              <a:t> B. 2011. </a:t>
            </a:r>
            <a:r>
              <a:rPr lang="hu-HU" sz="1300" dirty="0" err="1"/>
              <a:t>Symptoms</a:t>
            </a:r>
            <a:r>
              <a:rPr lang="hu-HU" sz="1300" dirty="0"/>
              <a:t> of </a:t>
            </a:r>
            <a:r>
              <a:rPr lang="hu-HU" sz="1300" dirty="0" err="1"/>
              <a:t>Dis-Ease</a:t>
            </a:r>
            <a:r>
              <a:rPr lang="hu-HU" sz="1300" dirty="0"/>
              <a:t>: New </a:t>
            </a:r>
            <a:r>
              <a:rPr lang="hu-HU" sz="1300" dirty="0" err="1"/>
              <a:t>Trends</a:t>
            </a:r>
            <a:r>
              <a:rPr lang="hu-HU" sz="1300" dirty="0"/>
              <a:t> </a:t>
            </a:r>
            <a:r>
              <a:rPr lang="hu-HU" sz="1300" dirty="0" err="1"/>
              <a:t>in</a:t>
            </a:r>
            <a:r>
              <a:rPr lang="hu-HU" sz="1300" dirty="0"/>
              <a:t> </a:t>
            </a:r>
            <a:r>
              <a:rPr lang="hu-HU" sz="1300" dirty="0" err="1"/>
              <a:t>Histories</a:t>
            </a:r>
            <a:r>
              <a:rPr lang="hu-HU" sz="1300" dirty="0"/>
              <a:t> of “</a:t>
            </a:r>
            <a:r>
              <a:rPr lang="hu-HU" sz="1300" dirty="0" err="1"/>
              <a:t>Indigenous</a:t>
            </a:r>
            <a:r>
              <a:rPr lang="hu-HU" sz="1300" dirty="0"/>
              <a:t>” South </a:t>
            </a:r>
            <a:r>
              <a:rPr lang="hu-HU" sz="1300" dirty="0" err="1"/>
              <a:t>Asian</a:t>
            </a:r>
            <a:r>
              <a:rPr lang="hu-HU" sz="1300" dirty="0"/>
              <a:t> </a:t>
            </a:r>
            <a:r>
              <a:rPr lang="hu-HU" sz="1300" dirty="0" err="1"/>
              <a:t>Medicines</a:t>
            </a:r>
            <a:r>
              <a:rPr lang="hu-HU" sz="1300" dirty="0"/>
              <a:t>. </a:t>
            </a:r>
            <a:r>
              <a:rPr lang="hu-HU" sz="1300" i="1" dirty="0" err="1"/>
              <a:t>History</a:t>
            </a:r>
            <a:r>
              <a:rPr lang="hu-HU" sz="1300" i="1" dirty="0"/>
              <a:t> </a:t>
            </a:r>
            <a:r>
              <a:rPr lang="hu-HU" sz="1300" i="1" dirty="0" err="1"/>
              <a:t>Compass</a:t>
            </a:r>
            <a:r>
              <a:rPr lang="hu-HU" sz="1300" dirty="0"/>
              <a:t> 9(12): 887-99. </a:t>
            </a:r>
            <a:r>
              <a:rPr lang="hu-HU" sz="1300" u="sng" dirty="0">
                <a:hlinkClick r:id="rId3"/>
              </a:rPr>
              <a:t>http://onlinelibrary.wiley.com/doi/10.1111/j.1478-0542.2011.00813.x/abstract</a:t>
            </a:r>
            <a:r>
              <a:rPr lang="hu-HU" sz="1300" dirty="0">
                <a:hlinkClick r:id="rId3"/>
              </a:rPr>
              <a:t>(link is </a:t>
            </a:r>
            <a:r>
              <a:rPr lang="hu-HU" sz="1300" dirty="0" err="1">
                <a:hlinkClick r:id="rId3"/>
              </a:rPr>
              <a:t>external</a:t>
            </a:r>
            <a:r>
              <a:rPr lang="hu-HU" sz="1300" dirty="0">
                <a:hlinkClick r:id="rId3"/>
              </a:rPr>
              <a:t>)</a:t>
            </a:r>
            <a:endParaRPr lang="hu-HU" sz="1300" dirty="0"/>
          </a:p>
          <a:p>
            <a:pPr>
              <a:buNone/>
            </a:pPr>
            <a:r>
              <a:rPr lang="hu-HU" sz="1400" dirty="0"/>
              <a:t>Földiné </a:t>
            </a:r>
            <a:r>
              <a:rPr lang="hu-HU" sz="1400" dirty="0" err="1"/>
              <a:t>Irtl</a:t>
            </a:r>
            <a:r>
              <a:rPr lang="hu-HU" sz="1400" dirty="0"/>
              <a:t> Melinda és Komár Lajos (2016): </a:t>
            </a:r>
            <a:r>
              <a:rPr lang="hu-HU" sz="1400" dirty="0" err="1"/>
              <a:t>Indo-Tibetan</a:t>
            </a:r>
            <a:r>
              <a:rPr lang="hu-HU" sz="1400" dirty="0"/>
              <a:t> </a:t>
            </a:r>
            <a:r>
              <a:rPr lang="hu-HU" sz="1400" dirty="0" err="1"/>
              <a:t>influences</a:t>
            </a:r>
            <a:r>
              <a:rPr lang="hu-HU" sz="1400" dirty="0"/>
              <a:t> and Life Reform </a:t>
            </a:r>
            <a:r>
              <a:rPr lang="hu-HU" sz="1400" dirty="0" err="1"/>
              <a:t>in</a:t>
            </a:r>
            <a:r>
              <a:rPr lang="hu-HU" sz="1400" dirty="0"/>
              <a:t> Hungary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Interwar</a:t>
            </a:r>
            <a:r>
              <a:rPr lang="hu-HU" sz="1400" dirty="0"/>
              <a:t> </a:t>
            </a:r>
            <a:r>
              <a:rPr lang="hu-HU" sz="1400" dirty="0" err="1"/>
              <a:t>Period</a:t>
            </a:r>
            <a:r>
              <a:rPr lang="hu-HU" sz="1400" dirty="0"/>
              <a:t>. </a:t>
            </a:r>
            <a:r>
              <a:rPr lang="hu-HU" sz="1400" dirty="0" err="1"/>
              <a:t>In</a:t>
            </a:r>
            <a:r>
              <a:rPr lang="hu-HU" sz="1400" dirty="0"/>
              <a:t>: Németh, András., </a:t>
            </a:r>
            <a:r>
              <a:rPr lang="hu-HU" sz="1400" dirty="0" err="1"/>
              <a:t>Stökl</a:t>
            </a:r>
            <a:r>
              <a:rPr lang="hu-HU" sz="1400" dirty="0"/>
              <a:t>, Claudia. és Vincze, Beatrix (2016, </a:t>
            </a:r>
            <a:r>
              <a:rPr lang="hu-HU" sz="1400" dirty="0" err="1"/>
              <a:t>eds</a:t>
            </a:r>
            <a:r>
              <a:rPr lang="hu-HU" sz="1400" dirty="0"/>
              <a:t>./</a:t>
            </a:r>
            <a:r>
              <a:rPr lang="hu-HU" sz="1400" dirty="0" err="1"/>
              <a:t>Hrsg</a:t>
            </a:r>
            <a:r>
              <a:rPr lang="hu-HU" sz="1400" dirty="0"/>
              <a:t>.): </a:t>
            </a:r>
            <a:r>
              <a:rPr lang="hu-HU" sz="1400" i="1" dirty="0" err="1"/>
              <a:t>Survival</a:t>
            </a:r>
            <a:r>
              <a:rPr lang="hu-HU" sz="1400" i="1" dirty="0"/>
              <a:t> of </a:t>
            </a:r>
            <a:r>
              <a:rPr lang="hu-HU" sz="1400" i="1" dirty="0" err="1"/>
              <a:t>Utopias</a:t>
            </a:r>
            <a:r>
              <a:rPr lang="hu-HU" sz="1400" i="1" dirty="0"/>
              <a:t> – </a:t>
            </a:r>
            <a:r>
              <a:rPr lang="hu-HU" sz="1400" i="1" dirty="0" err="1"/>
              <a:t>Weiterlebenende</a:t>
            </a:r>
            <a:r>
              <a:rPr lang="hu-HU" sz="1400" i="1" dirty="0"/>
              <a:t> </a:t>
            </a:r>
            <a:r>
              <a:rPr lang="hu-HU" sz="1400" i="1" dirty="0" err="1"/>
              <a:t>Utopien</a:t>
            </a:r>
            <a:r>
              <a:rPr lang="hu-HU" sz="1400" i="1" dirty="0"/>
              <a:t>.  Life Reform and </a:t>
            </a:r>
            <a:r>
              <a:rPr lang="hu-HU" sz="1400" i="1" dirty="0" err="1"/>
              <a:t>Progressive</a:t>
            </a:r>
            <a:r>
              <a:rPr lang="hu-HU" sz="1400" i="1" dirty="0"/>
              <a:t> Education </a:t>
            </a:r>
            <a:r>
              <a:rPr lang="hu-HU" sz="1400" i="1" dirty="0" err="1"/>
              <a:t>in</a:t>
            </a:r>
            <a:r>
              <a:rPr lang="hu-HU" sz="1400" i="1" dirty="0"/>
              <a:t> </a:t>
            </a:r>
            <a:r>
              <a:rPr lang="hu-HU" sz="1400" i="1" dirty="0" err="1"/>
              <a:t>Austria</a:t>
            </a:r>
            <a:r>
              <a:rPr lang="hu-HU" sz="1400" i="1" dirty="0"/>
              <a:t> and Hungary – </a:t>
            </a:r>
            <a:r>
              <a:rPr lang="hu-HU" sz="1400" i="1" dirty="0" err="1"/>
              <a:t>Lebensreform</a:t>
            </a:r>
            <a:r>
              <a:rPr lang="hu-HU" sz="1400" i="1" dirty="0"/>
              <a:t> und </a:t>
            </a:r>
            <a:r>
              <a:rPr lang="hu-HU" sz="1400" i="1" dirty="0" err="1"/>
              <a:t>Reformpädagogik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</a:t>
            </a:r>
            <a:r>
              <a:rPr lang="hu-HU" sz="1400" i="1" dirty="0" err="1"/>
              <a:t>Österreich</a:t>
            </a:r>
            <a:r>
              <a:rPr lang="hu-HU" sz="1400" i="1" dirty="0"/>
              <a:t> </a:t>
            </a:r>
            <a:r>
              <a:rPr lang="hu-HU" sz="1400" i="1" dirty="0" err="1"/>
              <a:t>und</a:t>
            </a:r>
            <a:r>
              <a:rPr lang="hu-HU" sz="1400" i="1" dirty="0"/>
              <a:t> </a:t>
            </a:r>
            <a:r>
              <a:rPr lang="hu-HU" sz="1400" i="1" dirty="0" err="1"/>
              <a:t>Ungarn</a:t>
            </a:r>
            <a:r>
              <a:rPr lang="hu-HU" sz="1400" dirty="0"/>
              <a:t>. Peter Lang, Wien. 115-132.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endParaRPr lang="hu-HU" sz="1300" dirty="0"/>
          </a:p>
          <a:p>
            <a:pPr>
              <a:buNone/>
            </a:pPr>
            <a:br>
              <a:rPr lang="hu-HU" sz="1300" dirty="0"/>
            </a:br>
            <a:endParaRPr lang="hu-HU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SHANTI</a:t>
            </a:r>
          </a:p>
        </p:txBody>
      </p:sp>
      <p:pic>
        <p:nvPicPr>
          <p:cNvPr id="1026" name="Picture 2" descr="E:\HP mentés\2015 01 25\Documents\Sample Pictures\namast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17186" y="1600200"/>
            <a:ext cx="510962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765104" cy="1584176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Közel…</a:t>
            </a:r>
            <a:br>
              <a:rPr lang="hu-HU" dirty="0"/>
            </a:br>
            <a:r>
              <a:rPr lang="hu-HU" dirty="0"/>
              <a:t>Távol… ?</a:t>
            </a:r>
          </a:p>
        </p:txBody>
      </p:sp>
      <p:pic>
        <p:nvPicPr>
          <p:cNvPr id="4" name="Tartalom helye 3" descr="india zászl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2936"/>
            <a:ext cx="4208636" cy="2596818"/>
          </a:xfrm>
        </p:spPr>
      </p:pic>
      <p:pic>
        <p:nvPicPr>
          <p:cNvPr id="5" name="Kép 4" descr="magyar-zasz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99030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Távoliak-e a kultúrák?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/>
              <a:t>Faktorok: </a:t>
            </a:r>
          </a:p>
          <a:p>
            <a:pPr>
              <a:buNone/>
            </a:pPr>
            <a:r>
              <a:rPr lang="hu-HU" dirty="0"/>
              <a:t>történelmi, politikai, gazdasági </a:t>
            </a:r>
          </a:p>
          <a:p>
            <a:pPr>
              <a:buNone/>
            </a:pPr>
            <a:r>
              <a:rPr lang="hu-HU" dirty="0"/>
              <a:t>Árják, Hunok, Brit kolonizáció</a:t>
            </a:r>
          </a:p>
          <a:p>
            <a:pPr>
              <a:buNone/>
            </a:pPr>
            <a:r>
              <a:rPr lang="hu-HU" dirty="0"/>
              <a:t>nemzeti és kulturális identitás</a:t>
            </a:r>
          </a:p>
          <a:p>
            <a:pPr>
              <a:buNone/>
            </a:pPr>
            <a:r>
              <a:rPr lang="hu-HU" dirty="0"/>
              <a:t>migráció</a:t>
            </a:r>
          </a:p>
          <a:p>
            <a:pPr>
              <a:buNone/>
            </a:pPr>
            <a:r>
              <a:rPr lang="hu-HU" dirty="0"/>
              <a:t>nézőpontok sokfélesége</a:t>
            </a:r>
          </a:p>
          <a:p>
            <a:pPr>
              <a:buNone/>
            </a:pPr>
            <a:r>
              <a:rPr lang="hu-HU" dirty="0"/>
              <a:t>tudományos kutatások</a:t>
            </a:r>
          </a:p>
          <a:p>
            <a:pPr>
              <a:buNone/>
            </a:pPr>
            <a:r>
              <a:rPr lang="hu-HU" dirty="0"/>
              <a:t>fejlődés, szabadság, megszabadulás vágya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2" name="Picture 4" descr="C:\Users\Lenovo\Desktop\pendrive India 2\DSCN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071994" cy="1728192"/>
          </a:xfrm>
          <a:prstGeom prst="rect">
            <a:avLst/>
          </a:prstGeom>
          <a:noFill/>
        </p:spPr>
      </p:pic>
      <p:pic>
        <p:nvPicPr>
          <p:cNvPr id="6" name="Tartalom helye 3" descr="sassbru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628800"/>
            <a:ext cx="1991990" cy="1519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Jóga?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hu-HU" dirty="0"/>
              <a:t>Vallás</a:t>
            </a:r>
          </a:p>
          <a:p>
            <a:r>
              <a:rPr lang="hu-HU" dirty="0"/>
              <a:t>Filozófia</a:t>
            </a:r>
          </a:p>
          <a:p>
            <a:r>
              <a:rPr lang="hu-HU" dirty="0"/>
              <a:t>Művészet</a:t>
            </a:r>
          </a:p>
          <a:p>
            <a:r>
              <a:rPr lang="hu-HU" dirty="0"/>
              <a:t>Életmód</a:t>
            </a:r>
          </a:p>
          <a:p>
            <a:r>
              <a:rPr lang="hu-HU" dirty="0"/>
              <a:t>Sport</a:t>
            </a:r>
          </a:p>
          <a:p>
            <a:r>
              <a:rPr lang="hu-HU" dirty="0"/>
              <a:t>Tudomány</a:t>
            </a:r>
          </a:p>
          <a:p>
            <a:r>
              <a:rPr lang="hu-HU" dirty="0"/>
              <a:t>Alternatív gyógyászati rendszer</a:t>
            </a:r>
          </a:p>
          <a:p>
            <a:r>
              <a:rPr lang="hu-HU" dirty="0"/>
              <a:t>? </a:t>
            </a:r>
          </a:p>
        </p:txBody>
      </p:sp>
      <p:pic>
        <p:nvPicPr>
          <p:cNvPr id="5" name="Kép 4" descr="extreme jó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3703138" cy="1805567"/>
          </a:xfrm>
          <a:prstGeom prst="rect">
            <a:avLst/>
          </a:prstGeom>
        </p:spPr>
      </p:pic>
      <p:pic>
        <p:nvPicPr>
          <p:cNvPr id="6" name="Kép 5" descr="fogyókúrá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501009"/>
            <a:ext cx="2984333" cy="1080120"/>
          </a:xfrm>
          <a:prstGeom prst="rect">
            <a:avLst/>
          </a:prstGeom>
        </p:spPr>
      </p:pic>
      <p:pic>
        <p:nvPicPr>
          <p:cNvPr id="7" name="Kép 6" descr="ezo-tant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429000"/>
            <a:ext cx="152782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Szanszkrit „</a:t>
            </a:r>
            <a:r>
              <a:rPr lang="hu-HU" dirty="0" err="1"/>
              <a:t>judzs</a:t>
            </a:r>
            <a:r>
              <a:rPr lang="hu-HU" dirty="0"/>
              <a:t>” szógyök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Judzs</a:t>
            </a:r>
            <a:r>
              <a:rPr lang="hu-HU" dirty="0"/>
              <a:t> – összekötni, egyesíteni, </a:t>
            </a:r>
            <a:r>
              <a:rPr lang="hu-HU" dirty="0" err="1"/>
              <a:t>egyé-válni</a:t>
            </a:r>
            <a:r>
              <a:rPr lang="hu-HU" dirty="0"/>
              <a:t>, összekapcsolni, igába fogni, leigázni, megkötni stb. </a:t>
            </a:r>
          </a:p>
          <a:p>
            <a:r>
              <a:rPr lang="hu-HU" dirty="0"/>
              <a:t>Jóga – Religio kifejezések párhuzama (összekapcsolni, összekötni, </a:t>
            </a:r>
            <a:r>
              <a:rPr lang="hu-HU" dirty="0" err="1"/>
              <a:t>egyéválni</a:t>
            </a:r>
            <a:r>
              <a:rPr lang="hu-HU" dirty="0"/>
              <a:t>)</a:t>
            </a:r>
          </a:p>
          <a:p>
            <a:r>
              <a:rPr lang="hu-HU" dirty="0"/>
              <a:t>Mivel a jóga orvosi, pszichológiai, pedagógiai, filozófiai, vallási és egyéb értékeket is magában hordoz, így számos tudományterületről mutatkozott és mutatkozik iránta érdeklődés az elmúlt közel két évszázadban.</a:t>
            </a:r>
          </a:p>
        </p:txBody>
      </p:sp>
      <p:pic>
        <p:nvPicPr>
          <p:cNvPr id="4" name="Picture 3" descr="E:\képek\mester és tanítvány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08920"/>
            <a:ext cx="1800200" cy="104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 Jóga Történeti Alapjai</a:t>
            </a:r>
            <a:br>
              <a:rPr lang="hu-HU" dirty="0"/>
            </a:br>
            <a:r>
              <a:rPr lang="hu-HU" dirty="0"/>
              <a:t>a 19.század második felétől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Változások a gazdaság, politika, társadalom, filozófia, művészet területén</a:t>
            </a:r>
          </a:p>
          <a:p>
            <a:r>
              <a:rPr lang="hu-HU" dirty="0"/>
              <a:t>Növekvő érdeklődés az eltérő kultúrák iránt</a:t>
            </a:r>
          </a:p>
          <a:p>
            <a:r>
              <a:rPr lang="hu-HU" dirty="0"/>
              <a:t>Kelet kutatások (Kőrösi Csoma Sándor, Duka Tivadar, Stein Aurél, </a:t>
            </a:r>
            <a:r>
              <a:rPr lang="hu-HU" dirty="0" err="1"/>
              <a:t>Kégl</a:t>
            </a:r>
            <a:r>
              <a:rPr lang="hu-HU" dirty="0"/>
              <a:t> Sándor) </a:t>
            </a:r>
          </a:p>
          <a:p>
            <a:r>
              <a:rPr lang="hu-HU" dirty="0" err="1"/>
              <a:t>Orientalizmus</a:t>
            </a:r>
            <a:r>
              <a:rPr lang="hu-HU" dirty="0"/>
              <a:t> (</a:t>
            </a:r>
            <a:r>
              <a:rPr lang="hu-HU" dirty="0" err="1"/>
              <a:t>Mayr</a:t>
            </a:r>
            <a:r>
              <a:rPr lang="hu-HU" dirty="0"/>
              <a:t> Aurél, Schmidt József)</a:t>
            </a:r>
          </a:p>
          <a:p>
            <a:r>
              <a:rPr lang="hu-HU" dirty="0" err="1"/>
              <a:t>Teozófusok</a:t>
            </a:r>
            <a:r>
              <a:rPr lang="hu-HU" dirty="0"/>
              <a:t> (</a:t>
            </a:r>
            <a:r>
              <a:rPr lang="hu-HU" dirty="0" err="1"/>
              <a:t>Besant</a:t>
            </a:r>
            <a:r>
              <a:rPr lang="hu-HU" dirty="0"/>
              <a:t>, Steiner)</a:t>
            </a:r>
          </a:p>
          <a:p>
            <a:r>
              <a:rPr lang="hu-HU" dirty="0"/>
              <a:t>Művészek (Hollósy, </a:t>
            </a:r>
            <a:r>
              <a:rPr lang="hu-HU" dirty="0" err="1"/>
              <a:t>Felvinczy</a:t>
            </a:r>
            <a:r>
              <a:rPr lang="hu-HU" dirty="0"/>
              <a:t>, </a:t>
            </a:r>
            <a:r>
              <a:rPr lang="hu-HU" dirty="0" err="1"/>
              <a:t>Baktay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hu-HU" dirty="0"/>
              <a:t>A kezdetek…</a:t>
            </a:r>
            <a:br>
              <a:rPr lang="hu-HU" dirty="0"/>
            </a:br>
            <a:r>
              <a:rPr lang="hu-HU" dirty="0"/>
              <a:t>a 19.század végétől</a:t>
            </a:r>
          </a:p>
        </p:txBody>
      </p:sp>
      <p:pic>
        <p:nvPicPr>
          <p:cNvPr id="4" name="Tartalom helye 3" descr="vivekan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348880"/>
            <a:ext cx="2403360" cy="1800200"/>
          </a:xfrm>
        </p:spPr>
      </p:pic>
      <p:sp>
        <p:nvSpPr>
          <p:cNvPr id="5" name="Szövegdoboz 4"/>
          <p:cNvSpPr txBox="1"/>
          <p:nvPr/>
        </p:nvSpPr>
        <p:spPr>
          <a:xfrm>
            <a:off x="323528" y="2420888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- Történészek, nyelvészek, utazók, művészek publikációi és közösségi tevékenységei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1873 Indoeurópai nyelvészeti intézet (Pázmány Péter Egyetem,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Mayr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Aurél,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Kégl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Sándor, Schmidt József)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1893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Chicago-i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világkonferencia, Vallások Parlamentje,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Vivékánanda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Teozófia,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antropozófia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(1906-tól,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annie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Besant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, Rudolf Steiner,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Jiddu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Krishnamurthy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Milleniumi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ünnepségek (1896,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Dr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Török Aurél)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1920-as évektől nemzetközi jóga kutató intézetek</a:t>
            </a:r>
          </a:p>
          <a:p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896544"/>
          </a:xfrm>
        </p:spPr>
        <p:txBody>
          <a:bodyPr/>
          <a:lstStyle/>
          <a:p>
            <a:pPr algn="l"/>
            <a:r>
              <a:rPr lang="hu-HU" dirty="0"/>
              <a:t>A 20. század első fele</a:t>
            </a:r>
            <a:br>
              <a:rPr lang="hu-HU" dirty="0"/>
            </a:br>
            <a:br>
              <a:rPr lang="hu-HU" dirty="0"/>
            </a:br>
            <a:r>
              <a:rPr lang="hu-HU" dirty="0" err="1"/>
              <a:t>Umrao</a:t>
            </a:r>
            <a:r>
              <a:rPr lang="hu-HU" dirty="0"/>
              <a:t> </a:t>
            </a:r>
            <a:r>
              <a:rPr lang="hu-HU" dirty="0" err="1"/>
              <a:t>Szingh</a:t>
            </a:r>
            <a:r>
              <a:rPr lang="hu-HU" dirty="0"/>
              <a:t>, </a:t>
            </a:r>
            <a:r>
              <a:rPr lang="hu-HU" dirty="0" err="1"/>
              <a:t>Baktay</a:t>
            </a:r>
            <a:r>
              <a:rPr lang="hu-HU" dirty="0"/>
              <a:t>, </a:t>
            </a:r>
            <a:br>
              <a:rPr lang="hu-HU" dirty="0"/>
            </a:br>
            <a:r>
              <a:rPr lang="hu-HU" dirty="0" err="1"/>
              <a:t>Jesudian</a:t>
            </a:r>
            <a:r>
              <a:rPr lang="hu-HU" dirty="0"/>
              <a:t> és</a:t>
            </a:r>
            <a:br>
              <a:rPr lang="hu-HU" dirty="0"/>
            </a:br>
            <a:r>
              <a:rPr lang="hu-HU" dirty="0"/>
              <a:t>kapcsolódó köreik</a:t>
            </a:r>
            <a:br>
              <a:rPr lang="hu-HU" dirty="0"/>
            </a:br>
            <a:r>
              <a:rPr lang="hu-HU" sz="1800" dirty="0"/>
              <a:t>Kodály Zoltán, Dienes  Valéria, Fábry Károly, Jászai Mari,</a:t>
            </a:r>
            <a:br>
              <a:rPr lang="hu-HU" sz="1800" dirty="0"/>
            </a:br>
            <a:r>
              <a:rPr lang="hu-HU" sz="1800" dirty="0"/>
              <a:t>Dienes </a:t>
            </a:r>
            <a:r>
              <a:rPr lang="hu-HU" sz="1800" dirty="0" err="1"/>
              <a:t>Pél</a:t>
            </a:r>
            <a:r>
              <a:rPr lang="hu-HU" sz="1800" dirty="0"/>
              <a:t>, </a:t>
            </a:r>
            <a:r>
              <a:rPr lang="hu-HU" sz="1800" dirty="0" err="1"/>
              <a:t>Madzsar</a:t>
            </a:r>
            <a:r>
              <a:rPr lang="hu-HU" sz="1800" dirty="0"/>
              <a:t> </a:t>
            </a:r>
            <a:r>
              <a:rPr lang="hu-HU" sz="1800" dirty="0" err="1"/>
              <a:t>Alíz</a:t>
            </a:r>
            <a:r>
              <a:rPr lang="hu-HU" sz="1800" dirty="0"/>
              <a:t>, </a:t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 descr="Baktay Ervin jógá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4327" y="2996952"/>
            <a:ext cx="1383765" cy="2125340"/>
          </a:xfrm>
        </p:spPr>
      </p:pic>
      <p:pic>
        <p:nvPicPr>
          <p:cNvPr id="6" name="Tartalom helye 3" descr="jesudian köny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996951"/>
            <a:ext cx="1296144" cy="1831061"/>
          </a:xfrm>
          <a:prstGeom prst="rect">
            <a:avLst/>
          </a:prstGeom>
        </p:spPr>
      </p:pic>
      <p:pic>
        <p:nvPicPr>
          <p:cNvPr id="7" name="Tartalom helye 3" descr="umrao sher g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980728"/>
            <a:ext cx="2804384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hu-HU" dirty="0"/>
              <a:t>A második világháború után a rendszerváltásig</a:t>
            </a:r>
            <a:br>
              <a:rPr lang="hu-HU" dirty="0"/>
            </a:br>
            <a:r>
              <a:rPr lang="hu-HU" dirty="0"/>
              <a:t>1940-es évektől 1989-ig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780928"/>
            <a:ext cx="7776864" cy="38164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sz="4200" dirty="0"/>
              <a:t>A közel fél évszázados időszakban felbukkannak hazánkban egyéni útkeresők, névtelenségbe burkolózók, közösséget alapítók, hagyományvonalat keresők, szkeptikus elkötelezett törekvők… Könyvek és publikációk lassú beszivárgása</a:t>
            </a:r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/>
          </a:p>
          <a:p>
            <a:r>
              <a:rPr lang="hu-HU" dirty="0"/>
              <a:t>Indológusok, művészek, filozófusok, pedagógusok (</a:t>
            </a:r>
            <a:r>
              <a:rPr lang="hu-HU" dirty="0" err="1"/>
              <a:t>Kaczvinszky</a:t>
            </a:r>
            <a:r>
              <a:rPr lang="hu-HU" dirty="0"/>
              <a:t>,</a:t>
            </a:r>
          </a:p>
          <a:p>
            <a:pPr>
              <a:buNone/>
            </a:pPr>
            <a:r>
              <a:rPr lang="hu-HU" dirty="0"/>
              <a:t> Hamvas, Király Dezső stb. )</a:t>
            </a:r>
          </a:p>
          <a:p>
            <a:r>
              <a:rPr lang="hu-HU" dirty="0"/>
              <a:t>Orvos jógik (</a:t>
            </a:r>
            <a:r>
              <a:rPr lang="hu-HU" dirty="0" err="1"/>
              <a:t>Völgyessi</a:t>
            </a:r>
            <a:r>
              <a:rPr lang="hu-HU" dirty="0"/>
              <a:t> Ferenc, Balogh Barna, </a:t>
            </a:r>
            <a:r>
              <a:rPr lang="hu-HU" dirty="0" err="1"/>
              <a:t>Weninger</a:t>
            </a:r>
            <a:r>
              <a:rPr lang="hu-HU" dirty="0"/>
              <a:t>, Vígh, </a:t>
            </a:r>
            <a:r>
              <a:rPr lang="hu-HU" dirty="0" err="1"/>
              <a:t>Koronkay</a:t>
            </a:r>
            <a:r>
              <a:rPr lang="hu-HU" dirty="0"/>
              <a:t> B.)</a:t>
            </a:r>
          </a:p>
          <a:p>
            <a:r>
              <a:rPr lang="hu-HU" dirty="0" err="1"/>
              <a:t>Lemhényi</a:t>
            </a:r>
            <a:r>
              <a:rPr lang="hu-HU" dirty="0"/>
              <a:t> Zoltán, </a:t>
            </a:r>
            <a:r>
              <a:rPr lang="hu-HU" dirty="0" err="1"/>
              <a:t>Dely</a:t>
            </a:r>
            <a:r>
              <a:rPr lang="hu-HU" dirty="0"/>
              <a:t> Károly, Bodri László</a:t>
            </a:r>
          </a:p>
          <a:p>
            <a:r>
              <a:rPr lang="hu-HU" dirty="0" err="1"/>
              <a:t>Milan-Borisova</a:t>
            </a:r>
            <a:endParaRPr lang="hu-HU" dirty="0"/>
          </a:p>
          <a:p>
            <a:r>
              <a:rPr lang="hu-HU" dirty="0"/>
              <a:t>Krisna tudat (</a:t>
            </a:r>
            <a:r>
              <a:rPr lang="hu-HU" dirty="0" err="1"/>
              <a:t>Iscon</a:t>
            </a:r>
            <a:r>
              <a:rPr lang="hu-HU" dirty="0"/>
              <a:t> és mások), Buddhista Misszió, Jóga a mindennapi életben</a:t>
            </a:r>
          </a:p>
          <a:p>
            <a:r>
              <a:rPr lang="hu-HU" sz="2900" dirty="0"/>
              <a:t>1972 Szegedi klub, </a:t>
            </a:r>
            <a:r>
              <a:rPr lang="hu-HU" sz="2900" dirty="0" err="1"/>
              <a:t>Etka</a:t>
            </a:r>
            <a:r>
              <a:rPr lang="hu-HU" sz="2900" dirty="0"/>
              <a:t> néni, </a:t>
            </a:r>
            <a:r>
              <a:rPr lang="hu-HU" sz="2900" dirty="0" err="1"/>
              <a:t>Vágottpusztai</a:t>
            </a:r>
            <a:r>
              <a:rPr lang="hu-HU" sz="2900" dirty="0"/>
              <a:t> </a:t>
            </a:r>
            <a:r>
              <a:rPr lang="hu-HU" sz="2900" dirty="0" err="1"/>
              <a:t>közösség-Swámi</a:t>
            </a:r>
            <a:r>
              <a:rPr lang="hu-HU" sz="2900" dirty="0"/>
              <a:t> </a:t>
            </a:r>
            <a:r>
              <a:rPr lang="hu-HU" sz="2900" dirty="0" err="1"/>
              <a:t>Púrna</a:t>
            </a:r>
            <a:endParaRPr lang="hu-HU" sz="2900" dirty="0"/>
          </a:p>
          <a:p>
            <a:r>
              <a:rPr lang="hu-HU" dirty="0"/>
              <a:t>Srí </a:t>
            </a:r>
            <a:r>
              <a:rPr lang="hu-HU" dirty="0" err="1"/>
              <a:t>Chimnoy</a:t>
            </a:r>
            <a:endParaRPr lang="hu-HU" dirty="0"/>
          </a:p>
          <a:p>
            <a:endParaRPr lang="hu-HU" dirty="0"/>
          </a:p>
        </p:txBody>
      </p:sp>
      <p:pic>
        <p:nvPicPr>
          <p:cNvPr id="4" name="Tartalom helye 3" descr="weninger könyv arhí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1124744"/>
            <a:ext cx="1159892" cy="1548516"/>
          </a:xfrm>
          <a:prstGeom prst="rect">
            <a:avLst/>
          </a:prstGeom>
        </p:spPr>
      </p:pic>
      <p:pic>
        <p:nvPicPr>
          <p:cNvPr id="5" name="Kép 4" descr="weninger az idő partjá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861048"/>
            <a:ext cx="1187450" cy="1714500"/>
          </a:xfrm>
          <a:prstGeom prst="rect">
            <a:avLst/>
          </a:prstGeom>
        </p:spPr>
      </p:pic>
      <p:pic>
        <p:nvPicPr>
          <p:cNvPr id="6" name="Kép 5" descr="weninger keleti jó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720080" cy="10828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726</Words>
  <Application>Microsoft Office PowerPoint</Application>
  <PresentationFormat>Diavetítés a képernyőre (4:3 oldalarány)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Office-téma</vt:lpstr>
      <vt:lpstr>A Jóga Története  Magyarországon</vt:lpstr>
      <vt:lpstr>Közel… Távol… ?</vt:lpstr>
      <vt:lpstr>Távoliak-e a kultúrák?</vt:lpstr>
      <vt:lpstr>Mi a Jóga?</vt:lpstr>
      <vt:lpstr>Szanszkrit „judzs” szógyök </vt:lpstr>
      <vt:lpstr>Magyarország Jóga Történeti Alapjai a 19.század második felétől</vt:lpstr>
      <vt:lpstr>A kezdetek… a 19.század végétől</vt:lpstr>
      <vt:lpstr>A 20. század első fele  Umrao Szingh, Baktay,  Jesudian és kapcsolódó köreik Kodály Zoltán, Dienes  Valéria, Fábry Károly, Jászai Mari, Dienes Pél, Madzsar Alíz,  </vt:lpstr>
      <vt:lpstr>A második világháború után a rendszerváltásig 1940-es évektől 1989-ig</vt:lpstr>
      <vt:lpstr>PowerPoint-bemutató</vt:lpstr>
      <vt:lpstr>A „forráskeresés” jelensége</vt:lpstr>
      <vt:lpstr>GURU</vt:lpstr>
      <vt:lpstr>Magyarországon képviselt hagyományhoz, mesterhez köthető jóga iskolák, tradíciók</vt:lpstr>
      <vt:lpstr>Jóga Trend és Piac</vt:lpstr>
      <vt:lpstr>„ T R E N D ency”</vt:lpstr>
      <vt:lpstr>Internetes forrás</vt:lpstr>
      <vt:lpstr> Referencies </vt:lpstr>
      <vt:lpstr>SHANTI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 User</dc:creator>
  <cp:lastModifiedBy>Kriszta</cp:lastModifiedBy>
  <cp:revision>63</cp:revision>
  <dcterms:created xsi:type="dcterms:W3CDTF">2017-05-03T09:07:47Z</dcterms:created>
  <dcterms:modified xsi:type="dcterms:W3CDTF">2019-05-04T04:35:30Z</dcterms:modified>
</cp:coreProperties>
</file>