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7" r:id="rId2"/>
    <p:sldId id="441" r:id="rId3"/>
    <p:sldId id="490" r:id="rId4"/>
    <p:sldId id="491" r:id="rId5"/>
    <p:sldId id="492" r:id="rId6"/>
    <p:sldId id="493" r:id="rId7"/>
    <p:sldId id="401" r:id="rId8"/>
    <p:sldId id="402" r:id="rId9"/>
    <p:sldId id="446" r:id="rId10"/>
    <p:sldId id="447" r:id="rId11"/>
    <p:sldId id="448" r:id="rId12"/>
    <p:sldId id="368" r:id="rId13"/>
    <p:sldId id="412" r:id="rId14"/>
    <p:sldId id="413" r:id="rId15"/>
    <p:sldId id="526" r:id="rId16"/>
    <p:sldId id="527" r:id="rId17"/>
    <p:sldId id="521" r:id="rId18"/>
    <p:sldId id="404" r:id="rId19"/>
    <p:sldId id="513" r:id="rId20"/>
    <p:sldId id="523" r:id="rId21"/>
    <p:sldId id="524" r:id="rId22"/>
    <p:sldId id="525" r:id="rId23"/>
    <p:sldId id="529" r:id="rId24"/>
    <p:sldId id="453" r:id="rId25"/>
    <p:sldId id="415" r:id="rId26"/>
    <p:sldId id="455" r:id="rId27"/>
    <p:sldId id="416" r:id="rId28"/>
    <p:sldId id="518" r:id="rId29"/>
    <p:sldId id="528" r:id="rId30"/>
    <p:sldId id="497" r:id="rId31"/>
    <p:sldId id="498" r:id="rId32"/>
    <p:sldId id="499" r:id="rId33"/>
    <p:sldId id="500" r:id="rId34"/>
    <p:sldId id="501" r:id="rId35"/>
    <p:sldId id="502" r:id="rId36"/>
    <p:sldId id="504" r:id="rId37"/>
    <p:sldId id="511" r:id="rId38"/>
    <p:sldId id="519" r:id="rId39"/>
    <p:sldId id="419" r:id="rId40"/>
    <p:sldId id="459" r:id="rId41"/>
    <p:sldId id="460" r:id="rId42"/>
    <p:sldId id="461" r:id="rId43"/>
    <p:sldId id="462" r:id="rId44"/>
    <p:sldId id="463" r:id="rId45"/>
    <p:sldId id="495" r:id="rId46"/>
    <p:sldId id="496" r:id="rId47"/>
    <p:sldId id="464" r:id="rId48"/>
    <p:sldId id="465" r:id="rId49"/>
    <p:sldId id="466" r:id="rId50"/>
    <p:sldId id="467" r:id="rId51"/>
    <p:sldId id="468" r:id="rId52"/>
    <p:sldId id="469" r:id="rId53"/>
    <p:sldId id="470" r:id="rId54"/>
    <p:sldId id="472" r:id="rId55"/>
    <p:sldId id="473" r:id="rId56"/>
    <p:sldId id="489"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21"/>
    <p:restoredTop sz="82385"/>
  </p:normalViewPr>
  <p:slideViewPr>
    <p:cSldViewPr snapToGrid="0" snapToObjects="1">
      <p:cViewPr varScale="1">
        <p:scale>
          <a:sx n="62" d="100"/>
          <a:sy n="62" d="100"/>
        </p:scale>
        <p:origin x="84" y="6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akr_bar_t_Microsoft_Excel-munkalap.xlsm"/><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6"/>
            <c:invertIfNegative val="0"/>
            <c:bubble3D val="0"/>
            <c:extLst>
              <c:ext xmlns:c16="http://schemas.microsoft.com/office/drawing/2014/chart" uri="{C3380CC4-5D6E-409C-BE32-E72D297353CC}">
                <c16:uniqueId val="{00000000-2201-4943-9A96-BEA645B20C36}"/>
              </c:ext>
            </c:extLst>
          </c:dPt>
          <c:dPt>
            <c:idx val="29"/>
            <c:invertIfNegative val="0"/>
            <c:bubble3D val="0"/>
            <c:extLst>
              <c:ext xmlns:c16="http://schemas.microsoft.com/office/drawing/2014/chart" uri="{C3380CC4-5D6E-409C-BE32-E72D297353CC}">
                <c16:uniqueId val="{00000001-2201-4943-9A96-BEA645B20C36}"/>
              </c:ext>
            </c:extLst>
          </c:dPt>
          <c:cat>
            <c:strRef>
              <c:f>Munka4!$A$3:$A$38</c:f>
              <c:strCache>
                <c:ptCount val="36"/>
                <c:pt idx="0">
                  <c:v>Japán</c:v>
                </c:pt>
                <c:pt idx="1">
                  <c:v>Kanada</c:v>
                </c:pt>
                <c:pt idx="2">
                  <c:v>Franciaország</c:v>
                </c:pt>
                <c:pt idx="3">
                  <c:v>Egyesült Államok</c:v>
                </c:pt>
                <c:pt idx="4">
                  <c:v>Spanyolország</c:v>
                </c:pt>
                <c:pt idx="5">
                  <c:v>Egyesült Királyság</c:v>
                </c:pt>
                <c:pt idx="6">
                  <c:v>Dánia</c:v>
                </c:pt>
                <c:pt idx="7">
                  <c:v>Hollandia</c:v>
                </c:pt>
                <c:pt idx="8">
                  <c:v>Svájc</c:v>
                </c:pt>
                <c:pt idx="9">
                  <c:v>Belgium</c:v>
                </c:pt>
                <c:pt idx="10">
                  <c:v>Norvégia</c:v>
                </c:pt>
                <c:pt idx="11">
                  <c:v>Portugália</c:v>
                </c:pt>
                <c:pt idx="12">
                  <c:v>Luxemburg</c:v>
                </c:pt>
                <c:pt idx="13">
                  <c:v>Olaszország</c:v>
                </c:pt>
                <c:pt idx="14">
                  <c:v>Írország</c:v>
                </c:pt>
                <c:pt idx="15">
                  <c:v>Svédország</c:v>
                </c:pt>
                <c:pt idx="16">
                  <c:v>Európai Unió–28</c:v>
                </c:pt>
                <c:pt idx="17">
                  <c:v>Ciprus</c:v>
                </c:pt>
                <c:pt idx="18">
                  <c:v>Németország</c:v>
                </c:pt>
                <c:pt idx="19">
                  <c:v>Finnország</c:v>
                </c:pt>
                <c:pt idx="20">
                  <c:v>Görögország</c:v>
                </c:pt>
                <c:pt idx="21">
                  <c:v>Ausztria</c:v>
                </c:pt>
                <c:pt idx="22">
                  <c:v>Szlovénia</c:v>
                </c:pt>
                <c:pt idx="23">
                  <c:v>Málta</c:v>
                </c:pt>
                <c:pt idx="24">
                  <c:v>Lengyelország</c:v>
                </c:pt>
                <c:pt idx="25">
                  <c:v>Horvátország</c:v>
                </c:pt>
                <c:pt idx="26">
                  <c:v>Csehország</c:v>
                </c:pt>
                <c:pt idx="27">
                  <c:v>Szlovákia</c:v>
                </c:pt>
                <c:pt idx="28">
                  <c:v>Észtország</c:v>
                </c:pt>
                <c:pt idx="29">
                  <c:v>Magyarország</c:v>
                </c:pt>
                <c:pt idx="30">
                  <c:v>Oroszország</c:v>
                </c:pt>
                <c:pt idx="31">
                  <c:v>Litvánia</c:v>
                </c:pt>
                <c:pt idx="32">
                  <c:v>Lettország</c:v>
                </c:pt>
                <c:pt idx="33">
                  <c:v>Szerbia</c:v>
                </c:pt>
                <c:pt idx="34">
                  <c:v>Románia</c:v>
                </c:pt>
                <c:pt idx="35">
                  <c:v>Bulgária</c:v>
                </c:pt>
              </c:strCache>
            </c:strRef>
          </c:cat>
          <c:val>
            <c:numRef>
              <c:f>Munka4!$B$3:$B$38</c:f>
              <c:numCache>
                <c:formatCode>0.0</c:formatCode>
                <c:ptCount val="36"/>
                <c:pt idx="0">
                  <c:v>165.5</c:v>
                </c:pt>
                <c:pt idx="1">
                  <c:v>187.9</c:v>
                </c:pt>
                <c:pt idx="2">
                  <c:v>221.07</c:v>
                </c:pt>
                <c:pt idx="3">
                  <c:v>264.8</c:v>
                </c:pt>
                <c:pt idx="4">
                  <c:v>271</c:v>
                </c:pt>
                <c:pt idx="5">
                  <c:v>284.60000000000002</c:v>
                </c:pt>
                <c:pt idx="6">
                  <c:v>286.77999999999992</c:v>
                </c:pt>
                <c:pt idx="7">
                  <c:v>288.58</c:v>
                </c:pt>
                <c:pt idx="8">
                  <c:v>303.82</c:v>
                </c:pt>
                <c:pt idx="9">
                  <c:v>308.89</c:v>
                </c:pt>
                <c:pt idx="10">
                  <c:v>311.69</c:v>
                </c:pt>
                <c:pt idx="11">
                  <c:v>323.60000000000002</c:v>
                </c:pt>
                <c:pt idx="12">
                  <c:v>332.2</c:v>
                </c:pt>
                <c:pt idx="13">
                  <c:v>343.58</c:v>
                </c:pt>
                <c:pt idx="14">
                  <c:v>351.3</c:v>
                </c:pt>
                <c:pt idx="15">
                  <c:v>371.39</c:v>
                </c:pt>
                <c:pt idx="16">
                  <c:v>394.18</c:v>
                </c:pt>
                <c:pt idx="17">
                  <c:v>402.17</c:v>
                </c:pt>
                <c:pt idx="18">
                  <c:v>404.07</c:v>
                </c:pt>
                <c:pt idx="19">
                  <c:v>411.85</c:v>
                </c:pt>
                <c:pt idx="20">
                  <c:v>448.3</c:v>
                </c:pt>
                <c:pt idx="21">
                  <c:v>450.2</c:v>
                </c:pt>
                <c:pt idx="22">
                  <c:v>462.4</c:v>
                </c:pt>
                <c:pt idx="23">
                  <c:v>519.4</c:v>
                </c:pt>
                <c:pt idx="24">
                  <c:v>652.34999999999786</c:v>
                </c:pt>
                <c:pt idx="25">
                  <c:v>691.1</c:v>
                </c:pt>
                <c:pt idx="26">
                  <c:v>704.2</c:v>
                </c:pt>
                <c:pt idx="27">
                  <c:v>712.1</c:v>
                </c:pt>
                <c:pt idx="28">
                  <c:v>745.4</c:v>
                </c:pt>
                <c:pt idx="29">
                  <c:v>779.4</c:v>
                </c:pt>
                <c:pt idx="30">
                  <c:v>869.1</c:v>
                </c:pt>
                <c:pt idx="31">
                  <c:v>900.55999999999938</c:v>
                </c:pt>
                <c:pt idx="32">
                  <c:v>920.6</c:v>
                </c:pt>
                <c:pt idx="33">
                  <c:v>1028.1500000000001</c:v>
                </c:pt>
                <c:pt idx="34">
                  <c:v>1039.2</c:v>
                </c:pt>
                <c:pt idx="35">
                  <c:v>1168</c:v>
                </c:pt>
              </c:numCache>
            </c:numRef>
          </c:val>
          <c:extLst>
            <c:ext xmlns:c16="http://schemas.microsoft.com/office/drawing/2014/chart" uri="{C3380CC4-5D6E-409C-BE32-E72D297353CC}">
              <c16:uniqueId val="{00000002-2201-4943-9A96-BEA645B20C36}"/>
            </c:ext>
          </c:extLst>
        </c:ser>
        <c:dLbls>
          <c:showLegendKey val="0"/>
          <c:showVal val="0"/>
          <c:showCatName val="0"/>
          <c:showSerName val="0"/>
          <c:showPercent val="0"/>
          <c:showBubbleSize val="0"/>
        </c:dLbls>
        <c:gapWidth val="41"/>
        <c:axId val="-2098467632"/>
        <c:axId val="-2098464176"/>
      </c:barChart>
      <c:catAx>
        <c:axId val="-209846763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hu-HU"/>
          </a:p>
        </c:txPr>
        <c:crossAx val="-2098464176"/>
        <c:crosses val="autoZero"/>
        <c:auto val="1"/>
        <c:lblAlgn val="ctr"/>
        <c:lblOffset val="100"/>
        <c:noMultiLvlLbl val="0"/>
      </c:catAx>
      <c:valAx>
        <c:axId val="-2098464176"/>
        <c:scaling>
          <c:orientation val="minMax"/>
        </c:scaling>
        <c:delete val="1"/>
        <c:axPos val="l"/>
        <c:numFmt formatCode="0" sourceLinked="0"/>
        <c:majorTickMark val="none"/>
        <c:minorTickMark val="none"/>
        <c:tickLblPos val="nextTo"/>
        <c:crossAx val="-20984676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93746787913203E-2"/>
          <c:y val="4.7587746537499899E-2"/>
          <c:w val="0.84408602150537604"/>
          <c:h val="0.83127572016460904"/>
        </c:manualLayout>
      </c:layout>
      <c:barChart>
        <c:barDir val="col"/>
        <c:grouping val="clustered"/>
        <c:varyColors val="0"/>
        <c:ser>
          <c:idx val="0"/>
          <c:order val="0"/>
          <c:tx>
            <c:strRef>
              <c:f>Sheet1!$A$2</c:f>
              <c:strCache>
                <c:ptCount val="1"/>
                <c:pt idx="0">
                  <c:v>Male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20-29</c:v>
                </c:pt>
                <c:pt idx="1">
                  <c:v>30-39</c:v>
                </c:pt>
                <c:pt idx="2">
                  <c:v>40-49</c:v>
                </c:pt>
                <c:pt idx="3">
                  <c:v>50-59</c:v>
                </c:pt>
                <c:pt idx="4">
                  <c:v>60-69</c:v>
                </c:pt>
                <c:pt idx="5">
                  <c:v>≥70</c:v>
                </c:pt>
              </c:strCache>
            </c:strRef>
          </c:cat>
          <c:val>
            <c:numRef>
              <c:f>Sheet1!$B$2:$G$2</c:f>
              <c:numCache>
                <c:formatCode>General</c:formatCode>
                <c:ptCount val="6"/>
                <c:pt idx="0">
                  <c:v>14.4</c:v>
                </c:pt>
                <c:pt idx="1">
                  <c:v>21.2</c:v>
                </c:pt>
                <c:pt idx="2">
                  <c:v>32.6</c:v>
                </c:pt>
                <c:pt idx="3">
                  <c:v>44.8</c:v>
                </c:pt>
                <c:pt idx="4">
                  <c:v>60.3</c:v>
                </c:pt>
                <c:pt idx="5">
                  <c:v>71.2</c:v>
                </c:pt>
              </c:numCache>
            </c:numRef>
          </c:val>
          <c:extLst>
            <c:ext xmlns:c16="http://schemas.microsoft.com/office/drawing/2014/chart" uri="{C3380CC4-5D6E-409C-BE32-E72D297353CC}">
              <c16:uniqueId val="{00000000-74F5-4558-9503-AD8A1665F105}"/>
            </c:ext>
          </c:extLst>
        </c:ser>
        <c:ser>
          <c:idx val="1"/>
          <c:order val="1"/>
          <c:tx>
            <c:strRef>
              <c:f>Sheet1!$A$3</c:f>
              <c:strCache>
                <c:ptCount val="1"/>
                <c:pt idx="0">
                  <c:v>Female</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20-29</c:v>
                </c:pt>
                <c:pt idx="1">
                  <c:v>30-39</c:v>
                </c:pt>
                <c:pt idx="2">
                  <c:v>40-49</c:v>
                </c:pt>
                <c:pt idx="3">
                  <c:v>50-59</c:v>
                </c:pt>
                <c:pt idx="4">
                  <c:v>60-69</c:v>
                </c:pt>
                <c:pt idx="5">
                  <c:v>≥70</c:v>
                </c:pt>
              </c:strCache>
            </c:strRef>
          </c:cat>
          <c:val>
            <c:numRef>
              <c:f>Sheet1!$B$3:$G$3</c:f>
              <c:numCache>
                <c:formatCode>General</c:formatCode>
                <c:ptCount val="6"/>
                <c:pt idx="0">
                  <c:v>6.2</c:v>
                </c:pt>
                <c:pt idx="1">
                  <c:v>9.9</c:v>
                </c:pt>
                <c:pt idx="2">
                  <c:v>23.3</c:v>
                </c:pt>
                <c:pt idx="3">
                  <c:v>42</c:v>
                </c:pt>
                <c:pt idx="4">
                  <c:v>61.3</c:v>
                </c:pt>
                <c:pt idx="5">
                  <c:v>80.3</c:v>
                </c:pt>
              </c:numCache>
            </c:numRef>
          </c:val>
          <c:extLst>
            <c:ext xmlns:c16="http://schemas.microsoft.com/office/drawing/2014/chart" uri="{C3380CC4-5D6E-409C-BE32-E72D297353CC}">
              <c16:uniqueId val="{00000001-74F5-4558-9503-AD8A1665F105}"/>
            </c:ext>
          </c:extLst>
        </c:ser>
        <c:dLbls>
          <c:showLegendKey val="0"/>
          <c:showVal val="1"/>
          <c:showCatName val="0"/>
          <c:showSerName val="0"/>
          <c:showPercent val="0"/>
          <c:showBubbleSize val="0"/>
        </c:dLbls>
        <c:gapWidth val="100"/>
        <c:overlap val="-24"/>
        <c:axId val="-2101612560"/>
        <c:axId val="-2099514864"/>
      </c:barChart>
      <c:catAx>
        <c:axId val="-21016125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hu-HU"/>
          </a:p>
        </c:txPr>
        <c:crossAx val="-2099514864"/>
        <c:crosses val="autoZero"/>
        <c:auto val="1"/>
        <c:lblAlgn val="ctr"/>
        <c:lblOffset val="100"/>
        <c:noMultiLvlLbl val="0"/>
      </c:catAx>
      <c:valAx>
        <c:axId val="-209951486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hu-HU"/>
          </a:p>
        </c:txPr>
        <c:crossAx val="-2101612560"/>
        <c:crosses val="autoZero"/>
        <c:crossBetween val="between"/>
      </c:valAx>
      <c:spPr>
        <a:noFill/>
        <a:ln>
          <a:noFill/>
        </a:ln>
        <a:effectLst/>
      </c:spPr>
    </c:plotArea>
    <c:legend>
      <c:legendPos val="b"/>
      <c:layout>
        <c:manualLayout>
          <c:xMode val="edge"/>
          <c:yMode val="edge"/>
          <c:x val="0.23418272831905301"/>
          <c:y val="0.19506501920390601"/>
          <c:w val="0.24547831753049401"/>
          <c:h val="0.10660853120104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9752066115699"/>
          <c:y val="8.2352941176470601E-2"/>
          <c:w val="0.82231404958677701"/>
          <c:h val="0.66176470588235303"/>
        </c:manualLayout>
      </c:layout>
      <c:lineChart>
        <c:grouping val="standard"/>
        <c:varyColors val="0"/>
        <c:ser>
          <c:idx val="0"/>
          <c:order val="0"/>
          <c:tx>
            <c:strRef>
              <c:f>Sheet1!$B$1</c:f>
              <c:strCache>
                <c:ptCount val="1"/>
                <c:pt idx="0">
                  <c:v>ÜGYELETI SBP</c:v>
                </c:pt>
              </c:strCache>
            </c:strRef>
          </c:tx>
          <c:spPr>
            <a:ln w="38100" cap="rnd">
              <a:solidFill>
                <a:schemeClr val="accent1"/>
              </a:solidFill>
              <a:round/>
            </a:ln>
            <a:effectLst/>
          </c:spPr>
          <c:marker>
            <c:symbol val="none"/>
          </c:marker>
          <c:cat>
            <c:strRef>
              <c:f>Sheet1!$A$2:$A$25</c:f>
              <c:strCache>
                <c:ptCount val="24"/>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pt idx="19">
                  <c:v>1</c:v>
                </c:pt>
                <c:pt idx="20">
                  <c:v>2</c:v>
                </c:pt>
                <c:pt idx="21">
                  <c:v>3</c:v>
                </c:pt>
                <c:pt idx="22">
                  <c:v>4</c:v>
                </c:pt>
                <c:pt idx="23">
                  <c:v>5</c:v>
                </c:pt>
              </c:strCache>
            </c:strRef>
          </c:cat>
          <c:val>
            <c:numRef>
              <c:f>Sheet1!$B$2:$B$25</c:f>
              <c:numCache>
                <c:formatCode>General;\-General</c:formatCode>
                <c:ptCount val="24"/>
                <c:pt idx="0">
                  <c:v>108.1</c:v>
                </c:pt>
                <c:pt idx="1">
                  <c:v>114.2</c:v>
                </c:pt>
                <c:pt idx="2">
                  <c:v>122.5</c:v>
                </c:pt>
                <c:pt idx="3">
                  <c:v>119.8</c:v>
                </c:pt>
                <c:pt idx="4">
                  <c:v>121.3</c:v>
                </c:pt>
                <c:pt idx="5">
                  <c:v>123</c:v>
                </c:pt>
                <c:pt idx="6">
                  <c:v>118.3</c:v>
                </c:pt>
                <c:pt idx="7">
                  <c:v>120.3</c:v>
                </c:pt>
                <c:pt idx="8">
                  <c:v>121.6</c:v>
                </c:pt>
                <c:pt idx="9">
                  <c:v>122.6</c:v>
                </c:pt>
                <c:pt idx="10">
                  <c:v>122.1</c:v>
                </c:pt>
                <c:pt idx="11">
                  <c:v>121.9</c:v>
                </c:pt>
                <c:pt idx="12">
                  <c:v>124.7</c:v>
                </c:pt>
                <c:pt idx="13">
                  <c:v>124</c:v>
                </c:pt>
                <c:pt idx="14">
                  <c:v>122.5</c:v>
                </c:pt>
                <c:pt idx="15">
                  <c:v>120.2</c:v>
                </c:pt>
                <c:pt idx="16">
                  <c:v>119.5</c:v>
                </c:pt>
                <c:pt idx="17">
                  <c:v>114.9</c:v>
                </c:pt>
                <c:pt idx="18">
                  <c:v>114.7</c:v>
                </c:pt>
                <c:pt idx="19">
                  <c:v>111.8</c:v>
                </c:pt>
                <c:pt idx="20">
                  <c:v>108.8</c:v>
                </c:pt>
                <c:pt idx="21">
                  <c:v>104.7</c:v>
                </c:pt>
                <c:pt idx="22">
                  <c:v>103.7</c:v>
                </c:pt>
                <c:pt idx="23">
                  <c:v>103.3</c:v>
                </c:pt>
              </c:numCache>
            </c:numRef>
          </c:val>
          <c:smooth val="0"/>
          <c:extLst>
            <c:ext xmlns:c16="http://schemas.microsoft.com/office/drawing/2014/chart" uri="{C3380CC4-5D6E-409C-BE32-E72D297353CC}">
              <c16:uniqueId val="{00000000-C868-4A39-84D9-E531B0B091F8}"/>
            </c:ext>
          </c:extLst>
        </c:ser>
        <c:ser>
          <c:idx val="1"/>
          <c:order val="1"/>
          <c:tx>
            <c:strRef>
              <c:f>Sheet1!$C$1</c:f>
              <c:strCache>
                <c:ptCount val="1"/>
                <c:pt idx="0">
                  <c:v>NEM ÜGYELETI SBP</c:v>
                </c:pt>
              </c:strCache>
            </c:strRef>
          </c:tx>
          <c:spPr>
            <a:ln w="38100" cap="rnd">
              <a:solidFill>
                <a:schemeClr val="accent2"/>
              </a:solidFill>
              <a:round/>
            </a:ln>
            <a:effectLst/>
          </c:spPr>
          <c:marker>
            <c:symbol val="none"/>
          </c:marker>
          <c:cat>
            <c:strRef>
              <c:f>Sheet1!$A$2:$A$25</c:f>
              <c:strCache>
                <c:ptCount val="24"/>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pt idx="19">
                  <c:v>1</c:v>
                </c:pt>
                <c:pt idx="20">
                  <c:v>2</c:v>
                </c:pt>
                <c:pt idx="21">
                  <c:v>3</c:v>
                </c:pt>
                <c:pt idx="22">
                  <c:v>4</c:v>
                </c:pt>
                <c:pt idx="23">
                  <c:v>5</c:v>
                </c:pt>
              </c:strCache>
            </c:strRef>
          </c:cat>
          <c:val>
            <c:numRef>
              <c:f>Sheet1!$C$2:$C$25</c:f>
              <c:numCache>
                <c:formatCode>General;\-General</c:formatCode>
                <c:ptCount val="24"/>
                <c:pt idx="0">
                  <c:v>108.4</c:v>
                </c:pt>
                <c:pt idx="1">
                  <c:v>115.2</c:v>
                </c:pt>
                <c:pt idx="2">
                  <c:v>125</c:v>
                </c:pt>
                <c:pt idx="3">
                  <c:v>121</c:v>
                </c:pt>
                <c:pt idx="4">
                  <c:v>119.6</c:v>
                </c:pt>
                <c:pt idx="5">
                  <c:v>119.1</c:v>
                </c:pt>
                <c:pt idx="6">
                  <c:v>120.5</c:v>
                </c:pt>
                <c:pt idx="7">
                  <c:v>124.1</c:v>
                </c:pt>
                <c:pt idx="8">
                  <c:v>123.5</c:v>
                </c:pt>
                <c:pt idx="9">
                  <c:v>119.9</c:v>
                </c:pt>
                <c:pt idx="10">
                  <c:v>121.6</c:v>
                </c:pt>
                <c:pt idx="11">
                  <c:v>120.7</c:v>
                </c:pt>
                <c:pt idx="12">
                  <c:v>121.5</c:v>
                </c:pt>
                <c:pt idx="13">
                  <c:v>118.4</c:v>
                </c:pt>
                <c:pt idx="14">
                  <c:v>115</c:v>
                </c:pt>
                <c:pt idx="15">
                  <c:v>113.1</c:v>
                </c:pt>
                <c:pt idx="16">
                  <c:v>111.9</c:v>
                </c:pt>
                <c:pt idx="17">
                  <c:v>105.4</c:v>
                </c:pt>
                <c:pt idx="18">
                  <c:v>102.8</c:v>
                </c:pt>
                <c:pt idx="19">
                  <c:v>100.3</c:v>
                </c:pt>
                <c:pt idx="20">
                  <c:v>101</c:v>
                </c:pt>
                <c:pt idx="21">
                  <c:v>102.2</c:v>
                </c:pt>
                <c:pt idx="22">
                  <c:v>100</c:v>
                </c:pt>
                <c:pt idx="23">
                  <c:v>101.4</c:v>
                </c:pt>
              </c:numCache>
            </c:numRef>
          </c:val>
          <c:smooth val="0"/>
          <c:extLst>
            <c:ext xmlns:c16="http://schemas.microsoft.com/office/drawing/2014/chart" uri="{C3380CC4-5D6E-409C-BE32-E72D297353CC}">
              <c16:uniqueId val="{00000001-C868-4A39-84D9-E531B0B091F8}"/>
            </c:ext>
          </c:extLst>
        </c:ser>
        <c:ser>
          <c:idx val="2"/>
          <c:order val="2"/>
          <c:tx>
            <c:strRef>
              <c:f>Sheet1!$D$1</c:f>
              <c:strCache>
                <c:ptCount val="1"/>
                <c:pt idx="0">
                  <c:v>ÜGYELETI DBP</c:v>
                </c:pt>
              </c:strCache>
            </c:strRef>
          </c:tx>
          <c:spPr>
            <a:ln w="38100" cap="rnd">
              <a:solidFill>
                <a:schemeClr val="accent3"/>
              </a:solidFill>
              <a:round/>
            </a:ln>
            <a:effectLst/>
          </c:spPr>
          <c:marker>
            <c:symbol val="none"/>
          </c:marker>
          <c:cat>
            <c:strRef>
              <c:f>Sheet1!$A$2:$A$25</c:f>
              <c:strCache>
                <c:ptCount val="24"/>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pt idx="19">
                  <c:v>1</c:v>
                </c:pt>
                <c:pt idx="20">
                  <c:v>2</c:v>
                </c:pt>
                <c:pt idx="21">
                  <c:v>3</c:v>
                </c:pt>
                <c:pt idx="22">
                  <c:v>4</c:v>
                </c:pt>
                <c:pt idx="23">
                  <c:v>5</c:v>
                </c:pt>
              </c:strCache>
            </c:strRef>
          </c:cat>
          <c:val>
            <c:numRef>
              <c:f>Sheet1!$D$2:$D$25</c:f>
              <c:numCache>
                <c:formatCode>General;\-General</c:formatCode>
                <c:ptCount val="24"/>
                <c:pt idx="0">
                  <c:v>64.400000000000006</c:v>
                </c:pt>
                <c:pt idx="1">
                  <c:v>70.8</c:v>
                </c:pt>
                <c:pt idx="2">
                  <c:v>73.400000000000006</c:v>
                </c:pt>
                <c:pt idx="3">
                  <c:v>75.3</c:v>
                </c:pt>
                <c:pt idx="4">
                  <c:v>77.400000000000006</c:v>
                </c:pt>
                <c:pt idx="5">
                  <c:v>75.599999999999994</c:v>
                </c:pt>
                <c:pt idx="6">
                  <c:v>74.3</c:v>
                </c:pt>
                <c:pt idx="7">
                  <c:v>72.3</c:v>
                </c:pt>
                <c:pt idx="8">
                  <c:v>74.099999999999994</c:v>
                </c:pt>
                <c:pt idx="9">
                  <c:v>75.099999999999994</c:v>
                </c:pt>
                <c:pt idx="10">
                  <c:v>76.099999999999994</c:v>
                </c:pt>
                <c:pt idx="11">
                  <c:v>76.3</c:v>
                </c:pt>
                <c:pt idx="12">
                  <c:v>79</c:v>
                </c:pt>
                <c:pt idx="13">
                  <c:v>77.5</c:v>
                </c:pt>
                <c:pt idx="14">
                  <c:v>76.2</c:v>
                </c:pt>
                <c:pt idx="15">
                  <c:v>74.7</c:v>
                </c:pt>
                <c:pt idx="16">
                  <c:v>73.599999999999994</c:v>
                </c:pt>
                <c:pt idx="17">
                  <c:v>69.900000000000006</c:v>
                </c:pt>
                <c:pt idx="18">
                  <c:v>68.900000000000006</c:v>
                </c:pt>
                <c:pt idx="19">
                  <c:v>65.8</c:v>
                </c:pt>
                <c:pt idx="20">
                  <c:v>64.099999999999994</c:v>
                </c:pt>
                <c:pt idx="21">
                  <c:v>62.7</c:v>
                </c:pt>
                <c:pt idx="22">
                  <c:v>61</c:v>
                </c:pt>
                <c:pt idx="23">
                  <c:v>61.8</c:v>
                </c:pt>
              </c:numCache>
            </c:numRef>
          </c:val>
          <c:smooth val="0"/>
          <c:extLst>
            <c:ext xmlns:c16="http://schemas.microsoft.com/office/drawing/2014/chart" uri="{C3380CC4-5D6E-409C-BE32-E72D297353CC}">
              <c16:uniqueId val="{00000002-C868-4A39-84D9-E531B0B091F8}"/>
            </c:ext>
          </c:extLst>
        </c:ser>
        <c:ser>
          <c:idx val="3"/>
          <c:order val="3"/>
          <c:tx>
            <c:strRef>
              <c:f>Sheet1!$E$1</c:f>
              <c:strCache>
                <c:ptCount val="1"/>
                <c:pt idx="0">
                  <c:v>NEM ÜGYELETI DBP</c:v>
                </c:pt>
              </c:strCache>
            </c:strRef>
          </c:tx>
          <c:spPr>
            <a:ln w="38100" cap="rnd">
              <a:solidFill>
                <a:schemeClr val="accent4"/>
              </a:solidFill>
              <a:round/>
            </a:ln>
            <a:effectLst/>
          </c:spPr>
          <c:marker>
            <c:symbol val="none"/>
          </c:marker>
          <c:cat>
            <c:strRef>
              <c:f>Sheet1!$A$2:$A$25</c:f>
              <c:strCache>
                <c:ptCount val="24"/>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pt idx="19">
                  <c:v>1</c:v>
                </c:pt>
                <c:pt idx="20">
                  <c:v>2</c:v>
                </c:pt>
                <c:pt idx="21">
                  <c:v>3</c:v>
                </c:pt>
                <c:pt idx="22">
                  <c:v>4</c:v>
                </c:pt>
                <c:pt idx="23">
                  <c:v>5</c:v>
                </c:pt>
              </c:strCache>
            </c:strRef>
          </c:cat>
          <c:val>
            <c:numRef>
              <c:f>Sheet1!$E$2:$E$25</c:f>
              <c:numCache>
                <c:formatCode>General;\-General</c:formatCode>
                <c:ptCount val="24"/>
                <c:pt idx="0">
                  <c:v>64.3</c:v>
                </c:pt>
                <c:pt idx="1">
                  <c:v>70.5</c:v>
                </c:pt>
                <c:pt idx="2">
                  <c:v>75.7</c:v>
                </c:pt>
                <c:pt idx="3">
                  <c:v>75.8</c:v>
                </c:pt>
                <c:pt idx="4">
                  <c:v>72.5</c:v>
                </c:pt>
                <c:pt idx="5">
                  <c:v>74.2</c:v>
                </c:pt>
                <c:pt idx="6">
                  <c:v>73.5</c:v>
                </c:pt>
                <c:pt idx="7">
                  <c:v>77</c:v>
                </c:pt>
                <c:pt idx="8">
                  <c:v>75.5</c:v>
                </c:pt>
                <c:pt idx="9">
                  <c:v>73.2</c:v>
                </c:pt>
                <c:pt idx="10">
                  <c:v>74.3</c:v>
                </c:pt>
                <c:pt idx="11">
                  <c:v>74.099999999999994</c:v>
                </c:pt>
                <c:pt idx="12">
                  <c:v>73.3</c:v>
                </c:pt>
                <c:pt idx="13">
                  <c:v>71.099999999999994</c:v>
                </c:pt>
                <c:pt idx="14">
                  <c:v>68.599999999999994</c:v>
                </c:pt>
                <c:pt idx="15">
                  <c:v>67.7</c:v>
                </c:pt>
                <c:pt idx="16">
                  <c:v>64.8</c:v>
                </c:pt>
                <c:pt idx="17">
                  <c:v>60.2</c:v>
                </c:pt>
                <c:pt idx="18">
                  <c:v>58.1</c:v>
                </c:pt>
                <c:pt idx="19">
                  <c:v>54.6</c:v>
                </c:pt>
                <c:pt idx="20">
                  <c:v>56.1</c:v>
                </c:pt>
                <c:pt idx="21">
                  <c:v>58.3</c:v>
                </c:pt>
                <c:pt idx="22">
                  <c:v>56</c:v>
                </c:pt>
                <c:pt idx="23">
                  <c:v>59.6</c:v>
                </c:pt>
              </c:numCache>
            </c:numRef>
          </c:val>
          <c:smooth val="0"/>
          <c:extLst>
            <c:ext xmlns:c16="http://schemas.microsoft.com/office/drawing/2014/chart" uri="{C3380CC4-5D6E-409C-BE32-E72D297353CC}">
              <c16:uniqueId val="{00000003-C868-4A39-84D9-E531B0B091F8}"/>
            </c:ext>
          </c:extLst>
        </c:ser>
        <c:dLbls>
          <c:showLegendKey val="0"/>
          <c:showVal val="0"/>
          <c:showCatName val="0"/>
          <c:showSerName val="0"/>
          <c:showPercent val="0"/>
          <c:showBubbleSize val="0"/>
        </c:dLbls>
        <c:smooth val="0"/>
        <c:axId val="-2122173104"/>
        <c:axId val="-2108962896"/>
      </c:lineChart>
      <c:catAx>
        <c:axId val="-21221731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hu-HU"/>
          </a:p>
        </c:txPr>
        <c:crossAx val="-2108962896"/>
        <c:crosses val="autoZero"/>
        <c:auto val="0"/>
        <c:lblAlgn val="ctr"/>
        <c:lblOffset val="100"/>
        <c:tickLblSkip val="2"/>
        <c:tickMarkSkip val="1"/>
        <c:noMultiLvlLbl val="0"/>
      </c:catAx>
      <c:valAx>
        <c:axId val="-2108962896"/>
        <c:scaling>
          <c:orientation val="minMax"/>
          <c:max val="130"/>
          <c:min val="5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General" sourceLinked="1"/>
        <c:majorTickMark val="none"/>
        <c:min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u-HU"/>
          </a:p>
        </c:txPr>
        <c:crossAx val="-2122173104"/>
        <c:crosses val="autoZero"/>
        <c:crossBetween val="midCat"/>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29BC5-080A-C24D-97C9-8913891E912F}" type="datetimeFigureOut">
              <a:rPr lang="hu-HU" smtClean="0"/>
              <a:t>2019. 03. 22.</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F8B00-9860-0948-B1E2-0752E0BD1F5B}" type="slidenum">
              <a:rPr lang="hu-HU" smtClean="0"/>
              <a:t>‹#›</a:t>
            </a:fld>
            <a:endParaRPr lang="hu-HU"/>
          </a:p>
        </p:txBody>
      </p:sp>
    </p:spTree>
    <p:extLst>
      <p:ext uri="{BB962C8B-B14F-4D97-AF65-F5344CB8AC3E}">
        <p14:creationId xmlns:p14="http://schemas.microsoft.com/office/powerpoint/2010/main" val="167344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D61E78FF-7903-0B4A-89FB-631D707E1A0F}" type="slidenum">
              <a:rPr lang="en-US" smtClean="0"/>
              <a:t>1</a:t>
            </a:fld>
            <a:endParaRPr lang="en-US"/>
          </a:p>
        </p:txBody>
      </p:sp>
    </p:spTree>
    <p:extLst>
      <p:ext uri="{BB962C8B-B14F-4D97-AF65-F5344CB8AC3E}">
        <p14:creationId xmlns:p14="http://schemas.microsoft.com/office/powerpoint/2010/main" val="150753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D0F78BAB-2AF9-A344-98B4-38DEEF14E8FE}" type="slidenum">
              <a:rPr lang="hu-HU" smtClean="0"/>
              <a:t>37</a:t>
            </a:fld>
            <a:endParaRPr lang="hu-HU"/>
          </a:p>
        </p:txBody>
      </p:sp>
    </p:spTree>
    <p:extLst>
      <p:ext uri="{BB962C8B-B14F-4D97-AF65-F5344CB8AC3E}">
        <p14:creationId xmlns:p14="http://schemas.microsoft.com/office/powerpoint/2010/main" val="203381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F41EBA-687B-D240-9F9F-5FCFC6D0F63F}" type="slidenum">
              <a:rPr lang="hu-HU" altLang="en-US"/>
              <a:pPr>
                <a:defRPr/>
              </a:pPr>
              <a:t>48</a:t>
            </a:fld>
            <a:endParaRPr lang="hu-HU" alt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73299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1207FA-C285-FB4F-B642-3BF2D07EE5EA}" type="slidenum">
              <a:rPr lang="hu-HU" altLang="en-US"/>
              <a:pPr>
                <a:defRPr/>
              </a:pPr>
              <a:t>49</a:t>
            </a:fld>
            <a:endParaRPr lang="hu-HU" alt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8318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EFCAFE-F087-0848-8F89-77802E2104E5}" type="slidenum">
              <a:rPr lang="hu-HU" altLang="en-US"/>
              <a:pPr>
                <a:defRPr/>
              </a:pPr>
              <a:t>50</a:t>
            </a:fld>
            <a:endParaRPr lang="hu-HU"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46384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EA17FB-7F1D-0849-BC15-393BC6DEF60A}" type="slidenum">
              <a:rPr lang="hu-HU" altLang="en-US"/>
              <a:pPr>
                <a:defRPr/>
              </a:pPr>
              <a:t>52</a:t>
            </a:fld>
            <a:endParaRPr lang="hu-HU" alt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22966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171A450-B22E-8F40-8327-564561B0C4DB}" type="slidenum">
              <a:rPr lang="hu-HU" altLang="en-US"/>
              <a:pPr>
                <a:defRPr/>
              </a:pPr>
              <a:t>54</a:t>
            </a:fld>
            <a:endParaRPr lang="hu-HU" altLang="en-US"/>
          </a:p>
        </p:txBody>
      </p:sp>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DF415A7-9FC3-B448-AE78-0BB6FC3A0C18}" type="slidenum">
              <a:rPr lang="hu-HU" altLang="en-US" sz="1200"/>
              <a:pPr algn="r" eaLnBrk="1" hangingPunct="1"/>
              <a:t>54</a:t>
            </a:fld>
            <a:endParaRPr lang="hu-HU" altLang="en-US" sz="1200"/>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hu-HU" altLang="en-US" smtClean="0"/>
              <a:t>A vese afferens és efferens inervációja</a:t>
            </a:r>
          </a:p>
          <a:p>
            <a:pPr eaLnBrk="1" hangingPunct="1">
              <a:defRPr/>
            </a:pPr>
            <a:endParaRPr lang="hu-HU" altLang="en-US" smtClean="0"/>
          </a:p>
          <a:p>
            <a:pPr eaLnBrk="1" hangingPunct="1">
              <a:defRPr/>
            </a:pPr>
            <a:endParaRPr lang="hu-HU" altLang="en-US" smtClean="0"/>
          </a:p>
        </p:txBody>
      </p:sp>
    </p:spTree>
    <p:extLst>
      <p:ext uri="{BB962C8B-B14F-4D97-AF65-F5344CB8AC3E}">
        <p14:creationId xmlns:p14="http://schemas.microsoft.com/office/powerpoint/2010/main" val="17552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 folyamatot tovább árnyalja, hogy eltérő fejlettségű országokban más és más rizikófaktorok változását észleljük. Globálisan az érbetegségek megelőzése változatlanul nagy kihívást jelent. Egy közelmúltban megjelent felmérés (4) eredményei alapján 1990 és 2013 között világszerte közel 42%-kal nőtt az </a:t>
            </a:r>
            <a:r>
              <a:rPr lang="hu-HU" sz="1200" kern="1200" dirty="0" err="1" smtClean="0">
                <a:solidFill>
                  <a:schemeClr val="tx1"/>
                </a:solidFill>
                <a:latin typeface="+mn-lt"/>
                <a:ea typeface="+mn-ea"/>
                <a:cs typeface="+mn-cs"/>
              </a:rPr>
              <a:t>ischaemias</a:t>
            </a:r>
            <a:r>
              <a:rPr lang="hu-HU" sz="1200" kern="1200" dirty="0" smtClean="0">
                <a:solidFill>
                  <a:schemeClr val="tx1"/>
                </a:solidFill>
                <a:latin typeface="+mn-lt"/>
                <a:ea typeface="+mn-ea"/>
                <a:cs typeface="+mn-cs"/>
              </a:rPr>
              <a:t> szívbetegség következtében bekövetkező halálozás, 50 %-kal emelkedett az </a:t>
            </a:r>
            <a:r>
              <a:rPr lang="hu-HU" sz="1200" kern="1200" dirty="0" err="1" smtClean="0">
                <a:solidFill>
                  <a:schemeClr val="tx1"/>
                </a:solidFill>
                <a:latin typeface="+mn-lt"/>
                <a:ea typeface="+mn-ea"/>
                <a:cs typeface="+mn-cs"/>
              </a:rPr>
              <a:t>ischaemias</a:t>
            </a:r>
            <a:r>
              <a:rPr lang="hu-HU" sz="1200" kern="1200" dirty="0" smtClean="0">
                <a:solidFill>
                  <a:schemeClr val="tx1"/>
                </a:solidFill>
                <a:latin typeface="+mn-lt"/>
                <a:ea typeface="+mn-ea"/>
                <a:cs typeface="+mn-cs"/>
              </a:rPr>
              <a:t> stroke halálozás, 288%-kal a </a:t>
            </a:r>
            <a:r>
              <a:rPr lang="hu-HU" sz="1200" kern="1200" dirty="0" err="1" smtClean="0">
                <a:solidFill>
                  <a:schemeClr val="tx1"/>
                </a:solidFill>
                <a:latin typeface="+mn-lt"/>
                <a:ea typeface="+mn-ea"/>
                <a:cs typeface="+mn-cs"/>
              </a:rPr>
              <a:t>pitvarfibrillációból</a:t>
            </a:r>
            <a:r>
              <a:rPr lang="hu-HU" sz="1200" kern="1200" dirty="0" smtClean="0">
                <a:solidFill>
                  <a:schemeClr val="tx1"/>
                </a:solidFill>
                <a:latin typeface="+mn-lt"/>
                <a:ea typeface="+mn-ea"/>
                <a:cs typeface="+mn-cs"/>
              </a:rPr>
              <a:t>, vagy </a:t>
            </a:r>
            <a:r>
              <a:rPr lang="hu-HU" sz="1200" kern="1200" dirty="0" err="1" smtClean="0">
                <a:solidFill>
                  <a:schemeClr val="tx1"/>
                </a:solidFill>
                <a:latin typeface="+mn-lt"/>
                <a:ea typeface="+mn-ea"/>
                <a:cs typeface="+mn-cs"/>
              </a:rPr>
              <a:t>pitvari-flutternból</a:t>
            </a:r>
            <a:r>
              <a:rPr lang="hu-HU" sz="1200" kern="1200" dirty="0" smtClean="0">
                <a:solidFill>
                  <a:schemeClr val="tx1"/>
                </a:solidFill>
                <a:latin typeface="+mn-lt"/>
                <a:ea typeface="+mn-ea"/>
                <a:cs typeface="+mn-cs"/>
              </a:rPr>
              <a:t> származó halálok előfordulása. Mindössze a reumás szívbetegségekkel összefüggő halálok száma csökkent. </a:t>
            </a:r>
            <a:endParaRPr lang="hu-HU" dirty="0"/>
          </a:p>
        </p:txBody>
      </p:sp>
      <p:sp>
        <p:nvSpPr>
          <p:cNvPr id="4" name="Dia számának helye 3"/>
          <p:cNvSpPr>
            <a:spLocks noGrp="1"/>
          </p:cNvSpPr>
          <p:nvPr>
            <p:ph type="sldNum" sz="quarter" idx="10"/>
          </p:nvPr>
        </p:nvSpPr>
        <p:spPr/>
        <p:txBody>
          <a:bodyPr/>
          <a:lstStyle/>
          <a:p>
            <a:fld id="{F9BDC2AC-A28C-40D8-B2F9-B7D26E8FE2A1}" type="slidenum">
              <a:rPr lang="hu-HU" smtClean="0"/>
              <a:pPr/>
              <a:t>4</a:t>
            </a:fld>
            <a:endParaRPr lang="hu-HU"/>
          </a:p>
        </p:txBody>
      </p:sp>
    </p:spTree>
    <p:extLst>
      <p:ext uri="{BB962C8B-B14F-4D97-AF65-F5344CB8AC3E}">
        <p14:creationId xmlns:p14="http://schemas.microsoft.com/office/powerpoint/2010/main" val="53684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813" y="744538"/>
            <a:ext cx="6616700" cy="3722687"/>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3F4CD84-7516-47D7-8F55-55F15B566A86}"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43650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xfrm>
            <a:off x="92075" y="742950"/>
            <a:ext cx="6615113"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5011">
              <a:spcBef>
                <a:spcPct val="0"/>
              </a:spcBef>
              <a:defRPr/>
            </a:pPr>
            <a:r>
              <a:rPr lang="en-US" b="1" dirty="0"/>
              <a:t>The number of adults with raised blood pressure increased from 594 million in 1975 to 1·13 billion in 2015</a:t>
            </a:r>
            <a:r>
              <a:rPr lang="en-US" dirty="0"/>
              <a:t>, with the increase largely in low-income and middle-income countries. </a:t>
            </a:r>
          </a:p>
          <a:p>
            <a:pPr defTabSz="875011">
              <a:spcBef>
                <a:spcPct val="0"/>
              </a:spcBef>
              <a:defRPr/>
            </a:pPr>
            <a:r>
              <a:rPr lang="en-US" b="1" dirty="0"/>
              <a:t>In 2015, central and eastern Europe, sub-Saharan Africa, and south Asia had the highest blood pressure levels</a:t>
            </a:r>
            <a:r>
              <a:rPr lang="en-US" dirty="0"/>
              <a:t>.</a:t>
            </a:r>
            <a:r>
              <a:rPr lang="en-US" baseline="30000" dirty="0"/>
              <a:t>1</a:t>
            </a:r>
          </a:p>
          <a:p>
            <a:pPr eaLnBrk="1" hangingPunct="1">
              <a:spcBef>
                <a:spcPct val="0"/>
              </a:spcBef>
            </a:pPr>
            <a:endParaRPr lang="en-US" dirty="0" smtClean="0"/>
          </a:p>
        </p:txBody>
      </p:sp>
    </p:spTree>
    <p:extLst>
      <p:ext uri="{BB962C8B-B14F-4D97-AF65-F5344CB8AC3E}">
        <p14:creationId xmlns:p14="http://schemas.microsoft.com/office/powerpoint/2010/main" val="140210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miter lim="800000"/>
            <a:headEnd/>
            <a:tailEnd/>
          </a:ln>
        </p:spPr>
        <p:txBody>
          <a:bodyPr/>
          <a:lstStyle/>
          <a:p>
            <a:fld id="{961C7A2E-41E5-4BDC-8206-D739EF8920E0}" type="slidenum">
              <a:rPr lang="en-US" altLang="en-US"/>
              <a:pPr/>
              <a:t>12</a:t>
            </a:fld>
            <a:endParaRPr lang="en-US" altLang="en-US"/>
          </a:p>
        </p:txBody>
      </p:sp>
      <p:sp>
        <p:nvSpPr>
          <p:cNvPr id="7170" name="Notes Placeholder 1"/>
          <p:cNvSpPr>
            <a:spLocks noGrp="1"/>
          </p:cNvSpPr>
          <p:nvPr>
            <p:ph type="body" idx="1"/>
          </p:nvPr>
        </p:nvSpPr>
        <p:spPr>
          <a:noFill/>
        </p:spPr>
        <p:txBody>
          <a:bodyPr/>
          <a:lstStyle/>
          <a:p>
            <a:pPr eaLnBrk="1" hangingPunct="1"/>
            <a:r>
              <a:rPr lang="hu-HU" altLang="en-US" smtClean="0">
                <a:latin typeface="Arial" pitchFamily="34" charset="0"/>
              </a:rPr>
              <a:t>Nyolcvan év alatt a vérnyomáscsökkentő kezelés jelentőségéről alkotott uralkodó nézet alapvetően megváltozott. Míg 1931-ben károsnak gondolták a magas vérnyomás csökkentését, amelyet „esszenciálisnak” gondoltak a szöveti perfúzió biztosítása érdekében, addig a mára összegyűlő evidenciák ismeretében elképzelhetetlen, hogy a klinikai végpontok csökkentése érdekében ne vezessünk be antihypertenzív kezelést.</a:t>
            </a:r>
          </a:p>
        </p:txBody>
      </p:sp>
    </p:spTree>
    <p:extLst>
      <p:ext uri="{BB962C8B-B14F-4D97-AF65-F5344CB8AC3E}">
        <p14:creationId xmlns:p14="http://schemas.microsoft.com/office/powerpoint/2010/main" val="147985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BA543-D255-424D-9AE7-B6B421AE82B9}" type="slidenum">
              <a:rPr lang="hu-HU" altLang="en-US"/>
              <a:pPr/>
              <a:t>24</a:t>
            </a:fld>
            <a:endParaRPr lang="hu-HU" alt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963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AA261B-7CA6-4B44-A068-7CDB467F4880}" type="slidenum">
              <a:rPr lang="hu-HU" altLang="en-US"/>
              <a:pPr>
                <a:defRPr/>
              </a:pPr>
              <a:t>26</a:t>
            </a:fld>
            <a:endParaRPr lang="hu-HU"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81525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21AC29-06B5-7049-9A56-621AC553CBD1}" type="slidenum">
              <a:rPr lang="hu-HU" altLang="en-US"/>
              <a:pPr>
                <a:defRPr/>
              </a:pPr>
              <a:t>27</a:t>
            </a:fld>
            <a:endParaRPr lang="hu-HU"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27962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D0F78BAB-2AF9-A344-98B4-38DEEF14E8FE}" type="slidenum">
              <a:rPr lang="hu-HU" smtClean="0"/>
              <a:t>36</a:t>
            </a:fld>
            <a:endParaRPr lang="hu-HU"/>
          </a:p>
        </p:txBody>
      </p:sp>
    </p:spTree>
    <p:extLst>
      <p:ext uri="{BB962C8B-B14F-4D97-AF65-F5344CB8AC3E}">
        <p14:creationId xmlns:p14="http://schemas.microsoft.com/office/powerpoint/2010/main" val="171568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79749B-0F13-B549-AAAE-7305F9AE3013}" type="datetimeFigureOut">
              <a:rPr lang="hu-HU" smtClean="0"/>
              <a:t>2019. 03. 22.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71F0371-155E-CB44-B24F-2FF38F0A8E18}"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95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79749B-0F13-B549-AAAE-7305F9AE3013}" type="datetimeFigureOut">
              <a:rPr lang="hu-HU" smtClean="0"/>
              <a:t>2019. 03. 22.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39902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79749B-0F13-B549-AAAE-7305F9AE3013}" type="datetimeFigureOut">
              <a:rPr lang="hu-HU" smtClean="0"/>
              <a:t>2019. 03. 22.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203417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647999" y="6325201"/>
            <a:ext cx="10651200" cy="263525"/>
          </a:xfrm>
        </p:spPr>
        <p:txBody>
          <a:bodyPr anchor="b"/>
          <a:lstStyle>
            <a:lvl1pPr marL="0" indent="0">
              <a:buFontTx/>
              <a:buNone/>
              <a:defRPr sz="1200"/>
            </a:lvl1pPr>
          </a:lstStyle>
          <a:p>
            <a:pPr lvl="0"/>
            <a:r>
              <a:rPr lang="en-US" smtClean="0"/>
              <a:t>Click to edit Master text styles</a:t>
            </a:r>
          </a:p>
        </p:txBody>
      </p:sp>
      <p:sp>
        <p:nvSpPr>
          <p:cNvPr id="4" name="Rectangle 10"/>
          <p:cNvSpPr>
            <a:spLocks noGrp="1" noChangeArrowheads="1"/>
          </p:cNvSpPr>
          <p:nvPr>
            <p:ph type="sldNum" sz="quarter" idx="16"/>
          </p:nvPr>
        </p:nvSpPr>
        <p:spPr/>
        <p:txBody>
          <a:bodyPr/>
          <a:lstStyle>
            <a:lvl1pPr>
              <a:defRPr>
                <a:ea typeface="ＭＳ Ｐゴシック" charset="0"/>
                <a:cs typeface="ＭＳ Ｐゴシック" charset="0"/>
              </a:defRPr>
            </a:lvl1pPr>
          </a:lstStyle>
          <a:p>
            <a:pPr>
              <a:defRPr/>
            </a:pPr>
            <a:r>
              <a:rPr lang="hu-HU"/>
              <a:t>PRAD1210DS27</a:t>
            </a:r>
            <a:endParaRPr lang="en-GB"/>
          </a:p>
        </p:txBody>
      </p:sp>
    </p:spTree>
    <p:extLst>
      <p:ext uri="{BB962C8B-B14F-4D97-AF65-F5344CB8AC3E}">
        <p14:creationId xmlns:p14="http://schemas.microsoft.com/office/powerpoint/2010/main" val="92754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D7FA1C8-3E42-451E-BFB6-71B59392FE57}" type="datetime1">
              <a:rPr lang="fr-FR" smtClean="0">
                <a:solidFill>
                  <a:prstClr val="black">
                    <a:tint val="75000"/>
                  </a:prstClr>
                </a:solidFill>
              </a:rPr>
              <a:pPr/>
              <a:t>22/03/2019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70BA648-5523-FE42-A6C3-1D896E7458D9}" type="slidenum">
              <a:rPr lang="fr-FR" smtClean="0">
                <a:solidFill>
                  <a:prstClr val="black">
                    <a:tint val="75000"/>
                  </a:prstClr>
                </a:solidFill>
              </a:rPr>
              <a:pPr/>
              <a:t>‹#›</a:t>
            </a:fld>
            <a:endParaRPr lang="fr-FR">
              <a:solidFill>
                <a:prstClr val="black">
                  <a:tint val="75000"/>
                </a:prstClr>
              </a:solidFill>
            </a:endParaRPr>
          </a:p>
        </p:txBody>
      </p:sp>
      <p:grpSp>
        <p:nvGrpSpPr>
          <p:cNvPr id="6" name="Groupe 5"/>
          <p:cNvGrpSpPr/>
          <p:nvPr userDrawn="1"/>
        </p:nvGrpSpPr>
        <p:grpSpPr>
          <a:xfrm>
            <a:off x="-565651" y="1"/>
            <a:ext cx="12770352" cy="1569856"/>
            <a:chOff x="-424238" y="1"/>
            <a:chExt cx="9577764" cy="1569856"/>
          </a:xfrm>
        </p:grpSpPr>
        <p:pic>
          <p:nvPicPr>
            <p:cNvPr id="7"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3841"/>
            <a:stretch/>
          </p:blipFill>
          <p:spPr bwMode="auto">
            <a:xfrm>
              <a:off x="0" y="1"/>
              <a:ext cx="9153526" cy="125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rme libre 7"/>
            <p:cNvSpPr/>
            <p:nvPr/>
          </p:nvSpPr>
          <p:spPr>
            <a:xfrm>
              <a:off x="-424238" y="624634"/>
              <a:ext cx="9565239" cy="945223"/>
            </a:xfrm>
            <a:custGeom>
              <a:avLst/>
              <a:gdLst>
                <a:gd name="connsiteX0" fmla="*/ 0 w 1854926"/>
                <a:gd name="connsiteY0" fmla="*/ 1306286 h 2534195"/>
                <a:gd name="connsiteX1" fmla="*/ 139337 w 1854926"/>
                <a:gd name="connsiteY1" fmla="*/ 1306286 h 2534195"/>
                <a:gd name="connsiteX2" fmla="*/ 243840 w 1854926"/>
                <a:gd name="connsiteY2" fmla="*/ 931818 h 2534195"/>
                <a:gd name="connsiteX3" fmla="*/ 478971 w 1854926"/>
                <a:gd name="connsiteY3" fmla="*/ 2534195 h 2534195"/>
                <a:gd name="connsiteX4" fmla="*/ 670560 w 1854926"/>
                <a:gd name="connsiteY4" fmla="*/ 0 h 2534195"/>
                <a:gd name="connsiteX5" fmla="*/ 809897 w 1854926"/>
                <a:gd name="connsiteY5" fmla="*/ 1541418 h 2534195"/>
                <a:gd name="connsiteX6" fmla="*/ 949234 w 1854926"/>
                <a:gd name="connsiteY6" fmla="*/ 1280160 h 2534195"/>
                <a:gd name="connsiteX7" fmla="*/ 1854926 w 1854926"/>
                <a:gd name="connsiteY7" fmla="*/ 1280160 h 2534195"/>
                <a:gd name="connsiteX0" fmla="*/ 0 w 12688051"/>
                <a:gd name="connsiteY0" fmla="*/ 1306286 h 2534195"/>
                <a:gd name="connsiteX1" fmla="*/ 139337 w 12688051"/>
                <a:gd name="connsiteY1" fmla="*/ 1306286 h 2534195"/>
                <a:gd name="connsiteX2" fmla="*/ 243840 w 12688051"/>
                <a:gd name="connsiteY2" fmla="*/ 931818 h 2534195"/>
                <a:gd name="connsiteX3" fmla="*/ 478971 w 12688051"/>
                <a:gd name="connsiteY3" fmla="*/ 2534195 h 2534195"/>
                <a:gd name="connsiteX4" fmla="*/ 670560 w 12688051"/>
                <a:gd name="connsiteY4" fmla="*/ 0 h 2534195"/>
                <a:gd name="connsiteX5" fmla="*/ 809897 w 12688051"/>
                <a:gd name="connsiteY5" fmla="*/ 1541418 h 2534195"/>
                <a:gd name="connsiteX6" fmla="*/ 949234 w 12688051"/>
                <a:gd name="connsiteY6" fmla="*/ 1280160 h 2534195"/>
                <a:gd name="connsiteX7" fmla="*/ 12688051 w 12688051"/>
                <a:gd name="connsiteY7" fmla="*/ 1327768 h 2534195"/>
                <a:gd name="connsiteX0" fmla="*/ 0 w 12688051"/>
                <a:gd name="connsiteY0" fmla="*/ 1306286 h 2534195"/>
                <a:gd name="connsiteX1" fmla="*/ 139337 w 12688051"/>
                <a:gd name="connsiteY1" fmla="*/ 1306286 h 2534195"/>
                <a:gd name="connsiteX2" fmla="*/ 243840 w 12688051"/>
                <a:gd name="connsiteY2" fmla="*/ 931818 h 2534195"/>
                <a:gd name="connsiteX3" fmla="*/ 478971 w 12688051"/>
                <a:gd name="connsiteY3" fmla="*/ 2534195 h 2534195"/>
                <a:gd name="connsiteX4" fmla="*/ 670560 w 12688051"/>
                <a:gd name="connsiteY4" fmla="*/ 0 h 2534195"/>
                <a:gd name="connsiteX5" fmla="*/ 809897 w 12688051"/>
                <a:gd name="connsiteY5" fmla="*/ 1541418 h 2534195"/>
                <a:gd name="connsiteX6" fmla="*/ 949234 w 12688051"/>
                <a:gd name="connsiteY6" fmla="*/ 1280160 h 2534195"/>
                <a:gd name="connsiteX7" fmla="*/ 1073549 w 12688051"/>
                <a:gd name="connsiteY7" fmla="*/ 1277379 h 2534195"/>
                <a:gd name="connsiteX8" fmla="*/ 12688051 w 12688051"/>
                <a:gd name="connsiteY8" fmla="*/ 1327768 h 2534195"/>
                <a:gd name="connsiteX0" fmla="*/ 0 w 12688051"/>
                <a:gd name="connsiteY0" fmla="*/ 1306286 h 2534195"/>
                <a:gd name="connsiteX1" fmla="*/ 139337 w 12688051"/>
                <a:gd name="connsiteY1" fmla="*/ 1306286 h 2534195"/>
                <a:gd name="connsiteX2" fmla="*/ 243840 w 12688051"/>
                <a:gd name="connsiteY2" fmla="*/ 931818 h 2534195"/>
                <a:gd name="connsiteX3" fmla="*/ 478971 w 12688051"/>
                <a:gd name="connsiteY3" fmla="*/ 2534195 h 2534195"/>
                <a:gd name="connsiteX4" fmla="*/ 670560 w 12688051"/>
                <a:gd name="connsiteY4" fmla="*/ 0 h 2534195"/>
                <a:gd name="connsiteX5" fmla="*/ 809897 w 12688051"/>
                <a:gd name="connsiteY5" fmla="*/ 1541418 h 2534195"/>
                <a:gd name="connsiteX6" fmla="*/ 929443 w 12688051"/>
                <a:gd name="connsiteY6" fmla="*/ 873329 h 2534195"/>
                <a:gd name="connsiteX7" fmla="*/ 1073549 w 12688051"/>
                <a:gd name="connsiteY7" fmla="*/ 1277379 h 2534195"/>
                <a:gd name="connsiteX8" fmla="*/ 12688051 w 12688051"/>
                <a:gd name="connsiteY8" fmla="*/ 1327768 h 2534195"/>
                <a:gd name="connsiteX0" fmla="*/ 0 w 12688051"/>
                <a:gd name="connsiteY0" fmla="*/ 1306286 h 2534195"/>
                <a:gd name="connsiteX1" fmla="*/ 139337 w 12688051"/>
                <a:gd name="connsiteY1" fmla="*/ 1306286 h 2534195"/>
                <a:gd name="connsiteX2" fmla="*/ 243840 w 12688051"/>
                <a:gd name="connsiteY2" fmla="*/ 931818 h 2534195"/>
                <a:gd name="connsiteX3" fmla="*/ 478971 w 12688051"/>
                <a:gd name="connsiteY3" fmla="*/ 2534195 h 2534195"/>
                <a:gd name="connsiteX4" fmla="*/ 670560 w 12688051"/>
                <a:gd name="connsiteY4" fmla="*/ 0 h 2534195"/>
                <a:gd name="connsiteX5" fmla="*/ 809897 w 12688051"/>
                <a:gd name="connsiteY5" fmla="*/ 1541418 h 2534195"/>
                <a:gd name="connsiteX6" fmla="*/ 929443 w 12688051"/>
                <a:gd name="connsiteY6" fmla="*/ 873329 h 2534195"/>
                <a:gd name="connsiteX7" fmla="*/ 991082 w 12688051"/>
                <a:gd name="connsiteY7" fmla="*/ 1320662 h 2534195"/>
                <a:gd name="connsiteX8" fmla="*/ 12688051 w 12688051"/>
                <a:gd name="connsiteY8" fmla="*/ 1327768 h 2534195"/>
                <a:gd name="connsiteX0" fmla="*/ 0 w 12688051"/>
                <a:gd name="connsiteY0" fmla="*/ 1306286 h 2534195"/>
                <a:gd name="connsiteX1" fmla="*/ 139337 w 12688051"/>
                <a:gd name="connsiteY1" fmla="*/ 1306286 h 2534195"/>
                <a:gd name="connsiteX2" fmla="*/ 243840 w 12688051"/>
                <a:gd name="connsiteY2" fmla="*/ 931818 h 2534195"/>
                <a:gd name="connsiteX3" fmla="*/ 478971 w 12688051"/>
                <a:gd name="connsiteY3" fmla="*/ 2534195 h 2534195"/>
                <a:gd name="connsiteX4" fmla="*/ 670560 w 12688051"/>
                <a:gd name="connsiteY4" fmla="*/ 0 h 2534195"/>
                <a:gd name="connsiteX5" fmla="*/ 809897 w 12688051"/>
                <a:gd name="connsiteY5" fmla="*/ 1541418 h 2534195"/>
                <a:gd name="connsiteX6" fmla="*/ 929443 w 12688051"/>
                <a:gd name="connsiteY6" fmla="*/ 873329 h 2534195"/>
                <a:gd name="connsiteX7" fmla="*/ 991082 w 12688051"/>
                <a:gd name="connsiteY7" fmla="*/ 1320662 h 2534195"/>
                <a:gd name="connsiteX8" fmla="*/ 1212092 w 12688051"/>
                <a:gd name="connsiteY8" fmla="*/ 1320658 h 2534195"/>
                <a:gd name="connsiteX9" fmla="*/ 12688051 w 12688051"/>
                <a:gd name="connsiteY9" fmla="*/ 1327768 h 2534195"/>
                <a:gd name="connsiteX0" fmla="*/ 0 w 12688051"/>
                <a:gd name="connsiteY0" fmla="*/ 1306286 h 1855850"/>
                <a:gd name="connsiteX1" fmla="*/ 139337 w 12688051"/>
                <a:gd name="connsiteY1" fmla="*/ 1306286 h 1855850"/>
                <a:gd name="connsiteX2" fmla="*/ 243840 w 12688051"/>
                <a:gd name="connsiteY2" fmla="*/ 931818 h 1855850"/>
                <a:gd name="connsiteX3" fmla="*/ 466921 w 12688051"/>
                <a:gd name="connsiteY3" fmla="*/ 1855850 h 1855850"/>
                <a:gd name="connsiteX4" fmla="*/ 670560 w 12688051"/>
                <a:gd name="connsiteY4" fmla="*/ 0 h 1855850"/>
                <a:gd name="connsiteX5" fmla="*/ 809897 w 12688051"/>
                <a:gd name="connsiteY5" fmla="*/ 1541418 h 1855850"/>
                <a:gd name="connsiteX6" fmla="*/ 929443 w 12688051"/>
                <a:gd name="connsiteY6" fmla="*/ 873329 h 1855850"/>
                <a:gd name="connsiteX7" fmla="*/ 991082 w 12688051"/>
                <a:gd name="connsiteY7" fmla="*/ 1320662 h 1855850"/>
                <a:gd name="connsiteX8" fmla="*/ 1212092 w 12688051"/>
                <a:gd name="connsiteY8" fmla="*/ 1320658 h 1855850"/>
                <a:gd name="connsiteX9" fmla="*/ 12688051 w 12688051"/>
                <a:gd name="connsiteY9" fmla="*/ 1327768 h 1855850"/>
                <a:gd name="connsiteX0" fmla="*/ 0 w 12688051"/>
                <a:gd name="connsiteY0" fmla="*/ 1075905 h 1625469"/>
                <a:gd name="connsiteX1" fmla="*/ 139337 w 12688051"/>
                <a:gd name="connsiteY1" fmla="*/ 1075905 h 1625469"/>
                <a:gd name="connsiteX2" fmla="*/ 243840 w 12688051"/>
                <a:gd name="connsiteY2" fmla="*/ 701437 h 1625469"/>
                <a:gd name="connsiteX3" fmla="*/ 466921 w 12688051"/>
                <a:gd name="connsiteY3" fmla="*/ 1625469 h 1625469"/>
                <a:gd name="connsiteX4" fmla="*/ 670560 w 12688051"/>
                <a:gd name="connsiteY4" fmla="*/ 0 h 1625469"/>
                <a:gd name="connsiteX5" fmla="*/ 809897 w 12688051"/>
                <a:gd name="connsiteY5" fmla="*/ 1311037 h 1625469"/>
                <a:gd name="connsiteX6" fmla="*/ 929443 w 12688051"/>
                <a:gd name="connsiteY6" fmla="*/ 642948 h 1625469"/>
                <a:gd name="connsiteX7" fmla="*/ 991082 w 12688051"/>
                <a:gd name="connsiteY7" fmla="*/ 1090281 h 1625469"/>
                <a:gd name="connsiteX8" fmla="*/ 1212092 w 12688051"/>
                <a:gd name="connsiteY8" fmla="*/ 1090277 h 1625469"/>
                <a:gd name="connsiteX9" fmla="*/ 12688051 w 12688051"/>
                <a:gd name="connsiteY9" fmla="*/ 1097387 h 1625469"/>
                <a:gd name="connsiteX0" fmla="*/ 0 w 26074250"/>
                <a:gd name="connsiteY0" fmla="*/ 1075905 h 1625469"/>
                <a:gd name="connsiteX1" fmla="*/ 139337 w 26074250"/>
                <a:gd name="connsiteY1" fmla="*/ 1075905 h 1625469"/>
                <a:gd name="connsiteX2" fmla="*/ 243840 w 26074250"/>
                <a:gd name="connsiteY2" fmla="*/ 701437 h 1625469"/>
                <a:gd name="connsiteX3" fmla="*/ 466921 w 26074250"/>
                <a:gd name="connsiteY3" fmla="*/ 1625469 h 1625469"/>
                <a:gd name="connsiteX4" fmla="*/ 670560 w 26074250"/>
                <a:gd name="connsiteY4" fmla="*/ 0 h 1625469"/>
                <a:gd name="connsiteX5" fmla="*/ 809897 w 26074250"/>
                <a:gd name="connsiteY5" fmla="*/ 1311037 h 1625469"/>
                <a:gd name="connsiteX6" fmla="*/ 929443 w 26074250"/>
                <a:gd name="connsiteY6" fmla="*/ 642948 h 1625469"/>
                <a:gd name="connsiteX7" fmla="*/ 991082 w 26074250"/>
                <a:gd name="connsiteY7" fmla="*/ 1090281 h 1625469"/>
                <a:gd name="connsiteX8" fmla="*/ 1212092 w 26074250"/>
                <a:gd name="connsiteY8" fmla="*/ 1090277 h 1625469"/>
                <a:gd name="connsiteX9" fmla="*/ 26074250 w 26074250"/>
                <a:gd name="connsiteY9" fmla="*/ 1097387 h 1625469"/>
                <a:gd name="connsiteX0" fmla="*/ 0 w 26954520"/>
                <a:gd name="connsiteY0" fmla="*/ 1058237 h 1625469"/>
                <a:gd name="connsiteX1" fmla="*/ 1019607 w 26954520"/>
                <a:gd name="connsiteY1" fmla="*/ 1075905 h 1625469"/>
                <a:gd name="connsiteX2" fmla="*/ 1124110 w 26954520"/>
                <a:gd name="connsiteY2" fmla="*/ 701437 h 1625469"/>
                <a:gd name="connsiteX3" fmla="*/ 1347191 w 26954520"/>
                <a:gd name="connsiteY3" fmla="*/ 1625469 h 1625469"/>
                <a:gd name="connsiteX4" fmla="*/ 1550830 w 26954520"/>
                <a:gd name="connsiteY4" fmla="*/ 0 h 1625469"/>
                <a:gd name="connsiteX5" fmla="*/ 1690167 w 26954520"/>
                <a:gd name="connsiteY5" fmla="*/ 1311037 h 1625469"/>
                <a:gd name="connsiteX6" fmla="*/ 1809713 w 26954520"/>
                <a:gd name="connsiteY6" fmla="*/ 642948 h 1625469"/>
                <a:gd name="connsiteX7" fmla="*/ 1871352 w 26954520"/>
                <a:gd name="connsiteY7" fmla="*/ 1090281 h 1625469"/>
                <a:gd name="connsiteX8" fmla="*/ 2092362 w 26954520"/>
                <a:gd name="connsiteY8" fmla="*/ 1090277 h 1625469"/>
                <a:gd name="connsiteX9" fmla="*/ 26954520 w 26954520"/>
                <a:gd name="connsiteY9" fmla="*/ 1097387 h 1625469"/>
                <a:gd name="connsiteX0" fmla="*/ 0 w 26893810"/>
                <a:gd name="connsiteY0" fmla="*/ 1093574 h 1625469"/>
                <a:gd name="connsiteX1" fmla="*/ 958897 w 26893810"/>
                <a:gd name="connsiteY1" fmla="*/ 1075905 h 1625469"/>
                <a:gd name="connsiteX2" fmla="*/ 1063400 w 26893810"/>
                <a:gd name="connsiteY2" fmla="*/ 701437 h 1625469"/>
                <a:gd name="connsiteX3" fmla="*/ 1286481 w 26893810"/>
                <a:gd name="connsiteY3" fmla="*/ 1625469 h 1625469"/>
                <a:gd name="connsiteX4" fmla="*/ 1490120 w 26893810"/>
                <a:gd name="connsiteY4" fmla="*/ 0 h 1625469"/>
                <a:gd name="connsiteX5" fmla="*/ 1629457 w 26893810"/>
                <a:gd name="connsiteY5" fmla="*/ 1311037 h 1625469"/>
                <a:gd name="connsiteX6" fmla="*/ 1749003 w 26893810"/>
                <a:gd name="connsiteY6" fmla="*/ 642948 h 1625469"/>
                <a:gd name="connsiteX7" fmla="*/ 1810642 w 26893810"/>
                <a:gd name="connsiteY7" fmla="*/ 1090281 h 1625469"/>
                <a:gd name="connsiteX8" fmla="*/ 2031652 w 26893810"/>
                <a:gd name="connsiteY8" fmla="*/ 1090277 h 1625469"/>
                <a:gd name="connsiteX9" fmla="*/ 26893810 w 26893810"/>
                <a:gd name="connsiteY9" fmla="*/ 1097387 h 1625469"/>
                <a:gd name="connsiteX0" fmla="*/ 0 w 28168687"/>
                <a:gd name="connsiteY0" fmla="*/ 1040571 h 1625469"/>
                <a:gd name="connsiteX1" fmla="*/ 2233774 w 28168687"/>
                <a:gd name="connsiteY1" fmla="*/ 1075905 h 1625469"/>
                <a:gd name="connsiteX2" fmla="*/ 2338277 w 28168687"/>
                <a:gd name="connsiteY2" fmla="*/ 701437 h 1625469"/>
                <a:gd name="connsiteX3" fmla="*/ 2561358 w 28168687"/>
                <a:gd name="connsiteY3" fmla="*/ 1625469 h 1625469"/>
                <a:gd name="connsiteX4" fmla="*/ 2764997 w 28168687"/>
                <a:gd name="connsiteY4" fmla="*/ 0 h 1625469"/>
                <a:gd name="connsiteX5" fmla="*/ 2904334 w 28168687"/>
                <a:gd name="connsiteY5" fmla="*/ 1311037 h 1625469"/>
                <a:gd name="connsiteX6" fmla="*/ 3023880 w 28168687"/>
                <a:gd name="connsiteY6" fmla="*/ 642948 h 1625469"/>
                <a:gd name="connsiteX7" fmla="*/ 3085519 w 28168687"/>
                <a:gd name="connsiteY7" fmla="*/ 1090281 h 1625469"/>
                <a:gd name="connsiteX8" fmla="*/ 3306529 w 28168687"/>
                <a:gd name="connsiteY8" fmla="*/ 1090277 h 1625469"/>
                <a:gd name="connsiteX9" fmla="*/ 28168687 w 28168687"/>
                <a:gd name="connsiteY9" fmla="*/ 1097387 h 1625469"/>
                <a:gd name="connsiteX0" fmla="*/ 0 w 28259751"/>
                <a:gd name="connsiteY0" fmla="*/ 1075906 h 1625469"/>
                <a:gd name="connsiteX1" fmla="*/ 2324838 w 28259751"/>
                <a:gd name="connsiteY1" fmla="*/ 1075905 h 1625469"/>
                <a:gd name="connsiteX2" fmla="*/ 2429341 w 28259751"/>
                <a:gd name="connsiteY2" fmla="*/ 701437 h 1625469"/>
                <a:gd name="connsiteX3" fmla="*/ 2652422 w 28259751"/>
                <a:gd name="connsiteY3" fmla="*/ 1625469 h 1625469"/>
                <a:gd name="connsiteX4" fmla="*/ 2856061 w 28259751"/>
                <a:gd name="connsiteY4" fmla="*/ 0 h 1625469"/>
                <a:gd name="connsiteX5" fmla="*/ 2995398 w 28259751"/>
                <a:gd name="connsiteY5" fmla="*/ 1311037 h 1625469"/>
                <a:gd name="connsiteX6" fmla="*/ 3114944 w 28259751"/>
                <a:gd name="connsiteY6" fmla="*/ 642948 h 1625469"/>
                <a:gd name="connsiteX7" fmla="*/ 3176583 w 28259751"/>
                <a:gd name="connsiteY7" fmla="*/ 1090281 h 1625469"/>
                <a:gd name="connsiteX8" fmla="*/ 3397593 w 28259751"/>
                <a:gd name="connsiteY8" fmla="*/ 1090277 h 1625469"/>
                <a:gd name="connsiteX9" fmla="*/ 28259751 w 28259751"/>
                <a:gd name="connsiteY9" fmla="*/ 1097387 h 162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9751" h="1625469">
                  <a:moveTo>
                    <a:pt x="0" y="1075906"/>
                  </a:moveTo>
                  <a:lnTo>
                    <a:pt x="2324838" y="1075905"/>
                  </a:lnTo>
                  <a:lnTo>
                    <a:pt x="2429341" y="701437"/>
                  </a:lnTo>
                  <a:lnTo>
                    <a:pt x="2652422" y="1625469"/>
                  </a:lnTo>
                  <a:lnTo>
                    <a:pt x="2856061" y="0"/>
                  </a:lnTo>
                  <a:lnTo>
                    <a:pt x="2995398" y="1311037"/>
                  </a:lnTo>
                  <a:lnTo>
                    <a:pt x="3114944" y="642948"/>
                  </a:lnTo>
                  <a:lnTo>
                    <a:pt x="3176583" y="1090281"/>
                  </a:lnTo>
                  <a:cubicBezTo>
                    <a:pt x="3206271" y="1087395"/>
                    <a:pt x="3367905" y="1093163"/>
                    <a:pt x="3397593" y="1090277"/>
                  </a:cubicBezTo>
                  <a:lnTo>
                    <a:pt x="28259751" y="1097387"/>
                  </a:lnTo>
                </a:path>
              </a:pathLst>
            </a:custGeom>
            <a:ln>
              <a:solidFill>
                <a:srgbClr val="CF1C2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fontAlgn="auto">
                <a:spcBef>
                  <a:spcPts val="0"/>
                </a:spcBef>
                <a:spcAft>
                  <a:spcPts val="0"/>
                </a:spcAft>
              </a:pPr>
              <a:endParaRPr lang="fr-FR" sz="2400">
                <a:solidFill>
                  <a:prstClr val="black"/>
                </a:solidFill>
              </a:endParaRPr>
            </a:p>
          </p:txBody>
        </p:sp>
      </p:grpSp>
      <p:sp>
        <p:nvSpPr>
          <p:cNvPr id="9" name="Titre 1"/>
          <p:cNvSpPr>
            <a:spLocks noGrp="1"/>
          </p:cNvSpPr>
          <p:nvPr>
            <p:ph type="title" hasCustomPrompt="1"/>
          </p:nvPr>
        </p:nvSpPr>
        <p:spPr>
          <a:xfrm>
            <a:off x="713118" y="86261"/>
            <a:ext cx="11474884" cy="1254035"/>
          </a:xfrm>
        </p:spPr>
        <p:txBody>
          <a:bodyPr lIns="36000" tIns="0" rIns="36000" bIns="0">
            <a:normAutofit/>
          </a:bodyPr>
          <a:lstStyle>
            <a:lvl1pPr marL="0" marR="0" indent="0" defTabSz="609585" rtl="0" eaLnBrk="1" fontAlgn="auto" latinLnBrk="0" hangingPunct="1">
              <a:lnSpc>
                <a:spcPct val="100000"/>
              </a:lnSpc>
              <a:spcBef>
                <a:spcPts val="0"/>
              </a:spcBef>
              <a:spcAft>
                <a:spcPts val="0"/>
              </a:spcAft>
              <a:tabLst/>
              <a:defRPr sz="3733" b="1"/>
            </a:lvl1pPr>
          </a:lstStyle>
          <a:p>
            <a:pPr marL="0" marR="0" lvl="0" indent="0" defTabSz="609585" rtl="0" eaLnBrk="1" fontAlgn="auto" latinLnBrk="0" hangingPunct="1">
              <a:lnSpc>
                <a:spcPct val="100000"/>
              </a:lnSpc>
              <a:spcBef>
                <a:spcPts val="0"/>
              </a:spcBef>
              <a:spcAft>
                <a:spcPts val="0"/>
              </a:spcAft>
              <a:tabLst/>
              <a:defRPr/>
            </a:pPr>
            <a:r>
              <a:rPr kumimoji="0" lang="en-US" sz="3733" b="1" i="0" u="none" strike="noStrike" kern="1200" cap="none" spc="0" normalizeH="0" baseline="0" noProof="0" dirty="0" err="1" smtClean="0">
                <a:ln>
                  <a:noFill/>
                </a:ln>
                <a:solidFill>
                  <a:srgbClr val="C00000"/>
                </a:solidFill>
                <a:effectLst/>
                <a:uLnTx/>
                <a:uFillTx/>
                <a:latin typeface="Arial Narrow"/>
                <a:ea typeface="+mn-ea"/>
                <a:cs typeface="Arial Narrow"/>
              </a:rPr>
              <a:t>Titre</a:t>
            </a:r>
            <a:r>
              <a:rPr kumimoji="0" lang="en-US" sz="3733" b="1" i="0" u="none" strike="noStrike" kern="1200" cap="none" spc="0" normalizeH="0" baseline="0" noProof="0" dirty="0" smtClean="0">
                <a:ln>
                  <a:noFill/>
                </a:ln>
                <a:solidFill>
                  <a:srgbClr val="C00000"/>
                </a:solidFill>
                <a:effectLst/>
                <a:uLnTx/>
                <a:uFillTx/>
                <a:latin typeface="Arial Narrow"/>
                <a:ea typeface="+mn-ea"/>
                <a:cs typeface="Arial Narrow"/>
              </a:rPr>
              <a:t> 1</a:t>
            </a:r>
            <a:br>
              <a:rPr kumimoji="0" lang="en-US" sz="3733" b="1" i="0" u="none" strike="noStrike" kern="1200" cap="none" spc="0" normalizeH="0" baseline="0" noProof="0" dirty="0" smtClean="0">
                <a:ln>
                  <a:noFill/>
                </a:ln>
                <a:solidFill>
                  <a:srgbClr val="C00000"/>
                </a:solidFill>
                <a:effectLst/>
                <a:uLnTx/>
                <a:uFillTx/>
                <a:latin typeface="Arial Narrow"/>
                <a:ea typeface="+mn-ea"/>
                <a:cs typeface="Arial Narrow"/>
              </a:rPr>
            </a:br>
            <a:r>
              <a:rPr kumimoji="0" lang="en-US" sz="3733" b="1" i="0" u="none" strike="noStrike" kern="1200" cap="none" spc="0" normalizeH="0" baseline="0" noProof="0" dirty="0" err="1" smtClean="0">
                <a:ln>
                  <a:noFill/>
                </a:ln>
                <a:solidFill>
                  <a:srgbClr val="0070C0"/>
                </a:solidFill>
                <a:effectLst/>
                <a:uLnTx/>
                <a:uFillTx/>
                <a:latin typeface="Arial Narrow"/>
                <a:ea typeface="+mn-ea"/>
                <a:cs typeface="Arial Narrow"/>
              </a:rPr>
              <a:t>Titre</a:t>
            </a:r>
            <a:r>
              <a:rPr kumimoji="0" lang="en-US" sz="3733" b="1" i="0" u="none" strike="noStrike" kern="1200" cap="none" spc="0" normalizeH="0" baseline="0" noProof="0" dirty="0" smtClean="0">
                <a:ln>
                  <a:noFill/>
                </a:ln>
                <a:solidFill>
                  <a:srgbClr val="0070C0"/>
                </a:solidFill>
                <a:effectLst/>
                <a:uLnTx/>
                <a:uFillTx/>
                <a:latin typeface="Arial Narrow"/>
                <a:ea typeface="+mn-ea"/>
                <a:cs typeface="Arial Narrow"/>
              </a:rPr>
              <a:t> 2</a:t>
            </a:r>
            <a:endParaRPr kumimoji="0" lang="en-US" sz="3733" b="1" i="0" u="none" strike="noStrike" kern="1200" cap="none" spc="0" normalizeH="0" baseline="0" noProof="0" dirty="0">
              <a:ln>
                <a:noFill/>
              </a:ln>
              <a:solidFill>
                <a:srgbClr val="0070C0"/>
              </a:solidFill>
              <a:effectLst/>
              <a:uLnTx/>
              <a:uFillTx/>
              <a:latin typeface="Arial Narrow"/>
              <a:ea typeface="+mn-ea"/>
              <a:cs typeface="Arial Narrow"/>
            </a:endParaRPr>
          </a:p>
        </p:txBody>
      </p:sp>
    </p:spTree>
    <p:extLst>
      <p:ext uri="{BB962C8B-B14F-4D97-AF65-F5344CB8AC3E}">
        <p14:creationId xmlns:p14="http://schemas.microsoft.com/office/powerpoint/2010/main" val="1598545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hu-HU" smtClean="0"/>
              <a:t>Click to edit Master title style</a:t>
            </a:r>
            <a:endParaRPr lang="hu-HU"/>
          </a:p>
        </p:txBody>
      </p:sp>
      <p:sp>
        <p:nvSpPr>
          <p:cNvPr id="3" name="Text Placeholder 2"/>
          <p:cNvSpPr>
            <a:spLocks noGrp="1"/>
          </p:cNvSpPr>
          <p:nvPr>
            <p:ph type="body" sz="half" idx="1"/>
          </p:nvPr>
        </p:nvSpPr>
        <p:spPr>
          <a:xfrm>
            <a:off x="609600" y="1600201"/>
            <a:ext cx="5384800" cy="4525963"/>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4" name="Content Placeholder 3"/>
          <p:cNvSpPr>
            <a:spLocks noGrp="1"/>
          </p:cNvSpPr>
          <p:nvPr>
            <p:ph sz="half" idx="2"/>
          </p:nvPr>
        </p:nvSpPr>
        <p:spPr>
          <a:xfrm>
            <a:off x="6197600" y="1600201"/>
            <a:ext cx="5384800" cy="4525963"/>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DC6AD7-A245-9C4F-885A-27DB731C5E0D}" type="slidenum">
              <a:rPr lang="hu-HU" altLang="en-US"/>
              <a:pPr>
                <a:defRPr/>
              </a:pPr>
              <a:t>‹#›</a:t>
            </a:fld>
            <a:endParaRPr lang="hu-HU" altLang="en-US"/>
          </a:p>
        </p:txBody>
      </p:sp>
    </p:spTree>
    <p:extLst>
      <p:ext uri="{BB962C8B-B14F-4D97-AF65-F5344CB8AC3E}">
        <p14:creationId xmlns:p14="http://schemas.microsoft.com/office/powerpoint/2010/main" val="18878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hu-HU" smtClean="0"/>
              <a:t>Click to edit Master title style</a:t>
            </a:r>
            <a:endParaRPr lang="hu-HU"/>
          </a:p>
        </p:txBody>
      </p:sp>
      <p:sp>
        <p:nvSpPr>
          <p:cNvPr id="3" name="Text Placeholder 2"/>
          <p:cNvSpPr>
            <a:spLocks noGrp="1"/>
          </p:cNvSpPr>
          <p:nvPr>
            <p:ph type="body" sz="half" idx="1"/>
          </p:nvPr>
        </p:nvSpPr>
        <p:spPr>
          <a:xfrm>
            <a:off x="609600" y="1600201"/>
            <a:ext cx="5384800" cy="4525963"/>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4" name="Content Placeholder 3"/>
          <p:cNvSpPr>
            <a:spLocks noGrp="1"/>
          </p:cNvSpPr>
          <p:nvPr>
            <p:ph sz="quarter" idx="2"/>
          </p:nvPr>
        </p:nvSpPr>
        <p:spPr>
          <a:xfrm>
            <a:off x="6197600" y="1600200"/>
            <a:ext cx="5384800" cy="2185988"/>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5" name="Content Placeholder 4"/>
          <p:cNvSpPr>
            <a:spLocks noGrp="1"/>
          </p:cNvSpPr>
          <p:nvPr>
            <p:ph sz="quarter" idx="3"/>
          </p:nvPr>
        </p:nvSpPr>
        <p:spPr>
          <a:xfrm>
            <a:off x="6197600" y="3938589"/>
            <a:ext cx="5384800" cy="2187575"/>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hu-HU" altLang="en-US"/>
          </a:p>
        </p:txBody>
      </p:sp>
      <p:sp>
        <p:nvSpPr>
          <p:cNvPr id="8" name="Rectangle 6"/>
          <p:cNvSpPr>
            <a:spLocks noGrp="1" noChangeArrowheads="1"/>
          </p:cNvSpPr>
          <p:nvPr>
            <p:ph type="sldNum" sz="quarter" idx="12"/>
          </p:nvPr>
        </p:nvSpPr>
        <p:spPr>
          <a:ln/>
        </p:spPr>
        <p:txBody>
          <a:bodyPr/>
          <a:lstStyle>
            <a:lvl1pPr>
              <a:defRPr/>
            </a:lvl1pPr>
          </a:lstStyle>
          <a:p>
            <a:pPr>
              <a:defRPr/>
            </a:pPr>
            <a:fld id="{B902C5F8-4215-644C-86FA-10ED8364F409}" type="slidenum">
              <a:rPr lang="hu-HU" altLang="en-US"/>
              <a:pPr>
                <a:defRPr/>
              </a:pPr>
              <a:t>‹#›</a:t>
            </a:fld>
            <a:endParaRPr lang="hu-HU" altLang="en-US"/>
          </a:p>
        </p:txBody>
      </p:sp>
    </p:spTree>
    <p:extLst>
      <p:ext uri="{BB962C8B-B14F-4D97-AF65-F5344CB8AC3E}">
        <p14:creationId xmlns:p14="http://schemas.microsoft.com/office/powerpoint/2010/main" val="128614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hu-HU" smtClean="0"/>
              <a:t>Click to edit Master title style</a:t>
            </a:r>
            <a:endParaRPr lang="hu-HU"/>
          </a:p>
        </p:txBody>
      </p:sp>
      <p:sp>
        <p:nvSpPr>
          <p:cNvPr id="3" name="Content Placeholder 2"/>
          <p:cNvSpPr>
            <a:spLocks noGrp="1"/>
          </p:cNvSpPr>
          <p:nvPr>
            <p:ph sz="quarter" idx="1"/>
          </p:nvPr>
        </p:nvSpPr>
        <p:spPr>
          <a:xfrm>
            <a:off x="609600" y="1600200"/>
            <a:ext cx="5384800" cy="2185988"/>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4" name="Content Placeholder 3"/>
          <p:cNvSpPr>
            <a:spLocks noGrp="1"/>
          </p:cNvSpPr>
          <p:nvPr>
            <p:ph sz="quarter" idx="2"/>
          </p:nvPr>
        </p:nvSpPr>
        <p:spPr>
          <a:xfrm>
            <a:off x="6197600" y="1600200"/>
            <a:ext cx="5384800" cy="2185988"/>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5" name="Content Placeholder 4"/>
          <p:cNvSpPr>
            <a:spLocks noGrp="1"/>
          </p:cNvSpPr>
          <p:nvPr>
            <p:ph sz="quarter" idx="3"/>
          </p:nvPr>
        </p:nvSpPr>
        <p:spPr>
          <a:xfrm>
            <a:off x="609600" y="3938589"/>
            <a:ext cx="5384800" cy="2187575"/>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6" name="Content Placeholder 5"/>
          <p:cNvSpPr>
            <a:spLocks noGrp="1"/>
          </p:cNvSpPr>
          <p:nvPr>
            <p:ph sz="quarter" idx="4"/>
          </p:nvPr>
        </p:nvSpPr>
        <p:spPr>
          <a:xfrm>
            <a:off x="6197600" y="3938589"/>
            <a:ext cx="5384800" cy="2187575"/>
          </a:xfrm>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6"/>
          <p:cNvSpPr>
            <a:spLocks noGrp="1" noChangeArrowheads="1"/>
          </p:cNvSpPr>
          <p:nvPr>
            <p:ph type="sldNum" sz="quarter" idx="12"/>
          </p:nvPr>
        </p:nvSpPr>
        <p:spPr>
          <a:ln/>
        </p:spPr>
        <p:txBody>
          <a:bodyPr/>
          <a:lstStyle>
            <a:lvl1pPr>
              <a:defRPr/>
            </a:lvl1pPr>
          </a:lstStyle>
          <a:p>
            <a:pPr>
              <a:defRPr/>
            </a:pPr>
            <a:fld id="{AD4C92D9-E92C-5A4E-969B-19C914537992}" type="slidenum">
              <a:rPr lang="hu-HU" altLang="en-US"/>
              <a:pPr>
                <a:defRPr/>
              </a:pPr>
              <a:t>‹#›</a:t>
            </a:fld>
            <a:endParaRPr lang="hu-HU" altLang="en-US"/>
          </a:p>
        </p:txBody>
      </p:sp>
    </p:spTree>
    <p:extLst>
      <p:ext uri="{BB962C8B-B14F-4D97-AF65-F5344CB8AC3E}">
        <p14:creationId xmlns:p14="http://schemas.microsoft.com/office/powerpoint/2010/main" val="25695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79749B-0F13-B549-AAAE-7305F9AE3013}" type="datetimeFigureOut">
              <a:rPr lang="hu-HU" smtClean="0"/>
              <a:t>2019. 03. 22.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72939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9749B-0F13-B549-AAAE-7305F9AE3013}" type="datetimeFigureOut">
              <a:rPr lang="hu-HU" smtClean="0"/>
              <a:t>2019. 03. 22.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171F0371-155E-CB44-B24F-2FF38F0A8E18}"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64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79749B-0F13-B549-AAAE-7305F9AE3013}" type="datetimeFigureOut">
              <a:rPr lang="hu-HU" smtClean="0"/>
              <a:t>2019. 03. 22.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28337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79749B-0F13-B549-AAAE-7305F9AE3013}" type="datetimeFigureOut">
              <a:rPr lang="hu-HU" smtClean="0"/>
              <a:t>2019. 03. 22.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17634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79749B-0F13-B549-AAAE-7305F9AE3013}" type="datetimeFigureOut">
              <a:rPr lang="hu-HU" smtClean="0"/>
              <a:t>2019. 03. 22.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13699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79749B-0F13-B549-AAAE-7305F9AE3013}" type="datetimeFigureOut">
              <a:rPr lang="hu-HU" smtClean="0"/>
              <a:t>2019. 03. 22.</a:t>
            </a:fld>
            <a:endParaRPr lang="hu-H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u-HU"/>
          </a:p>
        </p:txBody>
      </p:sp>
      <p:sp>
        <p:nvSpPr>
          <p:cNvPr id="9" name="Slide Number Placeholder 8"/>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41827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79749B-0F13-B549-AAAE-7305F9AE3013}" type="datetimeFigureOut">
              <a:rPr lang="hu-HU" smtClean="0"/>
              <a:t>2019. 03. 22.</a:t>
            </a:fld>
            <a:endParaRPr lang="hu-H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u-H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1F0371-155E-CB44-B24F-2FF38F0A8E18}" type="slidenum">
              <a:rPr lang="hu-HU" smtClean="0"/>
              <a:t>‹#›</a:t>
            </a:fld>
            <a:endParaRPr lang="hu-HU"/>
          </a:p>
        </p:txBody>
      </p:sp>
    </p:spTree>
    <p:extLst>
      <p:ext uri="{BB962C8B-B14F-4D97-AF65-F5344CB8AC3E}">
        <p14:creationId xmlns:p14="http://schemas.microsoft.com/office/powerpoint/2010/main" val="127905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9749B-0F13-B549-AAAE-7305F9AE3013}" type="datetimeFigureOut">
              <a:rPr lang="hu-HU" smtClean="0"/>
              <a:t>2019. 03. 22.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171F0371-155E-CB44-B24F-2FF38F0A8E18}" type="slidenum">
              <a:rPr lang="hu-HU" smtClean="0"/>
              <a:t>‹#›</a:t>
            </a:fld>
            <a:endParaRPr lang="hu-HU"/>
          </a:p>
        </p:txBody>
      </p:sp>
    </p:spTree>
    <p:extLst>
      <p:ext uri="{BB962C8B-B14F-4D97-AF65-F5344CB8AC3E}">
        <p14:creationId xmlns:p14="http://schemas.microsoft.com/office/powerpoint/2010/main" val="82249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79749B-0F13-B549-AAAE-7305F9AE3013}" type="datetimeFigureOut">
              <a:rPr lang="hu-HU" smtClean="0"/>
              <a:t>2019. 03. 22.</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1F0371-155E-CB44-B24F-2FF38F0A8E18}" type="slidenum">
              <a:rPr lang="hu-HU" smtClean="0"/>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92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tiff"/><Relationship Id="rId4" Type="http://schemas.openxmlformats.org/officeDocument/2006/relationships/image" Target="../media/image28.tiff"/></Relationships>
</file>

<file path=ppt/slides/_rels/slide2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tiff"/></Relationships>
</file>

<file path=ppt/slides/_rels/slide23.xml.rels><?xml version="1.0" encoding="UTF-8" standalone="yes"?>
<Relationships xmlns="http://schemas.openxmlformats.org/package/2006/relationships"><Relationship Id="rId3" Type="http://schemas.openxmlformats.org/officeDocument/2006/relationships/image" Target="../media/image35.tiff"/><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tiff"/><Relationship Id="rId4" Type="http://schemas.openxmlformats.org/officeDocument/2006/relationships/image" Target="../media/image31.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5.tiff"/></Relationships>
</file>

<file path=ppt/slides/_rels/slide37.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hyperlink" Target="http://www.cpap.com/viewImage.php?PNum=2161&amp;Image=BreatheX-CPAP-Detached-Usage-Left.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5456" y="1999488"/>
            <a:ext cx="6656832" cy="729993"/>
          </a:xfrm>
        </p:spPr>
        <p:txBody>
          <a:bodyPr>
            <a:normAutofit fontScale="90000"/>
          </a:bodyPr>
          <a:lstStyle/>
          <a:p>
            <a:r>
              <a:rPr lang="en-US" sz="3200" b="1" dirty="0" smtClean="0">
                <a:latin typeface="Times" charset="0"/>
                <a:ea typeface="Times" charset="0"/>
                <a:cs typeface="Times" charset="0"/>
              </a:rPr>
              <a:t>A </a:t>
            </a:r>
            <a:r>
              <a:rPr lang="en-US" sz="3200" b="1" dirty="0" err="1" smtClean="0">
                <a:latin typeface="Times" charset="0"/>
                <a:ea typeface="Times" charset="0"/>
                <a:cs typeface="Times" charset="0"/>
              </a:rPr>
              <a:t>vérnyomás</a:t>
            </a:r>
            <a:r>
              <a:rPr lang="en-US" sz="3200" b="1" dirty="0" smtClean="0">
                <a:latin typeface="Times" charset="0"/>
                <a:ea typeface="Times" charset="0"/>
                <a:cs typeface="Times" charset="0"/>
              </a:rPr>
              <a:t> – </a:t>
            </a:r>
            <a:r>
              <a:rPr lang="en-US" sz="3200" b="1" dirty="0" err="1" smtClean="0">
                <a:latin typeface="Times" charset="0"/>
                <a:ea typeface="Times" charset="0"/>
                <a:cs typeface="Times" charset="0"/>
              </a:rPr>
              <a:t>amit</a:t>
            </a:r>
            <a:r>
              <a:rPr lang="en-US" sz="3200" b="1" dirty="0" smtClean="0">
                <a:latin typeface="Times" charset="0"/>
                <a:ea typeface="Times" charset="0"/>
                <a:cs typeface="Times" charset="0"/>
              </a:rPr>
              <a:t> </a:t>
            </a:r>
            <a:r>
              <a:rPr lang="en-US" sz="3200" b="1" dirty="0" err="1" smtClean="0">
                <a:latin typeface="Times" charset="0"/>
                <a:ea typeface="Times" charset="0"/>
                <a:cs typeface="Times" charset="0"/>
              </a:rPr>
              <a:t>érdemes</a:t>
            </a:r>
            <a:r>
              <a:rPr lang="en-US" sz="3200" b="1" dirty="0" smtClean="0">
                <a:latin typeface="Times" charset="0"/>
                <a:ea typeface="Times" charset="0"/>
                <a:cs typeface="Times" charset="0"/>
              </a:rPr>
              <a:t> </a:t>
            </a:r>
            <a:r>
              <a:rPr lang="en-US" sz="3200" b="1" dirty="0" err="1" smtClean="0">
                <a:latin typeface="Times" charset="0"/>
                <a:ea typeface="Times" charset="0"/>
                <a:cs typeface="Times" charset="0"/>
              </a:rPr>
              <a:t>róla</a:t>
            </a:r>
            <a:r>
              <a:rPr lang="en-US" sz="3200" b="1" dirty="0" smtClean="0">
                <a:latin typeface="Times" charset="0"/>
                <a:ea typeface="Times" charset="0"/>
                <a:cs typeface="Times" charset="0"/>
              </a:rPr>
              <a:t> </a:t>
            </a:r>
            <a:r>
              <a:rPr lang="en-US" sz="3200" b="1" dirty="0" err="1" smtClean="0">
                <a:latin typeface="Times" charset="0"/>
                <a:ea typeface="Times" charset="0"/>
                <a:cs typeface="Times" charset="0"/>
              </a:rPr>
              <a:t>tudni</a:t>
            </a:r>
            <a:r>
              <a:rPr lang="en-US" sz="3200" b="1" dirty="0" smtClean="0">
                <a:latin typeface="Times" charset="0"/>
                <a:ea typeface="Times" charset="0"/>
                <a:cs typeface="Times" charset="0"/>
              </a:rPr>
              <a:t> </a:t>
            </a:r>
            <a:br>
              <a:rPr lang="en-US" sz="3200" b="1" dirty="0" smtClean="0">
                <a:latin typeface="Times" charset="0"/>
                <a:ea typeface="Times" charset="0"/>
                <a:cs typeface="Times" charset="0"/>
              </a:rPr>
            </a:br>
            <a:r>
              <a:rPr lang="en-US" sz="3200" b="1" dirty="0">
                <a:latin typeface="Times" charset="0"/>
                <a:ea typeface="Times" charset="0"/>
                <a:cs typeface="Times" charset="0"/>
              </a:rPr>
              <a:t>(</a:t>
            </a:r>
            <a:r>
              <a:rPr lang="en-US" sz="3200" b="1" dirty="0" err="1" smtClean="0">
                <a:latin typeface="Times" charset="0"/>
                <a:ea typeface="Times" charset="0"/>
                <a:cs typeface="Times" charset="0"/>
              </a:rPr>
              <a:t>már</a:t>
            </a:r>
            <a:r>
              <a:rPr lang="en-US" sz="3200" b="1" dirty="0" smtClean="0">
                <a:latin typeface="Times" charset="0"/>
                <a:ea typeface="Times" charset="0"/>
                <a:cs typeface="Times" charset="0"/>
              </a:rPr>
              <a:t> </a:t>
            </a:r>
            <a:r>
              <a:rPr lang="en-US" sz="3200" b="1" dirty="0" err="1" smtClean="0">
                <a:latin typeface="Times" charset="0"/>
                <a:ea typeface="Times" charset="0"/>
                <a:cs typeface="Times" charset="0"/>
              </a:rPr>
              <a:t>orvostanhallgatóként</a:t>
            </a:r>
            <a:r>
              <a:rPr lang="en-US" sz="3200" b="1" dirty="0" smtClean="0">
                <a:latin typeface="Times" charset="0"/>
                <a:ea typeface="Times" charset="0"/>
                <a:cs typeface="Times" charset="0"/>
              </a:rPr>
              <a:t> is)</a:t>
            </a:r>
            <a:endParaRPr lang="en-US" sz="3200" dirty="0">
              <a:latin typeface="Times" charset="0"/>
              <a:ea typeface="Times" charset="0"/>
              <a:cs typeface="Times" charset="0"/>
            </a:endParaRPr>
          </a:p>
        </p:txBody>
      </p:sp>
      <p:pic>
        <p:nvPicPr>
          <p:cNvPr id="7" name="Picture 6"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929" y="4521200"/>
            <a:ext cx="2257418" cy="15000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9351" y="4463853"/>
            <a:ext cx="1531027" cy="1531027"/>
          </a:xfrm>
          <a:prstGeom prst="rect">
            <a:avLst/>
          </a:prstGeom>
        </p:spPr>
      </p:pic>
      <p:sp>
        <p:nvSpPr>
          <p:cNvPr id="9" name="Rectangle 3"/>
          <p:cNvSpPr>
            <a:spLocks noGrp="1" noChangeArrowheads="1"/>
          </p:cNvSpPr>
          <p:nvPr>
            <p:ph type="subTitle" idx="1"/>
          </p:nvPr>
        </p:nvSpPr>
        <p:spPr>
          <a:xfrm>
            <a:off x="2510340" y="3819347"/>
            <a:ext cx="7489696" cy="2015890"/>
          </a:xfrm>
        </p:spPr>
        <p:txBody>
          <a:bodyPr>
            <a:noAutofit/>
          </a:bodyPr>
          <a:lstStyle/>
          <a:p>
            <a:pPr>
              <a:spcBef>
                <a:spcPts val="0"/>
              </a:spcBef>
            </a:pPr>
            <a:r>
              <a:rPr lang="hu-HU" altLang="en-US" sz="2000" b="1" dirty="0">
                <a:solidFill>
                  <a:schemeClr val="tx1"/>
                </a:solidFill>
                <a:latin typeface="Times New Roman" charset="0"/>
              </a:rPr>
              <a:t>Járai Zoltán</a:t>
            </a:r>
            <a:endParaRPr lang="hu-HU" altLang="en-US" sz="2000" b="1" baseline="30000" dirty="0">
              <a:solidFill>
                <a:schemeClr val="tx1"/>
              </a:solidFill>
              <a:latin typeface="Times New Roman" charset="0"/>
            </a:endParaRPr>
          </a:p>
          <a:p>
            <a:pPr>
              <a:spcBef>
                <a:spcPts val="0"/>
              </a:spcBef>
            </a:pPr>
            <a:endParaRPr lang="hu-HU" altLang="en-US" sz="2000" b="1" baseline="30000" dirty="0">
              <a:solidFill>
                <a:schemeClr val="tx1"/>
              </a:solidFill>
              <a:latin typeface="Times New Roman" charset="0"/>
            </a:endParaRPr>
          </a:p>
          <a:p>
            <a:pPr>
              <a:spcBef>
                <a:spcPts val="0"/>
              </a:spcBef>
            </a:pPr>
            <a:r>
              <a:rPr lang="hu-HU" altLang="en-US" sz="2000" dirty="0">
                <a:latin typeface="Times New Roman" charset="0"/>
                <a:ea typeface="Times New Roman" charset="0"/>
                <a:cs typeface="Times New Roman" charset="0"/>
              </a:rPr>
              <a:t>Kardiológiai Profil</a:t>
            </a:r>
          </a:p>
          <a:p>
            <a:pPr>
              <a:spcBef>
                <a:spcPts val="0"/>
              </a:spcBef>
            </a:pPr>
            <a:r>
              <a:rPr lang="hu-HU" altLang="en-US" sz="2000" dirty="0">
                <a:latin typeface="Times New Roman" charset="0"/>
                <a:ea typeface="Times New Roman" charset="0"/>
                <a:cs typeface="Times New Roman" charset="0"/>
              </a:rPr>
              <a:t>Szent Imre Egyetemi Oktatókórház</a:t>
            </a:r>
            <a:r>
              <a:rPr lang="hu-HU" altLang="en-US" sz="2000" dirty="0" smtClean="0">
                <a:latin typeface="Times New Roman" charset="0"/>
                <a:ea typeface="Times New Roman" charset="0"/>
                <a:cs typeface="Times New Roman" charset="0"/>
              </a:rPr>
              <a:t>,</a:t>
            </a:r>
          </a:p>
          <a:p>
            <a:pPr>
              <a:spcBef>
                <a:spcPts val="0"/>
              </a:spcBef>
            </a:pPr>
            <a:endParaRPr lang="hu-HU" altLang="en-US" sz="800" dirty="0">
              <a:latin typeface="Times New Roman" charset="0"/>
              <a:ea typeface="Times New Roman" charset="0"/>
              <a:cs typeface="Times New Roman" charset="0"/>
            </a:endParaRPr>
          </a:p>
          <a:p>
            <a:pPr>
              <a:spcBef>
                <a:spcPts val="0"/>
              </a:spcBef>
            </a:pPr>
            <a:r>
              <a:rPr lang="hu-HU" altLang="en-US" sz="2000" dirty="0" err="1" smtClean="0">
                <a:latin typeface="Times New Roman" charset="0"/>
                <a:ea typeface="Times New Roman" charset="0"/>
                <a:cs typeface="Times New Roman" charset="0"/>
              </a:rPr>
              <a:t>Angiológiai</a:t>
            </a:r>
            <a:r>
              <a:rPr lang="hu-HU" altLang="en-US" sz="2000" dirty="0" smtClean="0">
                <a:latin typeface="Times New Roman" charset="0"/>
                <a:ea typeface="Times New Roman" charset="0"/>
                <a:cs typeface="Times New Roman" charset="0"/>
              </a:rPr>
              <a:t> </a:t>
            </a:r>
            <a:r>
              <a:rPr lang="hu-HU" altLang="en-US" sz="2000" dirty="0">
                <a:latin typeface="Times New Roman" charset="0"/>
                <a:ea typeface="Times New Roman" charset="0"/>
                <a:cs typeface="Times New Roman" charset="0"/>
              </a:rPr>
              <a:t>Tanszéki Csoport</a:t>
            </a:r>
            <a:r>
              <a:rPr lang="hu-HU" altLang="en-US" sz="2000" dirty="0" smtClean="0">
                <a:latin typeface="Times New Roman" charset="0"/>
                <a:ea typeface="Times New Roman" charset="0"/>
                <a:cs typeface="Times New Roman" charset="0"/>
              </a:rPr>
              <a:t>,</a:t>
            </a:r>
          </a:p>
          <a:p>
            <a:pPr>
              <a:spcBef>
                <a:spcPts val="0"/>
              </a:spcBef>
            </a:pPr>
            <a:r>
              <a:rPr lang="hu-HU" altLang="en-US" sz="2000" dirty="0" smtClean="0">
                <a:latin typeface="Times New Roman" charset="0"/>
                <a:ea typeface="Times New Roman" charset="0"/>
                <a:cs typeface="Times New Roman" charset="0"/>
              </a:rPr>
              <a:t>Városmajori Szív- és érgyógyászati klinika</a:t>
            </a:r>
          </a:p>
          <a:p>
            <a:pPr>
              <a:spcBef>
                <a:spcPts val="0"/>
              </a:spcBef>
            </a:pPr>
            <a:r>
              <a:rPr lang="en-US" altLang="en-US" sz="2000" dirty="0" err="1" smtClean="0">
                <a:latin typeface="Times New Roman" charset="0"/>
                <a:ea typeface="Times New Roman" charset="0"/>
                <a:cs typeface="Times New Roman" charset="0"/>
              </a:rPr>
              <a:t>É</a:t>
            </a:r>
            <a:r>
              <a:rPr lang="hu-HU" altLang="en-US" sz="2000" dirty="0" err="1" smtClean="0">
                <a:latin typeface="Times New Roman" charset="0"/>
                <a:ea typeface="Times New Roman" charset="0"/>
                <a:cs typeface="Times New Roman" charset="0"/>
              </a:rPr>
              <a:t>rsebészeti</a:t>
            </a:r>
            <a:r>
              <a:rPr lang="hu-HU" altLang="en-US" sz="2000" dirty="0" smtClean="0">
                <a:latin typeface="Times New Roman" charset="0"/>
                <a:ea typeface="Times New Roman" charset="0"/>
                <a:cs typeface="Times New Roman" charset="0"/>
              </a:rPr>
              <a:t> tanszék </a:t>
            </a:r>
            <a:endParaRPr lang="hu-HU" altLang="en-US" sz="2000" dirty="0">
              <a:latin typeface="Times New Roman" charset="0"/>
              <a:ea typeface="Times New Roman" charset="0"/>
              <a:cs typeface="Times New Roman" charset="0"/>
            </a:endParaRPr>
          </a:p>
          <a:p>
            <a:pPr>
              <a:spcBef>
                <a:spcPts val="0"/>
              </a:spcBef>
            </a:pPr>
            <a:r>
              <a:rPr lang="hu-HU" altLang="en-US" sz="2000" dirty="0">
                <a:latin typeface="Times New Roman" charset="0"/>
                <a:ea typeface="Times New Roman" charset="0"/>
                <a:cs typeface="Times New Roman" charset="0"/>
              </a:rPr>
              <a:t>Semmelweis </a:t>
            </a:r>
            <a:r>
              <a:rPr lang="hu-HU" altLang="en-US" sz="2000" dirty="0" smtClean="0">
                <a:latin typeface="Times New Roman" charset="0"/>
                <a:ea typeface="Times New Roman" charset="0"/>
                <a:cs typeface="Times New Roman" charset="0"/>
              </a:rPr>
              <a:t>Egyetem, Budapest</a:t>
            </a:r>
            <a:endParaRPr lang="hu-HU" alt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58341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4363" y="188913"/>
            <a:ext cx="5072062" cy="60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 Box 5"/>
          <p:cNvSpPr txBox="1">
            <a:spLocks noChangeArrowheads="1"/>
          </p:cNvSpPr>
          <p:nvPr/>
        </p:nvSpPr>
        <p:spPr bwMode="auto">
          <a:xfrm>
            <a:off x="55415" y="6251117"/>
            <a:ext cx="12053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defRPr/>
            </a:pPr>
            <a:r>
              <a:rPr lang="hu-HU" altLang="en-US" sz="1600" dirty="0">
                <a:solidFill>
                  <a:schemeClr val="bg1"/>
                </a:solidFill>
                <a:latin typeface="Times New Roman" charset="0"/>
              </a:rPr>
              <a:t>European </a:t>
            </a:r>
            <a:r>
              <a:rPr lang="hu-HU" altLang="en-US" sz="1600" dirty="0" err="1">
                <a:solidFill>
                  <a:schemeClr val="bg1"/>
                </a:solidFill>
                <a:latin typeface="Times New Roman" charset="0"/>
              </a:rPr>
              <a:t>Guidelines</a:t>
            </a:r>
            <a:r>
              <a:rPr lang="hu-HU" altLang="en-US" sz="1600" dirty="0">
                <a:solidFill>
                  <a:schemeClr val="bg1"/>
                </a:solidFill>
                <a:latin typeface="Times New Roman" charset="0"/>
              </a:rPr>
              <a:t> </a:t>
            </a:r>
            <a:r>
              <a:rPr lang="hu-HU" altLang="en-US" sz="1600" dirty="0" err="1">
                <a:solidFill>
                  <a:schemeClr val="bg1"/>
                </a:solidFill>
                <a:latin typeface="Times New Roman" charset="0"/>
              </a:rPr>
              <a:t>on</a:t>
            </a:r>
            <a:r>
              <a:rPr lang="hu-HU" altLang="en-US" sz="1600" dirty="0">
                <a:solidFill>
                  <a:schemeClr val="bg1"/>
                </a:solidFill>
                <a:latin typeface="Times New Roman" charset="0"/>
              </a:rPr>
              <a:t> </a:t>
            </a:r>
            <a:r>
              <a:rPr lang="hu-HU" altLang="en-US" sz="1600" dirty="0" err="1">
                <a:solidFill>
                  <a:schemeClr val="bg1"/>
                </a:solidFill>
                <a:latin typeface="Times New Roman" charset="0"/>
              </a:rPr>
              <a:t>cardiovascular</a:t>
            </a:r>
            <a:r>
              <a:rPr lang="hu-HU" altLang="en-US" sz="1600" dirty="0">
                <a:solidFill>
                  <a:schemeClr val="bg1"/>
                </a:solidFill>
                <a:latin typeface="Times New Roman" charset="0"/>
              </a:rPr>
              <a:t> </a:t>
            </a:r>
            <a:r>
              <a:rPr lang="hu-HU" altLang="en-US" sz="1600" dirty="0" err="1">
                <a:solidFill>
                  <a:schemeClr val="bg1"/>
                </a:solidFill>
                <a:latin typeface="Times New Roman" charset="0"/>
              </a:rPr>
              <a:t>disease</a:t>
            </a:r>
            <a:r>
              <a:rPr lang="hu-HU" altLang="en-US" sz="1600" dirty="0">
                <a:solidFill>
                  <a:schemeClr val="bg1"/>
                </a:solidFill>
                <a:latin typeface="Times New Roman" charset="0"/>
              </a:rPr>
              <a:t> </a:t>
            </a:r>
            <a:r>
              <a:rPr lang="hu-HU" altLang="en-US" sz="1600" dirty="0" err="1">
                <a:solidFill>
                  <a:schemeClr val="bg1"/>
                </a:solidFill>
                <a:latin typeface="Times New Roman" charset="0"/>
              </a:rPr>
              <a:t>prevention</a:t>
            </a:r>
            <a:r>
              <a:rPr lang="hu-HU" altLang="en-US" sz="1600" dirty="0">
                <a:solidFill>
                  <a:schemeClr val="bg1"/>
                </a:solidFill>
                <a:latin typeface="Times New Roman" charset="0"/>
              </a:rPr>
              <a:t> in </a:t>
            </a:r>
            <a:r>
              <a:rPr lang="hu-HU" altLang="en-US" sz="1600" dirty="0" err="1">
                <a:solidFill>
                  <a:schemeClr val="bg1"/>
                </a:solidFill>
                <a:latin typeface="Times New Roman" charset="0"/>
              </a:rPr>
              <a:t>clinical</a:t>
            </a:r>
            <a:r>
              <a:rPr lang="hu-HU" altLang="en-US" sz="1600" dirty="0">
                <a:solidFill>
                  <a:schemeClr val="bg1"/>
                </a:solidFill>
                <a:latin typeface="Times New Roman" charset="0"/>
              </a:rPr>
              <a:t> </a:t>
            </a:r>
            <a:r>
              <a:rPr lang="hu-HU" altLang="en-US" sz="1600" dirty="0" err="1">
                <a:solidFill>
                  <a:schemeClr val="bg1"/>
                </a:solidFill>
                <a:latin typeface="Times New Roman" charset="0"/>
              </a:rPr>
              <a:t>practice</a:t>
            </a:r>
            <a:r>
              <a:rPr lang="hu-HU" altLang="en-US" sz="1600" dirty="0">
                <a:solidFill>
                  <a:schemeClr val="bg1"/>
                </a:solidFill>
                <a:latin typeface="Times New Roman" charset="0"/>
              </a:rPr>
              <a:t> (version </a:t>
            </a:r>
            <a:r>
              <a:rPr lang="hu-HU" altLang="en-US" sz="1600" dirty="0" smtClean="0">
                <a:solidFill>
                  <a:schemeClr val="bg1"/>
                </a:solidFill>
                <a:latin typeface="Times New Roman" charset="0"/>
              </a:rPr>
              <a:t>2012). The </a:t>
            </a:r>
            <a:r>
              <a:rPr lang="hu-HU" altLang="en-US" sz="1600" dirty="0" err="1">
                <a:solidFill>
                  <a:schemeClr val="bg1"/>
                </a:solidFill>
                <a:latin typeface="Times New Roman" charset="0"/>
              </a:rPr>
              <a:t>Fifth</a:t>
            </a:r>
            <a:r>
              <a:rPr lang="hu-HU" altLang="en-US" sz="1600" dirty="0">
                <a:solidFill>
                  <a:schemeClr val="bg1"/>
                </a:solidFill>
                <a:latin typeface="Times New Roman" charset="0"/>
              </a:rPr>
              <a:t> </a:t>
            </a:r>
            <a:r>
              <a:rPr lang="hu-HU" altLang="en-US" sz="1600" dirty="0" err="1">
                <a:solidFill>
                  <a:schemeClr val="bg1"/>
                </a:solidFill>
                <a:latin typeface="Times New Roman" charset="0"/>
              </a:rPr>
              <a:t>Joint</a:t>
            </a:r>
            <a:r>
              <a:rPr lang="hu-HU" altLang="en-US" sz="1600" dirty="0">
                <a:solidFill>
                  <a:schemeClr val="bg1"/>
                </a:solidFill>
                <a:latin typeface="Times New Roman" charset="0"/>
              </a:rPr>
              <a:t> </a:t>
            </a:r>
            <a:r>
              <a:rPr lang="hu-HU" altLang="en-US" sz="1600" dirty="0" err="1">
                <a:solidFill>
                  <a:schemeClr val="bg1"/>
                </a:solidFill>
                <a:latin typeface="Times New Roman" charset="0"/>
              </a:rPr>
              <a:t>Task</a:t>
            </a:r>
            <a:r>
              <a:rPr lang="hu-HU" altLang="en-US" sz="1600" dirty="0">
                <a:solidFill>
                  <a:schemeClr val="bg1"/>
                </a:solidFill>
                <a:latin typeface="Times New Roman" charset="0"/>
              </a:rPr>
              <a:t> </a:t>
            </a:r>
            <a:r>
              <a:rPr lang="hu-HU" altLang="en-US" sz="1600" dirty="0" err="1">
                <a:solidFill>
                  <a:schemeClr val="bg1"/>
                </a:solidFill>
                <a:latin typeface="Times New Roman" charset="0"/>
              </a:rPr>
              <a:t>Force</a:t>
            </a:r>
            <a:r>
              <a:rPr lang="hu-HU" altLang="en-US" sz="1600" dirty="0">
                <a:solidFill>
                  <a:schemeClr val="bg1"/>
                </a:solidFill>
                <a:latin typeface="Times New Roman" charset="0"/>
              </a:rPr>
              <a:t> of </a:t>
            </a:r>
            <a:r>
              <a:rPr lang="hu-HU" altLang="en-US" sz="1600" dirty="0" err="1">
                <a:solidFill>
                  <a:schemeClr val="bg1"/>
                </a:solidFill>
                <a:latin typeface="Times New Roman" charset="0"/>
              </a:rPr>
              <a:t>the</a:t>
            </a:r>
            <a:r>
              <a:rPr lang="hu-HU" altLang="en-US" sz="1600" dirty="0">
                <a:solidFill>
                  <a:schemeClr val="bg1"/>
                </a:solidFill>
                <a:latin typeface="Times New Roman" charset="0"/>
              </a:rPr>
              <a:t> ESC and </a:t>
            </a:r>
            <a:r>
              <a:rPr lang="hu-HU" altLang="en-US" sz="1600" dirty="0" err="1">
                <a:solidFill>
                  <a:schemeClr val="bg1"/>
                </a:solidFill>
                <a:latin typeface="Times New Roman" charset="0"/>
              </a:rPr>
              <a:t>Other</a:t>
            </a:r>
            <a:r>
              <a:rPr lang="hu-HU" altLang="en-US" sz="1600" dirty="0">
                <a:solidFill>
                  <a:schemeClr val="bg1"/>
                </a:solidFill>
                <a:latin typeface="Times New Roman" charset="0"/>
              </a:rPr>
              <a:t> </a:t>
            </a:r>
            <a:r>
              <a:rPr lang="hu-HU" altLang="en-US" sz="1600" dirty="0" err="1">
                <a:solidFill>
                  <a:schemeClr val="bg1"/>
                </a:solidFill>
                <a:latin typeface="Times New Roman" charset="0"/>
              </a:rPr>
              <a:t>Societies</a:t>
            </a:r>
            <a:r>
              <a:rPr lang="hu-HU" altLang="en-US" sz="1600" dirty="0">
                <a:solidFill>
                  <a:schemeClr val="bg1"/>
                </a:solidFill>
                <a:latin typeface="Times New Roman" charset="0"/>
              </a:rPr>
              <a:t> </a:t>
            </a:r>
            <a:r>
              <a:rPr lang="hu-HU" altLang="en-US" sz="1600" dirty="0" err="1">
                <a:solidFill>
                  <a:schemeClr val="bg1"/>
                </a:solidFill>
                <a:latin typeface="Times New Roman" charset="0"/>
              </a:rPr>
              <a:t>on</a:t>
            </a:r>
            <a:r>
              <a:rPr lang="hu-HU" altLang="en-US" sz="1600" dirty="0">
                <a:solidFill>
                  <a:schemeClr val="bg1"/>
                </a:solidFill>
                <a:latin typeface="Times New Roman" charset="0"/>
              </a:rPr>
              <a:t> </a:t>
            </a:r>
            <a:r>
              <a:rPr lang="hu-HU" altLang="en-US" sz="1600" dirty="0" err="1">
                <a:solidFill>
                  <a:schemeClr val="bg1"/>
                </a:solidFill>
                <a:latin typeface="Times New Roman" charset="0"/>
              </a:rPr>
              <a:t>Cardiovascular</a:t>
            </a:r>
            <a:r>
              <a:rPr lang="hu-HU" altLang="en-US" sz="1600" dirty="0">
                <a:solidFill>
                  <a:schemeClr val="bg1"/>
                </a:solidFill>
                <a:latin typeface="Times New Roman" charset="0"/>
              </a:rPr>
              <a:t> </a:t>
            </a:r>
            <a:r>
              <a:rPr lang="hu-HU" altLang="en-US" sz="1600" dirty="0" err="1">
                <a:solidFill>
                  <a:schemeClr val="bg1"/>
                </a:solidFill>
                <a:latin typeface="Times New Roman" charset="0"/>
              </a:rPr>
              <a:t>Disease</a:t>
            </a:r>
            <a:r>
              <a:rPr lang="hu-HU" altLang="en-US" sz="1600" dirty="0">
                <a:solidFill>
                  <a:schemeClr val="bg1"/>
                </a:solidFill>
                <a:latin typeface="Times New Roman" charset="0"/>
              </a:rPr>
              <a:t> </a:t>
            </a:r>
            <a:r>
              <a:rPr lang="hu-HU" altLang="en-US" sz="1600" dirty="0" err="1">
                <a:solidFill>
                  <a:schemeClr val="bg1"/>
                </a:solidFill>
                <a:latin typeface="Times New Roman" charset="0"/>
              </a:rPr>
              <a:t>Prevention</a:t>
            </a:r>
            <a:r>
              <a:rPr lang="hu-HU" altLang="en-US" sz="1600" dirty="0">
                <a:solidFill>
                  <a:schemeClr val="bg1"/>
                </a:solidFill>
                <a:latin typeface="Times New Roman" charset="0"/>
              </a:rPr>
              <a:t> in </a:t>
            </a:r>
            <a:r>
              <a:rPr lang="hu-HU" altLang="en-US" sz="1600" dirty="0" err="1">
                <a:solidFill>
                  <a:schemeClr val="bg1"/>
                </a:solidFill>
                <a:latin typeface="Times New Roman" charset="0"/>
              </a:rPr>
              <a:t>Clinical</a:t>
            </a:r>
            <a:r>
              <a:rPr lang="hu-HU" altLang="en-US" sz="1600" dirty="0">
                <a:solidFill>
                  <a:schemeClr val="bg1"/>
                </a:solidFill>
                <a:latin typeface="Times New Roman" charset="0"/>
              </a:rPr>
              <a:t> </a:t>
            </a:r>
            <a:r>
              <a:rPr lang="hu-HU" altLang="en-US" sz="1600" dirty="0" err="1">
                <a:solidFill>
                  <a:schemeClr val="bg1"/>
                </a:solidFill>
                <a:latin typeface="Times New Roman" charset="0"/>
              </a:rPr>
              <a:t>Practice</a:t>
            </a:r>
            <a:r>
              <a:rPr lang="hu-HU" altLang="en-US" sz="1600" dirty="0">
                <a:solidFill>
                  <a:schemeClr val="bg1"/>
                </a:solidFill>
                <a:latin typeface="Times New Roman" charset="0"/>
              </a:rPr>
              <a:t> European </a:t>
            </a:r>
            <a:r>
              <a:rPr lang="hu-HU" altLang="en-US" sz="1600" dirty="0" err="1">
                <a:solidFill>
                  <a:schemeClr val="bg1"/>
                </a:solidFill>
                <a:latin typeface="Times New Roman" charset="0"/>
              </a:rPr>
              <a:t>Heart</a:t>
            </a:r>
            <a:r>
              <a:rPr lang="hu-HU" altLang="en-US" sz="1600" dirty="0">
                <a:solidFill>
                  <a:schemeClr val="bg1"/>
                </a:solidFill>
                <a:latin typeface="Times New Roman" charset="0"/>
              </a:rPr>
              <a:t> Journal (2012) 33, 1635–1701</a:t>
            </a:r>
          </a:p>
        </p:txBody>
      </p:sp>
      <p:sp>
        <p:nvSpPr>
          <p:cNvPr id="2" name="Rectangle 1"/>
          <p:cNvSpPr/>
          <p:nvPr/>
        </p:nvSpPr>
        <p:spPr>
          <a:xfrm>
            <a:off x="3460376" y="3496235"/>
            <a:ext cx="4464424" cy="43336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2982914" y="2130426"/>
            <a:ext cx="6173787" cy="1470025"/>
          </a:xfrm>
        </p:spPr>
        <p:txBody>
          <a:bodyPr anchor="ctr"/>
          <a:lstStyle/>
          <a:p>
            <a:pPr eaLnBrk="1" hangingPunct="1">
              <a:defRPr/>
            </a:pPr>
            <a:r>
              <a:rPr lang="hu-HU" altLang="en-US" sz="4800">
                <a:latin typeface="Times New Roman" charset="0"/>
              </a:rPr>
              <a:t>A hypertonia definíciója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2063750" y="628894"/>
            <a:ext cx="5327650" cy="1311275"/>
          </a:xfrm>
          <a:prstGeom prst="rect">
            <a:avLst/>
          </a:prstGeom>
          <a:noFill/>
          <a:ln w="9525">
            <a:noFill/>
            <a:miter lim="800000"/>
            <a:headEnd/>
            <a:tailEnd/>
          </a:ln>
        </p:spPr>
        <p:txBody>
          <a:bodyPr lIns="80010" tIns="40005" rIns="80010" bIns="40005">
            <a:spAutoFit/>
          </a:bodyPr>
          <a:lstStyle/>
          <a:p>
            <a:pPr defTabSz="800100"/>
            <a:r>
              <a:rPr lang="hu-HU" altLang="it-IT" sz="2000" b="1">
                <a:latin typeface="Times New Roman" pitchFamily="18" charset="0"/>
              </a:rPr>
              <a:t>„A magas vérnyomás egy fontos kompenzáló mechanizmus</a:t>
            </a:r>
            <a:r>
              <a:rPr lang="it-IT" altLang="it-IT" sz="2000" b="1">
                <a:latin typeface="Times New Roman" pitchFamily="18" charset="0"/>
              </a:rPr>
              <a:t>,</a:t>
            </a:r>
            <a:r>
              <a:rPr lang="hu-HU" altLang="it-IT" sz="2000" b="1">
                <a:latin typeface="Times New Roman" pitchFamily="18" charset="0"/>
              </a:rPr>
              <a:t> amelyet nem szabad csökkenteni</a:t>
            </a:r>
            <a:r>
              <a:rPr lang="it-IT" altLang="it-IT" sz="2000" b="1">
                <a:latin typeface="Times New Roman" pitchFamily="18" charset="0"/>
              </a:rPr>
              <a:t> </a:t>
            </a:r>
            <a:r>
              <a:rPr lang="hu-HU" altLang="it-IT" sz="2000" b="1">
                <a:latin typeface="Times New Roman" pitchFamily="18" charset="0"/>
              </a:rPr>
              <a:t>még akkor sem, ha képesek vagyunk rá”</a:t>
            </a:r>
          </a:p>
          <a:p>
            <a:pPr defTabSz="800100"/>
            <a:r>
              <a:rPr lang="it-IT" altLang="it-IT" sz="2000">
                <a:latin typeface="Times New Roman" pitchFamily="18" charset="0"/>
                <a:ea typeface="ＭＳ Ｐゴシック"/>
                <a:cs typeface="ＭＳ Ｐゴシック"/>
              </a:rPr>
              <a:t>Paul Dudley White</a:t>
            </a:r>
            <a:r>
              <a:rPr lang="hu-HU" altLang="it-IT" sz="2000">
                <a:latin typeface="Times New Roman" pitchFamily="18" charset="0"/>
              </a:rPr>
              <a:t>, 1931</a:t>
            </a:r>
            <a:endParaRPr lang="it-IT" altLang="it-IT" sz="2000">
              <a:latin typeface="Times New Roman" pitchFamily="18" charset="0"/>
            </a:endParaRPr>
          </a:p>
        </p:txBody>
      </p:sp>
      <p:pic>
        <p:nvPicPr>
          <p:cNvPr id="6148" name="Picture 2"/>
          <p:cNvPicPr>
            <a:picLocks noChangeAspect="1"/>
          </p:cNvPicPr>
          <p:nvPr/>
        </p:nvPicPr>
        <p:blipFill>
          <a:blip r:embed="rId3"/>
          <a:srcRect/>
          <a:stretch>
            <a:fillRect/>
          </a:stretch>
        </p:blipFill>
        <p:spPr bwMode="auto">
          <a:xfrm>
            <a:off x="8040689" y="605082"/>
            <a:ext cx="2046287" cy="2960687"/>
          </a:xfrm>
          <a:prstGeom prst="rect">
            <a:avLst/>
          </a:prstGeom>
          <a:noFill/>
          <a:ln w="9525">
            <a:noFill/>
            <a:miter lim="800000"/>
            <a:headEnd/>
            <a:tailEnd/>
          </a:ln>
        </p:spPr>
      </p:pic>
    </p:spTree>
    <p:extLst>
      <p:ext uri="{BB962C8B-B14F-4D97-AF65-F5344CB8AC3E}">
        <p14:creationId xmlns:p14="http://schemas.microsoft.com/office/powerpoint/2010/main" val="24694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Allied Leaders at Yal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16608" y="0"/>
            <a:ext cx="8352586" cy="62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779" name="Text Box 3"/>
          <p:cNvSpPr txBox="1">
            <a:spLocks noChangeArrowheads="1"/>
          </p:cNvSpPr>
          <p:nvPr/>
        </p:nvSpPr>
        <p:spPr bwMode="auto">
          <a:xfrm>
            <a:off x="2063750" y="6381750"/>
            <a:ext cx="376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solidFill>
                  <a:schemeClr val="bg1"/>
                </a:solidFill>
                <a:latin typeface="Tahoma" charset="0"/>
              </a:rPr>
              <a:t>Jalta, 1945. február 11.</a:t>
            </a:r>
          </a:p>
        </p:txBody>
      </p:sp>
    </p:spTree>
    <p:extLst>
      <p:ext uri="{BB962C8B-B14F-4D97-AF65-F5344CB8AC3E}">
        <p14:creationId xmlns:p14="http://schemas.microsoft.com/office/powerpoint/2010/main" val="87491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2"/>
          <p:cNvGrpSpPr>
            <a:grpSpLocks/>
          </p:cNvGrpSpPr>
          <p:nvPr/>
        </p:nvGrpSpPr>
        <p:grpSpPr bwMode="auto">
          <a:xfrm>
            <a:off x="5260975" y="6002339"/>
            <a:ext cx="1385888" cy="96837"/>
            <a:chOff x="2578" y="3367"/>
            <a:chExt cx="861" cy="67"/>
          </a:xfrm>
        </p:grpSpPr>
        <p:sp>
          <p:nvSpPr>
            <p:cNvPr id="460803" name="Line 3"/>
            <p:cNvSpPr>
              <a:spLocks noChangeShapeType="1"/>
            </p:cNvSpPr>
            <p:nvPr/>
          </p:nvSpPr>
          <p:spPr bwMode="auto">
            <a:xfrm>
              <a:off x="2578" y="3367"/>
              <a:ext cx="0" cy="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04" name="Line 4"/>
            <p:cNvSpPr>
              <a:spLocks noChangeShapeType="1"/>
            </p:cNvSpPr>
            <p:nvPr/>
          </p:nvSpPr>
          <p:spPr bwMode="auto">
            <a:xfrm>
              <a:off x="2780" y="3367"/>
              <a:ext cx="0" cy="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05" name="Line 5"/>
            <p:cNvSpPr>
              <a:spLocks noChangeShapeType="1"/>
            </p:cNvSpPr>
            <p:nvPr/>
          </p:nvSpPr>
          <p:spPr bwMode="auto">
            <a:xfrm>
              <a:off x="2997" y="3367"/>
              <a:ext cx="0" cy="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06" name="Line 6"/>
            <p:cNvSpPr>
              <a:spLocks noChangeShapeType="1"/>
            </p:cNvSpPr>
            <p:nvPr/>
          </p:nvSpPr>
          <p:spPr bwMode="auto">
            <a:xfrm>
              <a:off x="3221" y="3367"/>
              <a:ext cx="0" cy="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07" name="Line 7"/>
            <p:cNvSpPr>
              <a:spLocks noChangeShapeType="1"/>
            </p:cNvSpPr>
            <p:nvPr/>
          </p:nvSpPr>
          <p:spPr bwMode="auto">
            <a:xfrm>
              <a:off x="3439" y="3367"/>
              <a:ext cx="0" cy="67"/>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grpSp>
      <p:sp>
        <p:nvSpPr>
          <p:cNvPr id="460808" name="Line 8"/>
          <p:cNvSpPr>
            <a:spLocks noChangeShapeType="1"/>
          </p:cNvSpPr>
          <p:nvPr/>
        </p:nvSpPr>
        <p:spPr bwMode="auto">
          <a:xfrm>
            <a:off x="6973888"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09" name="Line 9"/>
          <p:cNvSpPr>
            <a:spLocks noChangeShapeType="1"/>
          </p:cNvSpPr>
          <p:nvPr/>
        </p:nvSpPr>
        <p:spPr bwMode="auto">
          <a:xfrm>
            <a:off x="7296150"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0" name="Line 10"/>
          <p:cNvSpPr>
            <a:spLocks noChangeShapeType="1"/>
          </p:cNvSpPr>
          <p:nvPr/>
        </p:nvSpPr>
        <p:spPr bwMode="auto">
          <a:xfrm>
            <a:off x="7648575"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1" name="Line 11"/>
          <p:cNvSpPr>
            <a:spLocks noChangeShapeType="1"/>
          </p:cNvSpPr>
          <p:nvPr/>
        </p:nvSpPr>
        <p:spPr bwMode="auto">
          <a:xfrm>
            <a:off x="8010525"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2" name="Line 12"/>
          <p:cNvSpPr>
            <a:spLocks noChangeShapeType="1"/>
          </p:cNvSpPr>
          <p:nvPr/>
        </p:nvSpPr>
        <p:spPr bwMode="auto">
          <a:xfrm>
            <a:off x="8361363"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3" name="Line 13"/>
          <p:cNvSpPr>
            <a:spLocks noChangeShapeType="1"/>
          </p:cNvSpPr>
          <p:nvPr/>
        </p:nvSpPr>
        <p:spPr bwMode="auto">
          <a:xfrm>
            <a:off x="8729663"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4" name="Line 14"/>
          <p:cNvSpPr>
            <a:spLocks noChangeShapeType="1"/>
          </p:cNvSpPr>
          <p:nvPr/>
        </p:nvSpPr>
        <p:spPr bwMode="auto">
          <a:xfrm>
            <a:off x="9078913"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5" name="Line 15"/>
          <p:cNvSpPr>
            <a:spLocks noChangeShapeType="1"/>
          </p:cNvSpPr>
          <p:nvPr/>
        </p:nvSpPr>
        <p:spPr bwMode="auto">
          <a:xfrm>
            <a:off x="9442450"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6" name="Line 16"/>
          <p:cNvSpPr>
            <a:spLocks noChangeShapeType="1"/>
          </p:cNvSpPr>
          <p:nvPr/>
        </p:nvSpPr>
        <p:spPr bwMode="auto">
          <a:xfrm>
            <a:off x="9791700" y="5991226"/>
            <a:ext cx="0" cy="984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7" name="Line 17"/>
          <p:cNvSpPr>
            <a:spLocks noChangeShapeType="1"/>
          </p:cNvSpPr>
          <p:nvPr/>
        </p:nvSpPr>
        <p:spPr bwMode="auto">
          <a:xfrm>
            <a:off x="2628901" y="4010025"/>
            <a:ext cx="314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8" name="Line 18"/>
          <p:cNvSpPr>
            <a:spLocks noChangeShapeType="1"/>
          </p:cNvSpPr>
          <p:nvPr/>
        </p:nvSpPr>
        <p:spPr bwMode="auto">
          <a:xfrm>
            <a:off x="2628901" y="5483225"/>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19" name="Line 19"/>
          <p:cNvSpPr>
            <a:spLocks noChangeShapeType="1"/>
          </p:cNvSpPr>
          <p:nvPr/>
        </p:nvSpPr>
        <p:spPr bwMode="auto">
          <a:xfrm>
            <a:off x="2628900" y="4524375"/>
            <a:ext cx="3238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0" name="Line 20"/>
          <p:cNvSpPr>
            <a:spLocks noChangeShapeType="1"/>
          </p:cNvSpPr>
          <p:nvPr/>
        </p:nvSpPr>
        <p:spPr bwMode="auto">
          <a:xfrm>
            <a:off x="2628900" y="4991100"/>
            <a:ext cx="3238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1" name="Line 21"/>
          <p:cNvSpPr>
            <a:spLocks noChangeShapeType="1"/>
          </p:cNvSpPr>
          <p:nvPr/>
        </p:nvSpPr>
        <p:spPr bwMode="auto">
          <a:xfrm>
            <a:off x="2628901" y="2495550"/>
            <a:ext cx="3159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2" name="Line 22"/>
          <p:cNvSpPr>
            <a:spLocks noChangeShapeType="1"/>
          </p:cNvSpPr>
          <p:nvPr/>
        </p:nvSpPr>
        <p:spPr bwMode="auto">
          <a:xfrm>
            <a:off x="2628900" y="3008313"/>
            <a:ext cx="3254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3" name="Line 23"/>
          <p:cNvSpPr>
            <a:spLocks noChangeShapeType="1"/>
          </p:cNvSpPr>
          <p:nvPr/>
        </p:nvSpPr>
        <p:spPr bwMode="auto">
          <a:xfrm>
            <a:off x="2628900" y="3475038"/>
            <a:ext cx="3254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4" name="Rectangle 24"/>
          <p:cNvSpPr>
            <a:spLocks noChangeArrowheads="1"/>
          </p:cNvSpPr>
          <p:nvPr/>
        </p:nvSpPr>
        <p:spPr bwMode="auto">
          <a:xfrm>
            <a:off x="2381251" y="5924550"/>
            <a:ext cx="221215"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0</a:t>
            </a:r>
          </a:p>
        </p:txBody>
      </p:sp>
      <p:sp>
        <p:nvSpPr>
          <p:cNvPr id="460825" name="Rectangle 25"/>
          <p:cNvSpPr>
            <a:spLocks noChangeArrowheads="1"/>
          </p:cNvSpPr>
          <p:nvPr/>
        </p:nvSpPr>
        <p:spPr bwMode="auto">
          <a:xfrm rot="16200000">
            <a:off x="-85725" y="3936836"/>
            <a:ext cx="3781425" cy="36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lgn="ctr">
              <a:defRPr/>
            </a:pPr>
            <a:r>
              <a:rPr lang="hu-HU" altLang="en-US" sz="2000">
                <a:latin typeface="Times New Roman" charset="0"/>
              </a:rPr>
              <a:t>Vérnyomás</a:t>
            </a:r>
            <a:r>
              <a:rPr lang="en-US" altLang="en-US" sz="2000">
                <a:latin typeface="Times New Roman" charset="0"/>
              </a:rPr>
              <a:t> (Hg</a:t>
            </a:r>
            <a:r>
              <a:rPr lang="hu-HU" altLang="en-US" sz="2000">
                <a:latin typeface="Times New Roman" charset="0"/>
              </a:rPr>
              <a:t>mm</a:t>
            </a:r>
            <a:r>
              <a:rPr lang="en-US" altLang="en-US" sz="2000">
                <a:latin typeface="Times New Roman" charset="0"/>
              </a:rPr>
              <a:t>)</a:t>
            </a:r>
          </a:p>
        </p:txBody>
      </p:sp>
      <p:sp>
        <p:nvSpPr>
          <p:cNvPr id="460826" name="Line 26"/>
          <p:cNvSpPr>
            <a:spLocks noChangeShapeType="1"/>
          </p:cNvSpPr>
          <p:nvPr/>
        </p:nvSpPr>
        <p:spPr bwMode="auto">
          <a:xfrm>
            <a:off x="2792413" y="6005514"/>
            <a:ext cx="0" cy="2063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7" name="Line 27"/>
          <p:cNvSpPr>
            <a:spLocks noChangeShapeType="1"/>
          </p:cNvSpPr>
          <p:nvPr/>
        </p:nvSpPr>
        <p:spPr bwMode="auto">
          <a:xfrm>
            <a:off x="3371850" y="6003926"/>
            <a:ext cx="0" cy="2063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8" name="Line 28"/>
          <p:cNvSpPr>
            <a:spLocks noChangeShapeType="1"/>
          </p:cNvSpPr>
          <p:nvPr/>
        </p:nvSpPr>
        <p:spPr bwMode="auto">
          <a:xfrm>
            <a:off x="3995738" y="6003926"/>
            <a:ext cx="0" cy="2063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29" name="Line 29"/>
          <p:cNvSpPr>
            <a:spLocks noChangeShapeType="1"/>
          </p:cNvSpPr>
          <p:nvPr/>
        </p:nvSpPr>
        <p:spPr bwMode="auto">
          <a:xfrm>
            <a:off x="4643438" y="6003926"/>
            <a:ext cx="0" cy="2063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30" name="Rectangle 30"/>
          <p:cNvSpPr>
            <a:spLocks noChangeArrowheads="1"/>
          </p:cNvSpPr>
          <p:nvPr/>
        </p:nvSpPr>
        <p:spPr bwMode="auto">
          <a:xfrm>
            <a:off x="3155950"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1937</a:t>
            </a:r>
          </a:p>
        </p:txBody>
      </p:sp>
      <p:sp>
        <p:nvSpPr>
          <p:cNvPr id="460831" name="Rectangle 31"/>
          <p:cNvSpPr>
            <a:spLocks noChangeArrowheads="1"/>
          </p:cNvSpPr>
          <p:nvPr/>
        </p:nvSpPr>
        <p:spPr bwMode="auto">
          <a:xfrm>
            <a:off x="3768725"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1939</a:t>
            </a:r>
          </a:p>
        </p:txBody>
      </p:sp>
      <p:sp>
        <p:nvSpPr>
          <p:cNvPr id="460832" name="Rectangle 32"/>
          <p:cNvSpPr>
            <a:spLocks noChangeArrowheads="1"/>
          </p:cNvSpPr>
          <p:nvPr/>
        </p:nvSpPr>
        <p:spPr bwMode="auto">
          <a:xfrm>
            <a:off x="4397375"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1941</a:t>
            </a:r>
          </a:p>
        </p:txBody>
      </p:sp>
      <p:sp>
        <p:nvSpPr>
          <p:cNvPr id="460833" name="Rectangle 33"/>
          <p:cNvSpPr>
            <a:spLocks noChangeArrowheads="1"/>
          </p:cNvSpPr>
          <p:nvPr/>
        </p:nvSpPr>
        <p:spPr bwMode="auto">
          <a:xfrm>
            <a:off x="5043488"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1944</a:t>
            </a:r>
          </a:p>
        </p:txBody>
      </p:sp>
      <p:sp>
        <p:nvSpPr>
          <p:cNvPr id="460834" name="Rectangle 34"/>
          <p:cNvSpPr>
            <a:spLocks noChangeArrowheads="1"/>
          </p:cNvSpPr>
          <p:nvPr/>
        </p:nvSpPr>
        <p:spPr bwMode="auto">
          <a:xfrm>
            <a:off x="2503488"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1935</a:t>
            </a:r>
          </a:p>
        </p:txBody>
      </p:sp>
      <p:sp>
        <p:nvSpPr>
          <p:cNvPr id="460835" name="Line 35"/>
          <p:cNvSpPr>
            <a:spLocks noChangeShapeType="1"/>
          </p:cNvSpPr>
          <p:nvPr/>
        </p:nvSpPr>
        <p:spPr bwMode="auto">
          <a:xfrm>
            <a:off x="2638425" y="6046788"/>
            <a:ext cx="4270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36" name="Rectangle 36"/>
          <p:cNvSpPr>
            <a:spLocks noChangeArrowheads="1"/>
          </p:cNvSpPr>
          <p:nvPr/>
        </p:nvSpPr>
        <p:spPr bwMode="auto">
          <a:xfrm>
            <a:off x="2768601" y="2189164"/>
            <a:ext cx="7288213" cy="3921125"/>
          </a:xfrm>
          <a:prstGeom prst="rect">
            <a:avLst/>
          </a:prstGeom>
          <a:gradFill rotWithShape="0">
            <a:gsLst>
              <a:gs pos="0">
                <a:srgbClr val="0400FA"/>
              </a:gs>
              <a:gs pos="100000">
                <a:srgbClr val="0400FA">
                  <a:gamma/>
                  <a:shade val="29804"/>
                  <a:invGamma/>
                </a:srgbClr>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37" name="Rectangle 37"/>
          <p:cNvSpPr>
            <a:spLocks noChangeArrowheads="1"/>
          </p:cNvSpPr>
          <p:nvPr/>
        </p:nvSpPr>
        <p:spPr bwMode="auto">
          <a:xfrm>
            <a:off x="5153026" y="6138864"/>
            <a:ext cx="266099"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M</a:t>
            </a:r>
          </a:p>
        </p:txBody>
      </p:sp>
      <p:sp>
        <p:nvSpPr>
          <p:cNvPr id="460838" name="Rectangle 38"/>
          <p:cNvSpPr>
            <a:spLocks noChangeArrowheads="1"/>
          </p:cNvSpPr>
          <p:nvPr/>
        </p:nvSpPr>
        <p:spPr bwMode="auto">
          <a:xfrm>
            <a:off x="5486401"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A</a:t>
            </a:r>
          </a:p>
        </p:txBody>
      </p:sp>
      <p:sp>
        <p:nvSpPr>
          <p:cNvPr id="460839" name="Rectangle 39"/>
          <p:cNvSpPr>
            <a:spLocks noChangeArrowheads="1"/>
          </p:cNvSpPr>
          <p:nvPr/>
        </p:nvSpPr>
        <p:spPr bwMode="auto">
          <a:xfrm>
            <a:off x="5835651" y="6138864"/>
            <a:ext cx="266099"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M</a:t>
            </a:r>
          </a:p>
        </p:txBody>
      </p:sp>
      <p:sp>
        <p:nvSpPr>
          <p:cNvPr id="460840" name="Rectangle 40"/>
          <p:cNvSpPr>
            <a:spLocks noChangeArrowheads="1"/>
          </p:cNvSpPr>
          <p:nvPr/>
        </p:nvSpPr>
        <p:spPr bwMode="auto">
          <a:xfrm>
            <a:off x="6186489" y="6138864"/>
            <a:ext cx="176331"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J</a:t>
            </a:r>
          </a:p>
        </p:txBody>
      </p:sp>
      <p:sp>
        <p:nvSpPr>
          <p:cNvPr id="460841" name="Rectangle 41"/>
          <p:cNvSpPr>
            <a:spLocks noChangeArrowheads="1"/>
          </p:cNvSpPr>
          <p:nvPr/>
        </p:nvSpPr>
        <p:spPr bwMode="auto">
          <a:xfrm>
            <a:off x="6538914" y="6138864"/>
            <a:ext cx="176331"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J</a:t>
            </a:r>
          </a:p>
        </p:txBody>
      </p:sp>
      <p:sp>
        <p:nvSpPr>
          <p:cNvPr id="460842" name="Rectangle 42"/>
          <p:cNvSpPr>
            <a:spLocks noChangeArrowheads="1"/>
          </p:cNvSpPr>
          <p:nvPr/>
        </p:nvSpPr>
        <p:spPr bwMode="auto">
          <a:xfrm>
            <a:off x="6848476"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A</a:t>
            </a:r>
          </a:p>
        </p:txBody>
      </p:sp>
      <p:sp>
        <p:nvSpPr>
          <p:cNvPr id="460843" name="Rectangle 43"/>
          <p:cNvSpPr>
            <a:spLocks noChangeArrowheads="1"/>
          </p:cNvSpPr>
          <p:nvPr/>
        </p:nvSpPr>
        <p:spPr bwMode="auto">
          <a:xfrm>
            <a:off x="7197726" y="6138864"/>
            <a:ext cx="205185"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S</a:t>
            </a:r>
          </a:p>
        </p:txBody>
      </p:sp>
      <p:sp>
        <p:nvSpPr>
          <p:cNvPr id="460844" name="Rectangle 44"/>
          <p:cNvSpPr>
            <a:spLocks noChangeArrowheads="1"/>
          </p:cNvSpPr>
          <p:nvPr/>
        </p:nvSpPr>
        <p:spPr bwMode="auto">
          <a:xfrm>
            <a:off x="7548564"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O</a:t>
            </a:r>
          </a:p>
        </p:txBody>
      </p:sp>
      <p:sp>
        <p:nvSpPr>
          <p:cNvPr id="460845" name="Rectangle 45"/>
          <p:cNvSpPr>
            <a:spLocks noChangeArrowheads="1"/>
          </p:cNvSpPr>
          <p:nvPr/>
        </p:nvSpPr>
        <p:spPr bwMode="auto">
          <a:xfrm>
            <a:off x="7899401"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N</a:t>
            </a:r>
          </a:p>
        </p:txBody>
      </p:sp>
      <p:sp>
        <p:nvSpPr>
          <p:cNvPr id="460846" name="Rectangle 46"/>
          <p:cNvSpPr>
            <a:spLocks noChangeArrowheads="1"/>
          </p:cNvSpPr>
          <p:nvPr/>
        </p:nvSpPr>
        <p:spPr bwMode="auto">
          <a:xfrm>
            <a:off x="8293101"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D</a:t>
            </a:r>
          </a:p>
        </p:txBody>
      </p:sp>
      <p:sp>
        <p:nvSpPr>
          <p:cNvPr id="460847" name="Rectangle 47"/>
          <p:cNvSpPr>
            <a:spLocks noChangeArrowheads="1"/>
          </p:cNvSpPr>
          <p:nvPr/>
        </p:nvSpPr>
        <p:spPr bwMode="auto">
          <a:xfrm>
            <a:off x="8629651" y="6138864"/>
            <a:ext cx="176331"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J</a:t>
            </a:r>
          </a:p>
        </p:txBody>
      </p:sp>
      <p:sp>
        <p:nvSpPr>
          <p:cNvPr id="460848" name="Rectangle 48"/>
          <p:cNvSpPr>
            <a:spLocks noChangeArrowheads="1"/>
          </p:cNvSpPr>
          <p:nvPr/>
        </p:nvSpPr>
        <p:spPr bwMode="auto">
          <a:xfrm>
            <a:off x="8980489" y="6138864"/>
            <a:ext cx="205185"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F</a:t>
            </a:r>
          </a:p>
        </p:txBody>
      </p:sp>
      <p:sp>
        <p:nvSpPr>
          <p:cNvPr id="460849" name="Rectangle 49"/>
          <p:cNvSpPr>
            <a:spLocks noChangeArrowheads="1"/>
          </p:cNvSpPr>
          <p:nvPr/>
        </p:nvSpPr>
        <p:spPr bwMode="auto">
          <a:xfrm>
            <a:off x="9331326" y="6138864"/>
            <a:ext cx="266099"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M</a:t>
            </a:r>
          </a:p>
        </p:txBody>
      </p:sp>
      <p:sp>
        <p:nvSpPr>
          <p:cNvPr id="460850" name="Rectangle 50"/>
          <p:cNvSpPr>
            <a:spLocks noChangeArrowheads="1"/>
          </p:cNvSpPr>
          <p:nvPr/>
        </p:nvSpPr>
        <p:spPr bwMode="auto">
          <a:xfrm>
            <a:off x="9725026" y="6138864"/>
            <a:ext cx="235643"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A</a:t>
            </a:r>
          </a:p>
        </p:txBody>
      </p:sp>
      <p:sp>
        <p:nvSpPr>
          <p:cNvPr id="460851" name="Rectangle 51"/>
          <p:cNvSpPr>
            <a:spLocks noChangeArrowheads="1"/>
          </p:cNvSpPr>
          <p:nvPr/>
        </p:nvSpPr>
        <p:spPr bwMode="auto">
          <a:xfrm>
            <a:off x="8410575" y="6370638"/>
            <a:ext cx="567464"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1945</a:t>
            </a:r>
          </a:p>
        </p:txBody>
      </p:sp>
      <p:sp>
        <p:nvSpPr>
          <p:cNvPr id="460852" name="Rectangle 52"/>
          <p:cNvSpPr>
            <a:spLocks noChangeArrowheads="1"/>
          </p:cNvSpPr>
          <p:nvPr/>
        </p:nvSpPr>
        <p:spPr bwMode="auto">
          <a:xfrm>
            <a:off x="2270125" y="5353050"/>
            <a:ext cx="336632"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50</a:t>
            </a:r>
          </a:p>
        </p:txBody>
      </p:sp>
      <p:sp>
        <p:nvSpPr>
          <p:cNvPr id="460853" name="Rectangle 53"/>
          <p:cNvSpPr>
            <a:spLocks noChangeArrowheads="1"/>
          </p:cNvSpPr>
          <p:nvPr/>
        </p:nvSpPr>
        <p:spPr bwMode="auto">
          <a:xfrm>
            <a:off x="2133600" y="4864100"/>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100</a:t>
            </a:r>
          </a:p>
        </p:txBody>
      </p:sp>
      <p:sp>
        <p:nvSpPr>
          <p:cNvPr id="460854" name="Rectangle 54"/>
          <p:cNvSpPr>
            <a:spLocks noChangeArrowheads="1"/>
          </p:cNvSpPr>
          <p:nvPr/>
        </p:nvSpPr>
        <p:spPr bwMode="auto">
          <a:xfrm>
            <a:off x="2133600" y="4405313"/>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150</a:t>
            </a:r>
          </a:p>
        </p:txBody>
      </p:sp>
      <p:sp>
        <p:nvSpPr>
          <p:cNvPr id="460855" name="Rectangle 55"/>
          <p:cNvSpPr>
            <a:spLocks noChangeArrowheads="1"/>
          </p:cNvSpPr>
          <p:nvPr/>
        </p:nvSpPr>
        <p:spPr bwMode="auto">
          <a:xfrm>
            <a:off x="2133600" y="3841750"/>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200</a:t>
            </a:r>
          </a:p>
        </p:txBody>
      </p:sp>
      <p:sp>
        <p:nvSpPr>
          <p:cNvPr id="460856" name="Rectangle 56"/>
          <p:cNvSpPr>
            <a:spLocks noChangeArrowheads="1"/>
          </p:cNvSpPr>
          <p:nvPr/>
        </p:nvSpPr>
        <p:spPr bwMode="auto">
          <a:xfrm>
            <a:off x="2133600" y="3348038"/>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250</a:t>
            </a:r>
          </a:p>
        </p:txBody>
      </p:sp>
      <p:sp>
        <p:nvSpPr>
          <p:cNvPr id="460857" name="Rectangle 57"/>
          <p:cNvSpPr>
            <a:spLocks noChangeArrowheads="1"/>
          </p:cNvSpPr>
          <p:nvPr/>
        </p:nvSpPr>
        <p:spPr bwMode="auto">
          <a:xfrm>
            <a:off x="2133600" y="2889250"/>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300</a:t>
            </a:r>
          </a:p>
        </p:txBody>
      </p:sp>
      <p:sp>
        <p:nvSpPr>
          <p:cNvPr id="460858" name="Rectangle 58"/>
          <p:cNvSpPr>
            <a:spLocks noChangeArrowheads="1"/>
          </p:cNvSpPr>
          <p:nvPr/>
        </p:nvSpPr>
        <p:spPr bwMode="auto">
          <a:xfrm>
            <a:off x="2133600" y="2327275"/>
            <a:ext cx="452048"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a:latin typeface="Times New Roman" charset="0"/>
              </a:rPr>
              <a:t>350</a:t>
            </a:r>
          </a:p>
        </p:txBody>
      </p:sp>
      <p:sp>
        <p:nvSpPr>
          <p:cNvPr id="460859" name="Freeform 59"/>
          <p:cNvSpPr>
            <a:spLocks/>
          </p:cNvSpPr>
          <p:nvPr/>
        </p:nvSpPr>
        <p:spPr bwMode="auto">
          <a:xfrm>
            <a:off x="2760663" y="4113214"/>
            <a:ext cx="2197100" cy="1201737"/>
          </a:xfrm>
          <a:custGeom>
            <a:avLst/>
            <a:gdLst>
              <a:gd name="T0" fmla="*/ 10 w 1365"/>
              <a:gd name="T1" fmla="*/ 384 h 835"/>
              <a:gd name="T2" fmla="*/ 360 w 1365"/>
              <a:gd name="T3" fmla="*/ 242 h 835"/>
              <a:gd name="T4" fmla="*/ 798 w 1365"/>
              <a:gd name="T5" fmla="*/ 46 h 835"/>
              <a:gd name="T6" fmla="*/ 1173 w 1365"/>
              <a:gd name="T7" fmla="*/ 0 h 835"/>
              <a:gd name="T8" fmla="*/ 1364 w 1365"/>
              <a:gd name="T9" fmla="*/ 0 h 835"/>
              <a:gd name="T10" fmla="*/ 1364 w 1365"/>
              <a:gd name="T11" fmla="*/ 545 h 835"/>
              <a:gd name="T12" fmla="*/ 1173 w 1365"/>
              <a:gd name="T13" fmla="*/ 530 h 835"/>
              <a:gd name="T14" fmla="*/ 798 w 1365"/>
              <a:gd name="T15" fmla="*/ 714 h 835"/>
              <a:gd name="T16" fmla="*/ 377 w 1365"/>
              <a:gd name="T17" fmla="*/ 645 h 835"/>
              <a:gd name="T18" fmla="*/ 0 w 1365"/>
              <a:gd name="T19" fmla="*/ 834 h 835"/>
              <a:gd name="T20" fmla="*/ 10 w 1365"/>
              <a:gd name="T21" fmla="*/ 38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5" h="835">
                <a:moveTo>
                  <a:pt x="10" y="384"/>
                </a:moveTo>
                <a:lnTo>
                  <a:pt x="360" y="242"/>
                </a:lnTo>
                <a:lnTo>
                  <a:pt x="798" y="46"/>
                </a:lnTo>
                <a:lnTo>
                  <a:pt x="1173" y="0"/>
                </a:lnTo>
                <a:lnTo>
                  <a:pt x="1364" y="0"/>
                </a:lnTo>
                <a:lnTo>
                  <a:pt x="1364" y="545"/>
                </a:lnTo>
                <a:lnTo>
                  <a:pt x="1173" y="530"/>
                </a:lnTo>
                <a:lnTo>
                  <a:pt x="798" y="714"/>
                </a:lnTo>
                <a:lnTo>
                  <a:pt x="377" y="645"/>
                </a:lnTo>
                <a:lnTo>
                  <a:pt x="0" y="834"/>
                </a:lnTo>
                <a:lnTo>
                  <a:pt x="10" y="384"/>
                </a:lnTo>
              </a:path>
            </a:pathLst>
          </a:custGeom>
          <a:solidFill>
            <a:srgbClr val="FA4E1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0" name="Freeform 60"/>
          <p:cNvSpPr>
            <a:spLocks/>
          </p:cNvSpPr>
          <p:nvPr/>
        </p:nvSpPr>
        <p:spPr bwMode="auto">
          <a:xfrm>
            <a:off x="5064126" y="2943225"/>
            <a:ext cx="4837113" cy="2078038"/>
          </a:xfrm>
          <a:custGeom>
            <a:avLst/>
            <a:gdLst>
              <a:gd name="T0" fmla="*/ 0 w 3005"/>
              <a:gd name="T1" fmla="*/ 837 h 1445"/>
              <a:gd name="T2" fmla="*/ 0 w 3005"/>
              <a:gd name="T3" fmla="*/ 1352 h 1445"/>
              <a:gd name="T4" fmla="*/ 160 w 3005"/>
              <a:gd name="T5" fmla="*/ 1440 h 1445"/>
              <a:gd name="T6" fmla="*/ 380 w 3005"/>
              <a:gd name="T7" fmla="*/ 1444 h 1445"/>
              <a:gd name="T8" fmla="*/ 464 w 3005"/>
              <a:gd name="T9" fmla="*/ 1375 h 1445"/>
              <a:gd name="T10" fmla="*/ 540 w 3005"/>
              <a:gd name="T11" fmla="*/ 1275 h 1445"/>
              <a:gd name="T12" fmla="*/ 707 w 3005"/>
              <a:gd name="T13" fmla="*/ 1290 h 1445"/>
              <a:gd name="T14" fmla="*/ 859 w 3005"/>
              <a:gd name="T15" fmla="*/ 1406 h 1445"/>
              <a:gd name="T16" fmla="*/ 1323 w 3005"/>
              <a:gd name="T17" fmla="*/ 1321 h 1445"/>
              <a:gd name="T18" fmla="*/ 1803 w 3005"/>
              <a:gd name="T19" fmla="*/ 1421 h 1445"/>
              <a:gd name="T20" fmla="*/ 2016 w 3005"/>
              <a:gd name="T21" fmla="*/ 1237 h 1445"/>
              <a:gd name="T22" fmla="*/ 2655 w 3005"/>
              <a:gd name="T23" fmla="*/ 1337 h 1445"/>
              <a:gd name="T24" fmla="*/ 3004 w 3005"/>
              <a:gd name="T25" fmla="*/ 807 h 1445"/>
              <a:gd name="T26" fmla="*/ 3000 w 3005"/>
              <a:gd name="T27" fmla="*/ 0 h 1445"/>
              <a:gd name="T28" fmla="*/ 2594 w 3005"/>
              <a:gd name="T29" fmla="*/ 599 h 1445"/>
              <a:gd name="T30" fmla="*/ 1978 w 3005"/>
              <a:gd name="T31" fmla="*/ 454 h 1445"/>
              <a:gd name="T32" fmla="*/ 1787 w 3005"/>
              <a:gd name="T33" fmla="*/ 738 h 1445"/>
              <a:gd name="T34" fmla="*/ 1323 w 3005"/>
              <a:gd name="T35" fmla="*/ 615 h 1445"/>
              <a:gd name="T36" fmla="*/ 859 w 3005"/>
              <a:gd name="T37" fmla="*/ 814 h 1445"/>
              <a:gd name="T38" fmla="*/ 647 w 3005"/>
              <a:gd name="T39" fmla="*/ 500 h 1445"/>
              <a:gd name="T40" fmla="*/ 525 w 3005"/>
              <a:gd name="T41" fmla="*/ 507 h 1445"/>
              <a:gd name="T42" fmla="*/ 441 w 3005"/>
              <a:gd name="T43" fmla="*/ 669 h 1445"/>
              <a:gd name="T44" fmla="*/ 365 w 3005"/>
              <a:gd name="T45" fmla="*/ 784 h 1445"/>
              <a:gd name="T46" fmla="*/ 99 w 3005"/>
              <a:gd name="T47" fmla="*/ 799 h 1445"/>
              <a:gd name="T48" fmla="*/ 15 w 3005"/>
              <a:gd name="T49" fmla="*/ 79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5" h="1445">
                <a:moveTo>
                  <a:pt x="0" y="837"/>
                </a:moveTo>
                <a:lnTo>
                  <a:pt x="0" y="1352"/>
                </a:lnTo>
                <a:lnTo>
                  <a:pt x="160" y="1440"/>
                </a:lnTo>
                <a:lnTo>
                  <a:pt x="380" y="1444"/>
                </a:lnTo>
                <a:lnTo>
                  <a:pt x="464" y="1375"/>
                </a:lnTo>
                <a:lnTo>
                  <a:pt x="540" y="1275"/>
                </a:lnTo>
                <a:lnTo>
                  <a:pt x="707" y="1290"/>
                </a:lnTo>
                <a:lnTo>
                  <a:pt x="859" y="1406"/>
                </a:lnTo>
                <a:lnTo>
                  <a:pt x="1323" y="1321"/>
                </a:lnTo>
                <a:lnTo>
                  <a:pt x="1803" y="1421"/>
                </a:lnTo>
                <a:lnTo>
                  <a:pt x="2016" y="1237"/>
                </a:lnTo>
                <a:lnTo>
                  <a:pt x="2655" y="1337"/>
                </a:lnTo>
                <a:lnTo>
                  <a:pt x="3004" y="807"/>
                </a:lnTo>
                <a:lnTo>
                  <a:pt x="3000" y="0"/>
                </a:lnTo>
                <a:lnTo>
                  <a:pt x="2594" y="599"/>
                </a:lnTo>
                <a:lnTo>
                  <a:pt x="1978" y="454"/>
                </a:lnTo>
                <a:lnTo>
                  <a:pt x="1787" y="738"/>
                </a:lnTo>
                <a:lnTo>
                  <a:pt x="1323" y="615"/>
                </a:lnTo>
                <a:lnTo>
                  <a:pt x="859" y="814"/>
                </a:lnTo>
                <a:lnTo>
                  <a:pt x="647" y="500"/>
                </a:lnTo>
                <a:lnTo>
                  <a:pt x="525" y="507"/>
                </a:lnTo>
                <a:lnTo>
                  <a:pt x="441" y="669"/>
                </a:lnTo>
                <a:lnTo>
                  <a:pt x="365" y="784"/>
                </a:lnTo>
                <a:lnTo>
                  <a:pt x="99" y="799"/>
                </a:lnTo>
                <a:lnTo>
                  <a:pt x="15" y="791"/>
                </a:lnTo>
              </a:path>
            </a:pathLst>
          </a:custGeom>
          <a:solidFill>
            <a:srgbClr val="FA4E1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1" name="AutoShape 61"/>
          <p:cNvSpPr>
            <a:spLocks noChangeArrowheads="1"/>
          </p:cNvSpPr>
          <p:nvPr/>
        </p:nvSpPr>
        <p:spPr bwMode="auto">
          <a:xfrm>
            <a:off x="2709863" y="5235575"/>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2" name="Line 62"/>
          <p:cNvSpPr>
            <a:spLocks noChangeShapeType="1"/>
          </p:cNvSpPr>
          <p:nvPr/>
        </p:nvSpPr>
        <p:spPr bwMode="auto">
          <a:xfrm>
            <a:off x="2749550" y="5013325"/>
            <a:ext cx="7264400" cy="0"/>
          </a:xfrm>
          <a:prstGeom prst="line">
            <a:avLst/>
          </a:prstGeom>
          <a:noFill/>
          <a:ln w="508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3" name="Line 63"/>
          <p:cNvSpPr>
            <a:spLocks noChangeShapeType="1"/>
          </p:cNvSpPr>
          <p:nvPr/>
        </p:nvSpPr>
        <p:spPr bwMode="auto">
          <a:xfrm>
            <a:off x="2774950" y="4005263"/>
            <a:ext cx="7251700" cy="0"/>
          </a:xfrm>
          <a:prstGeom prst="line">
            <a:avLst/>
          </a:prstGeom>
          <a:noFill/>
          <a:ln w="508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4" name="AutoShape 64"/>
          <p:cNvSpPr>
            <a:spLocks noChangeArrowheads="1"/>
          </p:cNvSpPr>
          <p:nvPr/>
        </p:nvSpPr>
        <p:spPr bwMode="auto">
          <a:xfrm>
            <a:off x="3311526" y="4992689"/>
            <a:ext cx="130175" cy="109537"/>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5" name="AutoShape 65"/>
          <p:cNvSpPr>
            <a:spLocks noChangeArrowheads="1"/>
          </p:cNvSpPr>
          <p:nvPr/>
        </p:nvSpPr>
        <p:spPr bwMode="auto">
          <a:xfrm>
            <a:off x="3983038" y="5094288"/>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6" name="AutoShape 66"/>
          <p:cNvSpPr>
            <a:spLocks noChangeArrowheads="1"/>
          </p:cNvSpPr>
          <p:nvPr/>
        </p:nvSpPr>
        <p:spPr bwMode="auto">
          <a:xfrm>
            <a:off x="4584701" y="4827588"/>
            <a:ext cx="130175"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7" name="AutoShape 67"/>
          <p:cNvSpPr>
            <a:spLocks noChangeArrowheads="1"/>
          </p:cNvSpPr>
          <p:nvPr/>
        </p:nvSpPr>
        <p:spPr bwMode="auto">
          <a:xfrm>
            <a:off x="5270501" y="4960938"/>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8" name="AutoShape 68"/>
          <p:cNvSpPr>
            <a:spLocks noChangeArrowheads="1"/>
          </p:cNvSpPr>
          <p:nvPr/>
        </p:nvSpPr>
        <p:spPr bwMode="auto">
          <a:xfrm>
            <a:off x="5745163" y="4872038"/>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69" name="AutoShape 69"/>
          <p:cNvSpPr>
            <a:spLocks noChangeArrowheads="1"/>
          </p:cNvSpPr>
          <p:nvPr/>
        </p:nvSpPr>
        <p:spPr bwMode="auto">
          <a:xfrm>
            <a:off x="5586413" y="4970463"/>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0" name="AutoShape 70"/>
          <p:cNvSpPr>
            <a:spLocks noChangeArrowheads="1"/>
          </p:cNvSpPr>
          <p:nvPr/>
        </p:nvSpPr>
        <p:spPr bwMode="auto">
          <a:xfrm>
            <a:off x="5867400" y="4727575"/>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1" name="AutoShape 71"/>
          <p:cNvSpPr>
            <a:spLocks noChangeArrowheads="1"/>
          </p:cNvSpPr>
          <p:nvPr/>
        </p:nvSpPr>
        <p:spPr bwMode="auto">
          <a:xfrm>
            <a:off x="6111875" y="4740275"/>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2" name="AutoShape 72"/>
          <p:cNvSpPr>
            <a:spLocks noChangeArrowheads="1"/>
          </p:cNvSpPr>
          <p:nvPr/>
        </p:nvSpPr>
        <p:spPr bwMode="auto">
          <a:xfrm>
            <a:off x="6369050" y="4905375"/>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3" name="AutoShape 73"/>
          <p:cNvSpPr>
            <a:spLocks noChangeArrowheads="1"/>
          </p:cNvSpPr>
          <p:nvPr/>
        </p:nvSpPr>
        <p:spPr bwMode="auto">
          <a:xfrm>
            <a:off x="7127875" y="4794250"/>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4" name="AutoShape 74"/>
          <p:cNvSpPr>
            <a:spLocks noChangeArrowheads="1"/>
          </p:cNvSpPr>
          <p:nvPr/>
        </p:nvSpPr>
        <p:spPr bwMode="auto">
          <a:xfrm>
            <a:off x="7874000" y="4926013"/>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5" name="AutoShape 75"/>
          <p:cNvSpPr>
            <a:spLocks noChangeArrowheads="1"/>
          </p:cNvSpPr>
          <p:nvPr/>
        </p:nvSpPr>
        <p:spPr bwMode="auto">
          <a:xfrm>
            <a:off x="8242301" y="4662488"/>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6" name="AutoShape 76"/>
          <p:cNvSpPr>
            <a:spLocks noChangeArrowheads="1"/>
          </p:cNvSpPr>
          <p:nvPr/>
        </p:nvSpPr>
        <p:spPr bwMode="auto">
          <a:xfrm>
            <a:off x="9259889" y="4805363"/>
            <a:ext cx="130175"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7" name="AutoShape 77"/>
          <p:cNvSpPr>
            <a:spLocks noChangeArrowheads="1"/>
          </p:cNvSpPr>
          <p:nvPr/>
        </p:nvSpPr>
        <p:spPr bwMode="auto">
          <a:xfrm>
            <a:off x="9820275" y="4033838"/>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8" name="AutoShape 78"/>
          <p:cNvSpPr>
            <a:spLocks noChangeArrowheads="1"/>
          </p:cNvSpPr>
          <p:nvPr/>
        </p:nvSpPr>
        <p:spPr bwMode="auto">
          <a:xfrm>
            <a:off x="2722563" y="4606925"/>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79" name="AutoShape 79"/>
          <p:cNvSpPr>
            <a:spLocks noChangeArrowheads="1"/>
          </p:cNvSpPr>
          <p:nvPr/>
        </p:nvSpPr>
        <p:spPr bwMode="auto">
          <a:xfrm>
            <a:off x="3260726" y="4406900"/>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0" name="AutoShape 80"/>
          <p:cNvSpPr>
            <a:spLocks noChangeArrowheads="1"/>
          </p:cNvSpPr>
          <p:nvPr/>
        </p:nvSpPr>
        <p:spPr bwMode="auto">
          <a:xfrm>
            <a:off x="5708651" y="3844925"/>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1" name="AutoShape 81"/>
          <p:cNvSpPr>
            <a:spLocks noChangeArrowheads="1"/>
          </p:cNvSpPr>
          <p:nvPr/>
        </p:nvSpPr>
        <p:spPr bwMode="auto">
          <a:xfrm>
            <a:off x="3983038" y="4110038"/>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2" name="AutoShape 82"/>
          <p:cNvSpPr>
            <a:spLocks noChangeArrowheads="1"/>
          </p:cNvSpPr>
          <p:nvPr/>
        </p:nvSpPr>
        <p:spPr bwMode="auto">
          <a:xfrm>
            <a:off x="5562601" y="4033838"/>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3" name="AutoShape 83"/>
          <p:cNvSpPr>
            <a:spLocks noChangeArrowheads="1"/>
          </p:cNvSpPr>
          <p:nvPr/>
        </p:nvSpPr>
        <p:spPr bwMode="auto">
          <a:xfrm>
            <a:off x="5170488" y="4043363"/>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4" name="AutoShape 84"/>
          <p:cNvSpPr>
            <a:spLocks noChangeArrowheads="1"/>
          </p:cNvSpPr>
          <p:nvPr/>
        </p:nvSpPr>
        <p:spPr bwMode="auto">
          <a:xfrm>
            <a:off x="4570413" y="4065588"/>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5" name="AutoShape 85"/>
          <p:cNvSpPr>
            <a:spLocks noChangeArrowheads="1"/>
          </p:cNvSpPr>
          <p:nvPr/>
        </p:nvSpPr>
        <p:spPr bwMode="auto">
          <a:xfrm>
            <a:off x="6407151" y="4043363"/>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6" name="AutoShape 86"/>
          <p:cNvSpPr>
            <a:spLocks noChangeArrowheads="1"/>
          </p:cNvSpPr>
          <p:nvPr/>
        </p:nvSpPr>
        <p:spPr bwMode="auto">
          <a:xfrm>
            <a:off x="6027738" y="3613150"/>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7" name="AutoShape 87"/>
          <p:cNvSpPr>
            <a:spLocks noChangeArrowheads="1"/>
          </p:cNvSpPr>
          <p:nvPr/>
        </p:nvSpPr>
        <p:spPr bwMode="auto">
          <a:xfrm>
            <a:off x="5845176" y="3613150"/>
            <a:ext cx="130175"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8" name="AutoShape 88"/>
          <p:cNvSpPr>
            <a:spLocks noChangeArrowheads="1"/>
          </p:cNvSpPr>
          <p:nvPr/>
        </p:nvSpPr>
        <p:spPr bwMode="auto">
          <a:xfrm>
            <a:off x="9172576" y="3744913"/>
            <a:ext cx="131763"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89" name="AutoShape 89"/>
          <p:cNvSpPr>
            <a:spLocks noChangeArrowheads="1"/>
          </p:cNvSpPr>
          <p:nvPr/>
        </p:nvSpPr>
        <p:spPr bwMode="auto">
          <a:xfrm>
            <a:off x="8193088" y="3568700"/>
            <a:ext cx="131762"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90" name="AutoShape 90"/>
          <p:cNvSpPr>
            <a:spLocks noChangeArrowheads="1"/>
          </p:cNvSpPr>
          <p:nvPr/>
        </p:nvSpPr>
        <p:spPr bwMode="auto">
          <a:xfrm>
            <a:off x="7874000" y="3956050"/>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91" name="AutoShape 91"/>
          <p:cNvSpPr>
            <a:spLocks noChangeArrowheads="1"/>
          </p:cNvSpPr>
          <p:nvPr/>
        </p:nvSpPr>
        <p:spPr bwMode="auto">
          <a:xfrm>
            <a:off x="7127875" y="3778250"/>
            <a:ext cx="133350" cy="107950"/>
          </a:xfrm>
          <a:prstGeom prst="octagon">
            <a:avLst>
              <a:gd name="adj" fmla="val 29278"/>
            </a:avLst>
          </a:prstGeom>
          <a:solidFill>
            <a:srgbClr val="F5F10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92" name="Rectangle 92"/>
          <p:cNvSpPr>
            <a:spLocks noChangeArrowheads="1"/>
          </p:cNvSpPr>
          <p:nvPr/>
        </p:nvSpPr>
        <p:spPr bwMode="auto">
          <a:xfrm>
            <a:off x="6200776" y="260351"/>
            <a:ext cx="3927475" cy="153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lgn="ctr">
              <a:defRPr/>
            </a:pPr>
            <a:r>
              <a:rPr lang="en-US" altLang="en-US" sz="3200">
                <a:latin typeface="Times New Roman" charset="0"/>
              </a:rPr>
              <a:t>F</a:t>
            </a:r>
            <a:r>
              <a:rPr lang="hu-HU" altLang="en-US" sz="3200">
                <a:latin typeface="Times New Roman" charset="0"/>
              </a:rPr>
              <a:t>.</a:t>
            </a:r>
            <a:r>
              <a:rPr lang="en-US" altLang="en-US" sz="3200">
                <a:latin typeface="Times New Roman" charset="0"/>
              </a:rPr>
              <a:t> D. Roosevelt</a:t>
            </a:r>
            <a:r>
              <a:rPr lang="hu-HU" altLang="en-US" sz="3200">
                <a:latin typeface="Times New Roman" charset="0"/>
              </a:rPr>
              <a:t> vérnyomása</a:t>
            </a:r>
          </a:p>
          <a:p>
            <a:pPr algn="ctr">
              <a:defRPr/>
            </a:pPr>
            <a:r>
              <a:rPr lang="en-US" altLang="en-US" sz="3200">
                <a:latin typeface="Times New Roman" charset="0"/>
              </a:rPr>
              <a:t>1935</a:t>
            </a:r>
            <a:r>
              <a:rPr lang="hu-HU" altLang="en-US" sz="3200">
                <a:latin typeface="Times New Roman" charset="0"/>
              </a:rPr>
              <a:t>-45 között</a:t>
            </a:r>
            <a:endParaRPr lang="en-US" altLang="en-US" sz="3200">
              <a:latin typeface="Times New Roman" charset="0"/>
            </a:endParaRPr>
          </a:p>
        </p:txBody>
      </p:sp>
      <p:sp>
        <p:nvSpPr>
          <p:cNvPr id="460893" name="Rectangle 93"/>
          <p:cNvSpPr>
            <a:spLocks noChangeArrowheads="1"/>
          </p:cNvSpPr>
          <p:nvPr/>
        </p:nvSpPr>
        <p:spPr bwMode="auto">
          <a:xfrm>
            <a:off x="4497389" y="5275264"/>
            <a:ext cx="514565"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solidFill>
                  <a:schemeClr val="bg1"/>
                </a:solidFill>
                <a:latin typeface="Times New Roman" charset="0"/>
              </a:rPr>
              <a:t>E</a:t>
            </a:r>
            <a:r>
              <a:rPr lang="hu-HU" altLang="en-US" sz="1400">
                <a:solidFill>
                  <a:schemeClr val="bg1"/>
                </a:solidFill>
                <a:latin typeface="Times New Roman" charset="0"/>
              </a:rPr>
              <a:t>C</a:t>
            </a:r>
            <a:r>
              <a:rPr lang="en-US" altLang="en-US" sz="1400">
                <a:solidFill>
                  <a:schemeClr val="bg1"/>
                </a:solidFill>
                <a:latin typeface="Times New Roman" charset="0"/>
              </a:rPr>
              <a:t>G:</a:t>
            </a:r>
          </a:p>
        </p:txBody>
      </p:sp>
      <p:sp>
        <p:nvSpPr>
          <p:cNvPr id="460894" name="Rectangle 94"/>
          <p:cNvSpPr>
            <a:spLocks noChangeArrowheads="1"/>
          </p:cNvSpPr>
          <p:nvPr/>
        </p:nvSpPr>
        <p:spPr bwMode="auto">
          <a:xfrm>
            <a:off x="5049838" y="5275264"/>
            <a:ext cx="458140"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solidFill>
                  <a:schemeClr val="bg1"/>
                </a:solidFill>
                <a:latin typeface="Times New Roman" charset="0"/>
              </a:rPr>
              <a:t>LVH</a:t>
            </a:r>
          </a:p>
        </p:txBody>
      </p:sp>
      <p:sp>
        <p:nvSpPr>
          <p:cNvPr id="460895" name="Rectangle 95"/>
          <p:cNvSpPr>
            <a:spLocks noChangeArrowheads="1"/>
          </p:cNvSpPr>
          <p:nvPr/>
        </p:nvSpPr>
        <p:spPr bwMode="auto">
          <a:xfrm>
            <a:off x="4073526" y="5610226"/>
            <a:ext cx="952185"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solidFill>
                  <a:schemeClr val="bg1"/>
                </a:solidFill>
                <a:latin typeface="Times New Roman" charset="0"/>
              </a:rPr>
              <a:t>Proteinuria:</a:t>
            </a:r>
          </a:p>
        </p:txBody>
      </p:sp>
      <p:sp>
        <p:nvSpPr>
          <p:cNvPr id="460896" name="Rectangle 96"/>
          <p:cNvSpPr>
            <a:spLocks noChangeArrowheads="1"/>
          </p:cNvSpPr>
          <p:nvPr/>
        </p:nvSpPr>
        <p:spPr bwMode="auto">
          <a:xfrm>
            <a:off x="5027614" y="5610226"/>
            <a:ext cx="206789"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solidFill>
                  <a:schemeClr val="bg1"/>
                </a:solidFill>
                <a:latin typeface="Times New Roman" charset="0"/>
              </a:rPr>
              <a:t>+</a:t>
            </a:r>
          </a:p>
        </p:txBody>
      </p:sp>
      <p:sp>
        <p:nvSpPr>
          <p:cNvPr id="460897" name="Rectangle 97"/>
          <p:cNvSpPr>
            <a:spLocks noChangeArrowheads="1"/>
          </p:cNvSpPr>
          <p:nvPr/>
        </p:nvSpPr>
        <p:spPr bwMode="auto">
          <a:xfrm>
            <a:off x="7523163" y="5610226"/>
            <a:ext cx="442430" cy="26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400">
                <a:latin typeface="Times New Roman" charset="0"/>
              </a:rPr>
              <a:t> </a:t>
            </a:r>
            <a:r>
              <a:rPr lang="en-US" altLang="en-US" sz="1400">
                <a:solidFill>
                  <a:schemeClr val="bg1"/>
                </a:solidFill>
                <a:latin typeface="Times New Roman" charset="0"/>
              </a:rPr>
              <a:t>+  +</a:t>
            </a:r>
          </a:p>
        </p:txBody>
      </p:sp>
      <p:sp>
        <p:nvSpPr>
          <p:cNvPr id="460898" name="Line 98"/>
          <p:cNvSpPr>
            <a:spLocks noChangeShapeType="1"/>
          </p:cNvSpPr>
          <p:nvPr/>
        </p:nvSpPr>
        <p:spPr bwMode="auto">
          <a:xfrm flipV="1">
            <a:off x="4935538" y="4073526"/>
            <a:ext cx="80962" cy="1254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899" name="Line 99"/>
          <p:cNvSpPr>
            <a:spLocks noChangeShapeType="1"/>
          </p:cNvSpPr>
          <p:nvPr/>
        </p:nvSpPr>
        <p:spPr bwMode="auto">
          <a:xfrm flipV="1">
            <a:off x="5026026" y="4084639"/>
            <a:ext cx="66675" cy="13652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0" name="Line 100"/>
          <p:cNvSpPr>
            <a:spLocks noChangeShapeType="1"/>
          </p:cNvSpPr>
          <p:nvPr/>
        </p:nvSpPr>
        <p:spPr bwMode="auto">
          <a:xfrm flipV="1">
            <a:off x="4900613" y="4797426"/>
            <a:ext cx="80962" cy="1254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1" name="Line 101"/>
          <p:cNvSpPr>
            <a:spLocks noChangeShapeType="1"/>
          </p:cNvSpPr>
          <p:nvPr/>
        </p:nvSpPr>
        <p:spPr bwMode="auto">
          <a:xfrm flipV="1">
            <a:off x="5000626" y="4819651"/>
            <a:ext cx="66675" cy="13652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2" name="Rectangle 102"/>
          <p:cNvSpPr>
            <a:spLocks noChangeArrowheads="1"/>
          </p:cNvSpPr>
          <p:nvPr/>
        </p:nvSpPr>
        <p:spPr bwMode="auto">
          <a:xfrm>
            <a:off x="6888164" y="1773238"/>
            <a:ext cx="3688511" cy="30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1600">
                <a:latin typeface="Times New Roman" charset="0"/>
              </a:rPr>
              <a:t>Messerli, FH, NEJM, 332:1038-1039, 1995</a:t>
            </a:r>
          </a:p>
        </p:txBody>
      </p:sp>
      <p:sp>
        <p:nvSpPr>
          <p:cNvPr id="460903" name="Line 103"/>
          <p:cNvSpPr>
            <a:spLocks noChangeShapeType="1"/>
          </p:cNvSpPr>
          <p:nvPr/>
        </p:nvSpPr>
        <p:spPr bwMode="auto">
          <a:xfrm>
            <a:off x="6678613" y="2944813"/>
            <a:ext cx="0" cy="3667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4" name="Rectangle 104"/>
          <p:cNvSpPr>
            <a:spLocks noChangeArrowheads="1"/>
          </p:cNvSpPr>
          <p:nvPr/>
        </p:nvSpPr>
        <p:spPr bwMode="auto">
          <a:xfrm>
            <a:off x="6257925" y="2511425"/>
            <a:ext cx="747000"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b="1">
                <a:solidFill>
                  <a:schemeClr val="bg1"/>
                </a:solidFill>
                <a:latin typeface="Times New Roman" charset="0"/>
              </a:rPr>
              <a:t>D-Day</a:t>
            </a:r>
          </a:p>
        </p:txBody>
      </p:sp>
      <p:sp>
        <p:nvSpPr>
          <p:cNvPr id="460905" name="Line 105"/>
          <p:cNvSpPr>
            <a:spLocks noChangeShapeType="1"/>
          </p:cNvSpPr>
          <p:nvPr/>
        </p:nvSpPr>
        <p:spPr bwMode="auto">
          <a:xfrm>
            <a:off x="8029575" y="2944813"/>
            <a:ext cx="0" cy="3667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6" name="Rectangle 106"/>
          <p:cNvSpPr>
            <a:spLocks noChangeArrowheads="1"/>
          </p:cNvSpPr>
          <p:nvPr/>
        </p:nvSpPr>
        <p:spPr bwMode="auto">
          <a:xfrm>
            <a:off x="7391401" y="2522538"/>
            <a:ext cx="1285609"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hu-HU" altLang="en-US" b="1">
                <a:solidFill>
                  <a:schemeClr val="bg1"/>
                </a:solidFill>
                <a:latin typeface="Times New Roman" charset="0"/>
              </a:rPr>
              <a:t>Választások</a:t>
            </a:r>
            <a:endParaRPr lang="en-US" altLang="en-US" b="1">
              <a:solidFill>
                <a:schemeClr val="bg1"/>
              </a:solidFill>
              <a:latin typeface="Times New Roman" charset="0"/>
            </a:endParaRPr>
          </a:p>
        </p:txBody>
      </p:sp>
      <p:sp>
        <p:nvSpPr>
          <p:cNvPr id="460907" name="Line 107"/>
          <p:cNvSpPr>
            <a:spLocks noChangeShapeType="1"/>
          </p:cNvSpPr>
          <p:nvPr/>
        </p:nvSpPr>
        <p:spPr bwMode="auto">
          <a:xfrm>
            <a:off x="9048750" y="2943225"/>
            <a:ext cx="0" cy="3683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460908" name="Rectangle 108"/>
          <p:cNvSpPr>
            <a:spLocks noChangeArrowheads="1"/>
          </p:cNvSpPr>
          <p:nvPr/>
        </p:nvSpPr>
        <p:spPr bwMode="auto">
          <a:xfrm>
            <a:off x="8770938" y="2533650"/>
            <a:ext cx="593112" cy="3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hu-HU" altLang="en-US" b="1">
                <a:solidFill>
                  <a:schemeClr val="bg1"/>
                </a:solidFill>
                <a:latin typeface="Times New Roman" charset="0"/>
              </a:rPr>
              <a:t>J</a:t>
            </a:r>
            <a:r>
              <a:rPr lang="en-US" altLang="en-US" b="1">
                <a:solidFill>
                  <a:schemeClr val="bg1"/>
                </a:solidFill>
                <a:latin typeface="Times New Roman" charset="0"/>
              </a:rPr>
              <a:t>alta</a:t>
            </a:r>
          </a:p>
        </p:txBody>
      </p:sp>
      <p:sp>
        <p:nvSpPr>
          <p:cNvPr id="460909" name="Rectangle 109"/>
          <p:cNvSpPr>
            <a:spLocks noChangeArrowheads="1"/>
          </p:cNvSpPr>
          <p:nvPr/>
        </p:nvSpPr>
        <p:spPr bwMode="auto">
          <a:xfrm>
            <a:off x="9750426" y="2547939"/>
            <a:ext cx="259687" cy="42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2388" tIns="26988" rIns="52388" bIns="26988">
            <a:spAutoFit/>
          </a:bodyPr>
          <a:lstStyle>
            <a:lvl1pPr defTabSz="303213">
              <a:defRPr>
                <a:solidFill>
                  <a:schemeClr val="tx1"/>
                </a:solidFill>
                <a:latin typeface="Arial" charset="0"/>
              </a:defRPr>
            </a:lvl1pPr>
            <a:lvl2pPr marL="263525" defTabSz="303213">
              <a:defRPr>
                <a:solidFill>
                  <a:schemeClr val="tx1"/>
                </a:solidFill>
                <a:latin typeface="Arial" charset="0"/>
              </a:defRPr>
            </a:lvl2pPr>
            <a:lvl3pPr marL="525463" defTabSz="303213">
              <a:defRPr>
                <a:solidFill>
                  <a:schemeClr val="tx1"/>
                </a:solidFill>
                <a:latin typeface="Arial" charset="0"/>
              </a:defRPr>
            </a:lvl3pPr>
            <a:lvl4pPr marL="788988" defTabSz="303213">
              <a:defRPr>
                <a:solidFill>
                  <a:schemeClr val="tx1"/>
                </a:solidFill>
                <a:latin typeface="Arial" charset="0"/>
              </a:defRPr>
            </a:lvl4pPr>
            <a:lvl5pPr marL="1050925" defTabSz="303213">
              <a:defRPr>
                <a:solidFill>
                  <a:schemeClr val="tx1"/>
                </a:solidFill>
                <a:latin typeface="Arial" charset="0"/>
              </a:defRPr>
            </a:lvl5pPr>
            <a:lvl6pPr marL="1508125" defTabSz="303213" fontAlgn="base">
              <a:spcBef>
                <a:spcPct val="0"/>
              </a:spcBef>
              <a:spcAft>
                <a:spcPct val="0"/>
              </a:spcAft>
              <a:defRPr>
                <a:solidFill>
                  <a:schemeClr val="tx1"/>
                </a:solidFill>
                <a:latin typeface="Arial" charset="0"/>
              </a:defRPr>
            </a:lvl6pPr>
            <a:lvl7pPr marL="1965325" defTabSz="303213" fontAlgn="base">
              <a:spcBef>
                <a:spcPct val="0"/>
              </a:spcBef>
              <a:spcAft>
                <a:spcPct val="0"/>
              </a:spcAft>
              <a:defRPr>
                <a:solidFill>
                  <a:schemeClr val="tx1"/>
                </a:solidFill>
                <a:latin typeface="Arial" charset="0"/>
              </a:defRPr>
            </a:lvl7pPr>
            <a:lvl8pPr marL="2422525" defTabSz="303213" fontAlgn="base">
              <a:spcBef>
                <a:spcPct val="0"/>
              </a:spcBef>
              <a:spcAft>
                <a:spcPct val="0"/>
              </a:spcAft>
              <a:defRPr>
                <a:solidFill>
                  <a:schemeClr val="tx1"/>
                </a:solidFill>
                <a:latin typeface="Arial" charset="0"/>
              </a:defRPr>
            </a:lvl8pPr>
            <a:lvl9pPr marL="2879725" defTabSz="303213" fontAlgn="base">
              <a:spcBef>
                <a:spcPct val="0"/>
              </a:spcBef>
              <a:spcAft>
                <a:spcPct val="0"/>
              </a:spcAft>
              <a:defRPr>
                <a:solidFill>
                  <a:schemeClr val="tx1"/>
                </a:solidFill>
                <a:latin typeface="Arial" charset="0"/>
              </a:defRPr>
            </a:lvl9pPr>
          </a:lstStyle>
          <a:p>
            <a:pPr>
              <a:defRPr/>
            </a:pPr>
            <a:r>
              <a:rPr lang="en-US" altLang="en-US" sz="2400" b="1">
                <a:solidFill>
                  <a:schemeClr val="bg1"/>
                </a:solidFill>
                <a:latin typeface="Times New Roman" charset="0"/>
              </a:rPr>
              <a:t>?</a:t>
            </a:r>
          </a:p>
        </p:txBody>
      </p:sp>
      <p:sp>
        <p:nvSpPr>
          <p:cNvPr id="460910" name="Line 110"/>
          <p:cNvSpPr>
            <a:spLocks noChangeShapeType="1"/>
          </p:cNvSpPr>
          <p:nvPr/>
        </p:nvSpPr>
        <p:spPr bwMode="auto">
          <a:xfrm>
            <a:off x="1524000" y="2124075"/>
            <a:ext cx="8420100" cy="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hu-HU"/>
          </a:p>
        </p:txBody>
      </p:sp>
      <p:pic>
        <p:nvPicPr>
          <p:cNvPr id="13417" name="Picture 111" descr="18f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4427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360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0" y="0"/>
            <a:ext cx="12192000" cy="900000"/>
          </a:xfrm>
          <a:prstGeom prst="rect">
            <a:avLst/>
          </a:prstGeom>
          <a:solidFill>
            <a:srgbClr val="0070C0"/>
          </a:solidFill>
          <a:ln>
            <a:noFill/>
          </a:ln>
          <a:extLst/>
        </p:spPr>
        <p:txBody>
          <a:bodyPr vert="horz" lIns="91440" tIns="45720" rIns="91440" bIns="45720" rtlCol="0" anchor="ctr">
            <a:normAutofit/>
          </a:bodyPr>
          <a:lstStyle>
            <a:lvl1pPr algn="ctr">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altLang="en-US" dirty="0"/>
              <a:t>A normális vérnyomás és a hypertonia stádiumbeosztása</a:t>
            </a:r>
          </a:p>
        </p:txBody>
      </p:sp>
      <p:pic>
        <p:nvPicPr>
          <p:cNvPr id="14395" name="Picture 60" descr="MHT_logo2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04407"/>
            <a:ext cx="1517268" cy="132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666" y="2229837"/>
            <a:ext cx="10244667" cy="3793306"/>
          </a:xfrm>
          <a:prstGeom prst="rect">
            <a:avLst/>
          </a:prstGeom>
        </p:spPr>
      </p:pic>
      <p:sp>
        <p:nvSpPr>
          <p:cNvPr id="6" name="Text Box 24"/>
          <p:cNvSpPr txBox="1">
            <a:spLocks noChangeArrowheads="1"/>
          </p:cNvSpPr>
          <p:nvPr/>
        </p:nvSpPr>
        <p:spPr bwMode="auto">
          <a:xfrm>
            <a:off x="3078125" y="6453717"/>
            <a:ext cx="90519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hu-HU" altLang="en-US" sz="1600" dirty="0" smtClean="0">
                <a:solidFill>
                  <a:schemeClr val="bg1"/>
                </a:solidFill>
                <a:latin typeface="Times New Roman" charset="0"/>
              </a:rPr>
              <a:t>Farsang Cs, Járai Z (</a:t>
            </a:r>
            <a:r>
              <a:rPr lang="hu-HU" altLang="en-US" sz="1600" dirty="0" err="1">
                <a:solidFill>
                  <a:schemeClr val="bg1"/>
                </a:solidFill>
                <a:latin typeface="Times New Roman" charset="0"/>
              </a:rPr>
              <a:t>s</a:t>
            </a:r>
            <a:r>
              <a:rPr lang="hu-HU" altLang="en-US" sz="1600" dirty="0" err="1" smtClean="0">
                <a:solidFill>
                  <a:schemeClr val="bg1"/>
                </a:solidFill>
                <a:latin typeface="Times New Roman" charset="0"/>
              </a:rPr>
              <a:t>zerk</a:t>
            </a:r>
            <a:r>
              <a:rPr lang="hu-HU" altLang="en-US" sz="1600" dirty="0" smtClean="0">
                <a:solidFill>
                  <a:schemeClr val="bg1"/>
                </a:solidFill>
                <a:latin typeface="Times New Roman" charset="0"/>
              </a:rPr>
              <a:t>). Az MHT 2018 évi Irányelvei. Hypertonia és </a:t>
            </a:r>
            <a:r>
              <a:rPr lang="hu-HU" altLang="en-US" sz="1600" dirty="0" err="1" smtClean="0">
                <a:solidFill>
                  <a:schemeClr val="bg1"/>
                </a:solidFill>
                <a:latin typeface="Times New Roman" charset="0"/>
              </a:rPr>
              <a:t>Nephrologia</a:t>
            </a:r>
            <a:r>
              <a:rPr lang="hu-HU" altLang="en-US" sz="1600" dirty="0" smtClean="0">
                <a:solidFill>
                  <a:schemeClr val="bg1"/>
                </a:solidFill>
                <a:latin typeface="Times New Roman" charset="0"/>
              </a:rPr>
              <a:t>, 2018;22(S5):S1-S36.</a:t>
            </a:r>
            <a:endParaRPr lang="hu-HU" sz="1600" dirty="0">
              <a:solidFill>
                <a:schemeClr val="bg1"/>
              </a:solidFill>
            </a:endParaRPr>
          </a:p>
        </p:txBody>
      </p:sp>
    </p:spTree>
    <p:extLst>
      <p:ext uri="{BB962C8B-B14F-4D97-AF65-F5344CB8AC3E}">
        <p14:creationId xmlns:p14="http://schemas.microsoft.com/office/powerpoint/2010/main" val="79976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0" y="0"/>
            <a:ext cx="12192000" cy="900000"/>
          </a:xfrm>
          <a:prstGeom prst="rect">
            <a:avLst/>
          </a:prstGeom>
          <a:solidFill>
            <a:srgbClr val="0070C0"/>
          </a:solidFill>
          <a:ln>
            <a:noFill/>
          </a:ln>
          <a:extLst/>
        </p:spPr>
        <p:txBody>
          <a:bodyPr vert="horz" lIns="91440" tIns="45720" rIns="91440" bIns="45720" rtlCol="0" anchor="ctr">
            <a:normAutofit/>
          </a:bodyPr>
          <a:lstStyle>
            <a:lvl1pPr algn="ctr">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altLang="en-US" dirty="0" smtClean="0"/>
              <a:t>Rendelőn kívüli vérnyomásmérés – hypertonia küszöbértékek</a:t>
            </a:r>
            <a:endParaRPr lang="hu-HU" altLang="en-US" dirty="0"/>
          </a:p>
        </p:txBody>
      </p:sp>
      <p:pic>
        <p:nvPicPr>
          <p:cNvPr id="14395" name="Picture 60" descr="MHT_logo2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04407"/>
            <a:ext cx="1517268" cy="132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4"/>
          <p:cNvSpPr txBox="1">
            <a:spLocks noChangeArrowheads="1"/>
          </p:cNvSpPr>
          <p:nvPr/>
        </p:nvSpPr>
        <p:spPr bwMode="auto">
          <a:xfrm>
            <a:off x="3078125" y="6453717"/>
            <a:ext cx="90519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hu-HU" altLang="en-US" sz="1600" dirty="0" smtClean="0">
                <a:solidFill>
                  <a:schemeClr val="bg1"/>
                </a:solidFill>
                <a:latin typeface="Times New Roman" charset="0"/>
              </a:rPr>
              <a:t>Farsang Cs, Járai Z (</a:t>
            </a:r>
            <a:r>
              <a:rPr lang="hu-HU" altLang="en-US" sz="1600" dirty="0" err="1">
                <a:solidFill>
                  <a:schemeClr val="bg1"/>
                </a:solidFill>
                <a:latin typeface="Times New Roman" charset="0"/>
              </a:rPr>
              <a:t>s</a:t>
            </a:r>
            <a:r>
              <a:rPr lang="hu-HU" altLang="en-US" sz="1600" dirty="0" err="1" smtClean="0">
                <a:solidFill>
                  <a:schemeClr val="bg1"/>
                </a:solidFill>
                <a:latin typeface="Times New Roman" charset="0"/>
              </a:rPr>
              <a:t>zerk</a:t>
            </a:r>
            <a:r>
              <a:rPr lang="hu-HU" altLang="en-US" sz="1600" dirty="0" smtClean="0">
                <a:solidFill>
                  <a:schemeClr val="bg1"/>
                </a:solidFill>
                <a:latin typeface="Times New Roman" charset="0"/>
              </a:rPr>
              <a:t>). Az MHT 2018 évi Irányelvei. Hypertonia és </a:t>
            </a:r>
            <a:r>
              <a:rPr lang="hu-HU" altLang="en-US" sz="1600" dirty="0" err="1" smtClean="0">
                <a:solidFill>
                  <a:schemeClr val="bg1"/>
                </a:solidFill>
                <a:latin typeface="Times New Roman" charset="0"/>
              </a:rPr>
              <a:t>Nephrologia</a:t>
            </a:r>
            <a:r>
              <a:rPr lang="hu-HU" altLang="en-US" sz="1600" dirty="0" smtClean="0">
                <a:solidFill>
                  <a:schemeClr val="bg1"/>
                </a:solidFill>
                <a:latin typeface="Times New Roman" charset="0"/>
              </a:rPr>
              <a:t>, 2018;22(S5):S1-S36.</a:t>
            </a:r>
            <a:endParaRPr lang="hu-HU" sz="1600" dirty="0">
              <a:solidFill>
                <a:schemeClr val="bg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653" y="2370358"/>
            <a:ext cx="5994923" cy="351036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1729" y="1077778"/>
            <a:ext cx="5313256" cy="252603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1727" y="3720449"/>
            <a:ext cx="5310661" cy="2592747"/>
          </a:xfrm>
          <a:prstGeom prst="rect">
            <a:avLst/>
          </a:prstGeom>
        </p:spPr>
      </p:pic>
    </p:spTree>
    <p:extLst>
      <p:ext uri="{BB962C8B-B14F-4D97-AF65-F5344CB8AC3E}">
        <p14:creationId xmlns:p14="http://schemas.microsoft.com/office/powerpoint/2010/main" val="524947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nvPr>
        </p:nvGraphicFramePr>
        <p:xfrm>
          <a:off x="527382" y="1700808"/>
          <a:ext cx="11041227" cy="2926080"/>
        </p:xfrm>
        <a:graphic>
          <a:graphicData uri="http://schemas.openxmlformats.org/drawingml/2006/table">
            <a:tbl>
              <a:tblPr/>
              <a:tblGrid>
                <a:gridCol w="3680409">
                  <a:extLst>
                    <a:ext uri="{9D8B030D-6E8A-4147-A177-3AD203B41FA5}">
                      <a16:colId xmlns:a16="http://schemas.microsoft.com/office/drawing/2014/main" val="20000"/>
                    </a:ext>
                  </a:extLst>
                </a:gridCol>
                <a:gridCol w="3680409">
                  <a:extLst>
                    <a:ext uri="{9D8B030D-6E8A-4147-A177-3AD203B41FA5}">
                      <a16:colId xmlns:a16="http://schemas.microsoft.com/office/drawing/2014/main" val="20001"/>
                    </a:ext>
                  </a:extLst>
                </a:gridCol>
                <a:gridCol w="3680409">
                  <a:extLst>
                    <a:ext uri="{9D8B030D-6E8A-4147-A177-3AD203B41FA5}">
                      <a16:colId xmlns:a16="http://schemas.microsoft.com/office/drawing/2014/main" val="20002"/>
                    </a:ext>
                  </a:extLst>
                </a:gridCol>
              </a:tblGrid>
              <a:tr h="487680">
                <a:tc>
                  <a:txBody>
                    <a:bodyPr/>
                    <a:lstStyle/>
                    <a:p>
                      <a:pPr algn="l"/>
                      <a:r>
                        <a:rPr lang="hu-HU" sz="2400" b="1" dirty="0" smtClean="0">
                          <a:ln>
                            <a:noFill/>
                          </a:ln>
                          <a:effectLst/>
                        </a:rPr>
                        <a:t>Vérnyomás (Hgmm)</a:t>
                      </a:r>
                      <a:r>
                        <a:rPr lang="en-US" sz="2400" dirty="0" smtClean="0">
                          <a:ln>
                            <a:noFill/>
                          </a:ln>
                          <a:effectLst/>
                        </a:rPr>
                        <a:t> </a:t>
                      </a:r>
                      <a:endParaRPr lang="en-US" sz="2400" dirty="0">
                        <a:ln>
                          <a:noFill/>
                        </a:ln>
                        <a:effectLs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l"/>
                      <a:r>
                        <a:rPr lang="hu-HU" sz="2400" b="1" dirty="0" smtClean="0">
                          <a:ln>
                            <a:noFill/>
                          </a:ln>
                          <a:effectLst/>
                        </a:rPr>
                        <a:t>JNC7</a:t>
                      </a:r>
                      <a:r>
                        <a:rPr lang="hu-HU" sz="2400" b="1" baseline="30000" dirty="0" smtClean="0">
                          <a:ln>
                            <a:noFill/>
                          </a:ln>
                          <a:effectLst/>
                        </a:rPr>
                        <a:t>1</a:t>
                      </a:r>
                      <a:r>
                        <a:rPr lang="hu-HU" sz="2400" dirty="0" smtClean="0">
                          <a:ln>
                            <a:noFill/>
                          </a:ln>
                          <a:effectLst/>
                        </a:rPr>
                        <a:t> </a:t>
                      </a:r>
                      <a:endParaRPr lang="hu-HU" sz="2400" dirty="0">
                        <a:ln>
                          <a:noFill/>
                        </a:ln>
                        <a:effectLs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l"/>
                      <a:r>
                        <a:rPr lang="hu-HU" sz="2400" b="1" dirty="0">
                          <a:ln>
                            <a:noFill/>
                          </a:ln>
                          <a:effectLst/>
                        </a:rPr>
                        <a:t>2017 </a:t>
                      </a:r>
                      <a:r>
                        <a:rPr lang="hu-HU" sz="2400" b="1" dirty="0" smtClean="0">
                          <a:ln>
                            <a:noFill/>
                          </a:ln>
                          <a:effectLst/>
                        </a:rPr>
                        <a:t>ACC/AHA</a:t>
                      </a:r>
                      <a:r>
                        <a:rPr lang="hu-HU" sz="2400" b="1" baseline="30000" dirty="0" smtClean="0">
                          <a:ln>
                            <a:noFill/>
                          </a:ln>
                          <a:effectLst/>
                        </a:rPr>
                        <a:t>2</a:t>
                      </a:r>
                      <a:r>
                        <a:rPr lang="hu-HU" sz="2400" b="1" dirty="0" smtClean="0">
                          <a:ln>
                            <a:noFill/>
                          </a:ln>
                          <a:effectLst/>
                        </a:rPr>
                        <a:t> </a:t>
                      </a:r>
                      <a:endParaRPr lang="hu-HU" sz="2400" dirty="0">
                        <a:ln>
                          <a:noFill/>
                        </a:ln>
                        <a:effectLs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10000"/>
                  </a:ext>
                </a:extLst>
              </a:tr>
              <a:tr h="487680">
                <a:tc>
                  <a:txBody>
                    <a:bodyPr/>
                    <a:lstStyle/>
                    <a:p>
                      <a:r>
                        <a:rPr lang="hu-HU" sz="2400" b="1" dirty="0">
                          <a:ln>
                            <a:noFill/>
                          </a:ln>
                        </a:rPr>
                        <a:t>&lt;120 </a:t>
                      </a:r>
                      <a:r>
                        <a:rPr lang="hu-HU" sz="1600" b="1" dirty="0" smtClean="0">
                          <a:ln>
                            <a:noFill/>
                          </a:ln>
                        </a:rPr>
                        <a:t>és</a:t>
                      </a:r>
                      <a:r>
                        <a:rPr lang="hu-HU" sz="2400" b="1" dirty="0" smtClean="0">
                          <a:ln>
                            <a:noFill/>
                          </a:ln>
                        </a:rPr>
                        <a:t> </a:t>
                      </a:r>
                      <a:r>
                        <a:rPr lang="hu-HU" sz="2400" b="1" dirty="0">
                          <a:ln>
                            <a:noFill/>
                          </a:ln>
                        </a:rPr>
                        <a:t>&lt;80</a:t>
                      </a:r>
                      <a:r>
                        <a:rPr lang="hu-HU" sz="2400" dirty="0">
                          <a:ln>
                            <a:noFill/>
                          </a:ln>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Normális </a:t>
                      </a:r>
                      <a:r>
                        <a:rPr lang="hu-HU" sz="2400" dirty="0">
                          <a:ln>
                            <a:noFill/>
                          </a:ln>
                        </a:rPr>
                        <a:t>BP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Normális </a:t>
                      </a:r>
                      <a:r>
                        <a:rPr lang="hu-HU" sz="2400" dirty="0">
                          <a:ln>
                            <a:noFill/>
                          </a:ln>
                        </a:rPr>
                        <a:t>BP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7680">
                <a:tc>
                  <a:txBody>
                    <a:bodyPr/>
                    <a:lstStyle/>
                    <a:p>
                      <a:r>
                        <a:rPr lang="hu-HU" sz="2400" b="1" dirty="0">
                          <a:ln>
                            <a:noFill/>
                          </a:ln>
                        </a:rPr>
                        <a:t>120–129 </a:t>
                      </a:r>
                      <a:r>
                        <a:rPr lang="hu-HU" sz="1600" b="1" dirty="0" smtClean="0">
                          <a:ln>
                            <a:noFill/>
                          </a:ln>
                        </a:rPr>
                        <a:t>és</a:t>
                      </a:r>
                      <a:r>
                        <a:rPr lang="hu-HU" sz="2400" b="1" dirty="0" smtClean="0">
                          <a:ln>
                            <a:noFill/>
                          </a:ln>
                        </a:rPr>
                        <a:t> </a:t>
                      </a:r>
                      <a:r>
                        <a:rPr lang="hu-HU" sz="2400" b="1" dirty="0">
                          <a:ln>
                            <a:noFill/>
                          </a:ln>
                        </a:rPr>
                        <a:t>&lt;80</a:t>
                      </a:r>
                      <a:r>
                        <a:rPr lang="hu-HU" sz="2400" dirty="0">
                          <a:ln>
                            <a:noFill/>
                          </a:ln>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err="1" smtClean="0">
                          <a:ln>
                            <a:noFill/>
                          </a:ln>
                        </a:rPr>
                        <a:t>Prehipertónia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Emelkedett BP</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7680">
                <a:tc>
                  <a:txBody>
                    <a:bodyPr/>
                    <a:lstStyle/>
                    <a:p>
                      <a:r>
                        <a:rPr lang="hu-HU" sz="2400" b="1" dirty="0">
                          <a:ln>
                            <a:noFill/>
                          </a:ln>
                          <a:solidFill>
                            <a:srgbClr val="FF0000"/>
                          </a:solidFill>
                        </a:rPr>
                        <a:t>130</a:t>
                      </a:r>
                      <a:r>
                        <a:rPr lang="hu-HU" sz="2400" b="1" dirty="0">
                          <a:ln>
                            <a:noFill/>
                          </a:ln>
                        </a:rPr>
                        <a:t>–139 </a:t>
                      </a:r>
                      <a:r>
                        <a:rPr lang="hu-HU" sz="1600" b="1" dirty="0" smtClean="0">
                          <a:ln>
                            <a:noFill/>
                          </a:ln>
                        </a:rPr>
                        <a:t>vagy</a:t>
                      </a:r>
                      <a:r>
                        <a:rPr lang="hu-HU" sz="2400" b="1" dirty="0" smtClean="0">
                          <a:ln>
                            <a:noFill/>
                          </a:ln>
                        </a:rPr>
                        <a:t> </a:t>
                      </a:r>
                      <a:r>
                        <a:rPr lang="hu-HU" sz="2400" b="1" dirty="0">
                          <a:ln>
                            <a:noFill/>
                          </a:ln>
                          <a:solidFill>
                            <a:srgbClr val="FF0000"/>
                          </a:solidFill>
                        </a:rPr>
                        <a:t>80</a:t>
                      </a:r>
                      <a:r>
                        <a:rPr lang="hu-HU" sz="2400" b="1" dirty="0">
                          <a:ln>
                            <a:noFill/>
                          </a:ln>
                        </a:rPr>
                        <a:t>–89 </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err="1" smtClean="0">
                          <a:ln>
                            <a:noFill/>
                          </a:ln>
                        </a:rPr>
                        <a:t>Prehipertónia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1. stádiumú 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87680">
                <a:tc>
                  <a:txBody>
                    <a:bodyPr/>
                    <a:lstStyle/>
                    <a:p>
                      <a:r>
                        <a:rPr lang="hu-HU" sz="2400" b="1" dirty="0">
                          <a:ln>
                            <a:noFill/>
                          </a:ln>
                        </a:rPr>
                        <a:t>140–159 </a:t>
                      </a:r>
                      <a:r>
                        <a:rPr lang="hu-HU" sz="1600" b="1" dirty="0" smtClean="0">
                          <a:ln>
                            <a:noFill/>
                          </a:ln>
                        </a:rPr>
                        <a:t>vagy</a:t>
                      </a:r>
                      <a:r>
                        <a:rPr lang="hu-HU" sz="2400" b="1" dirty="0" smtClean="0">
                          <a:ln>
                            <a:noFill/>
                          </a:ln>
                        </a:rPr>
                        <a:t> </a:t>
                      </a:r>
                      <a:r>
                        <a:rPr lang="hu-HU" sz="2400" b="1" dirty="0">
                          <a:ln>
                            <a:noFill/>
                          </a:ln>
                        </a:rPr>
                        <a:t>90–99</a:t>
                      </a:r>
                      <a:r>
                        <a:rPr lang="hu-HU" sz="2400" dirty="0">
                          <a:ln>
                            <a:noFill/>
                          </a:ln>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1. stádiumú 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hu-HU" sz="2400" dirty="0" smtClean="0">
                          <a:ln>
                            <a:noFill/>
                          </a:ln>
                        </a:rPr>
                        <a:t>2. stádiumú 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4"/>
                  </a:ext>
                </a:extLst>
              </a:tr>
              <a:tr h="487680">
                <a:tc>
                  <a:txBody>
                    <a:bodyPr/>
                    <a:lstStyle/>
                    <a:p>
                      <a:r>
                        <a:rPr lang="hu-HU" sz="2400" b="1" u="sng" dirty="0">
                          <a:ln>
                            <a:noFill/>
                          </a:ln>
                        </a:rPr>
                        <a:t>&gt;</a:t>
                      </a:r>
                      <a:r>
                        <a:rPr lang="hu-HU" sz="2400" b="1" dirty="0">
                          <a:ln>
                            <a:noFill/>
                          </a:ln>
                        </a:rPr>
                        <a:t> 160 </a:t>
                      </a:r>
                      <a:r>
                        <a:rPr lang="hu-HU" sz="1600" b="1" dirty="0" smtClean="0">
                          <a:ln>
                            <a:noFill/>
                          </a:ln>
                        </a:rPr>
                        <a:t>vagy</a:t>
                      </a:r>
                      <a:r>
                        <a:rPr lang="hu-HU" sz="2400" b="1" dirty="0" smtClean="0">
                          <a:ln>
                            <a:noFill/>
                          </a:ln>
                        </a:rPr>
                        <a:t> </a:t>
                      </a:r>
                      <a:r>
                        <a:rPr lang="hu-HU" sz="2400" b="1" u="sng" dirty="0">
                          <a:ln>
                            <a:noFill/>
                          </a:ln>
                        </a:rPr>
                        <a:t>&gt;</a:t>
                      </a:r>
                      <a:r>
                        <a:rPr lang="hu-HU" sz="2400" b="1" dirty="0">
                          <a:ln>
                            <a:noFill/>
                          </a:ln>
                        </a:rPr>
                        <a:t>100</a:t>
                      </a:r>
                      <a:r>
                        <a:rPr lang="hu-HU" sz="2400" dirty="0">
                          <a:ln>
                            <a:noFill/>
                          </a:ln>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u-HU" sz="2400" dirty="0" smtClean="0">
                          <a:ln>
                            <a:noFill/>
                          </a:ln>
                        </a:rPr>
                        <a:t>2. stádiumú 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r>
                        <a:rPr lang="hu-HU" sz="2400" dirty="0" smtClean="0">
                          <a:ln>
                            <a:noFill/>
                          </a:ln>
                        </a:rPr>
                        <a:t>2. stádiumú hipertónia</a:t>
                      </a:r>
                      <a:endParaRPr lang="hu-HU" sz="2400" dirty="0">
                        <a:ln>
                          <a:noFill/>
                        </a:ln>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5"/>
                  </a:ext>
                </a:extLst>
              </a:tr>
            </a:tbl>
          </a:graphicData>
        </a:graphic>
      </p:graphicFrame>
      <p:sp>
        <p:nvSpPr>
          <p:cNvPr id="9" name="Rectangle 1"/>
          <p:cNvSpPr>
            <a:spLocks noChangeArrowheads="1"/>
          </p:cNvSpPr>
          <p:nvPr/>
        </p:nvSpPr>
        <p:spPr bwMode="auto">
          <a:xfrm>
            <a:off x="1" y="0"/>
            <a:ext cx="12192000" cy="864000"/>
          </a:xfrm>
          <a:prstGeom prst="rect">
            <a:avLst/>
          </a:prstGeom>
          <a:solidFill>
            <a:srgbClr val="0070C0"/>
          </a:solidFill>
          <a:extLst/>
        </p:spPr>
        <p:txBody>
          <a:bodyPr vert="horz" wrap="square" lIns="91440" tIns="45720" rIns="91440" bIns="45720" rtlCol="0" anchor="ctr">
            <a:noAutofit/>
          </a:bodyPr>
          <a:lstStyle/>
          <a:p>
            <a:pPr algn="ctr" defTabSz="685783">
              <a:lnSpc>
                <a:spcPct val="90000"/>
              </a:lnSpc>
            </a:pPr>
            <a:r>
              <a:rPr lang="hu-HU" altLang="hu-HU" sz="3200" b="1" dirty="0">
                <a:solidFill>
                  <a:schemeClr val="bg1"/>
                </a:solidFill>
                <a:latin typeface="Times New Roman" charset="0"/>
                <a:ea typeface="Times New Roman" charset="0"/>
                <a:cs typeface="Times New Roman" charset="0"/>
              </a:rPr>
              <a:t>Vérnyomáskategóriák:</a:t>
            </a:r>
          </a:p>
          <a:p>
            <a:pPr algn="ctr" defTabSz="685783">
              <a:lnSpc>
                <a:spcPct val="90000"/>
              </a:lnSpc>
            </a:pPr>
            <a:r>
              <a:rPr lang="hu-HU" altLang="hu-HU" sz="3200" b="1" dirty="0">
                <a:solidFill>
                  <a:schemeClr val="bg1"/>
                </a:solidFill>
                <a:latin typeface="Times New Roman" charset="0"/>
                <a:ea typeface="Times New Roman" charset="0"/>
                <a:cs typeface="Times New Roman" charset="0"/>
              </a:rPr>
              <a:t>JNC7 és 2017 ACC/AHA </a:t>
            </a:r>
            <a:r>
              <a:rPr lang="hu-HU" altLang="hu-HU" sz="3200" b="1" dirty="0" err="1">
                <a:solidFill>
                  <a:schemeClr val="bg1"/>
                </a:solidFill>
                <a:latin typeface="Times New Roman" charset="0"/>
                <a:ea typeface="Times New Roman" charset="0"/>
                <a:cs typeface="Times New Roman" charset="0"/>
              </a:rPr>
              <a:t>Hypertension</a:t>
            </a:r>
            <a:r>
              <a:rPr lang="hu-HU" altLang="hu-HU" sz="3200" b="1" dirty="0">
                <a:solidFill>
                  <a:schemeClr val="bg1"/>
                </a:solidFill>
                <a:latin typeface="Times New Roman" charset="0"/>
                <a:ea typeface="Times New Roman" charset="0"/>
                <a:cs typeface="Times New Roman" charset="0"/>
              </a:rPr>
              <a:t> </a:t>
            </a:r>
            <a:r>
              <a:rPr lang="hu-HU" altLang="hu-HU" sz="3200" b="1" dirty="0" err="1">
                <a:solidFill>
                  <a:schemeClr val="bg1"/>
                </a:solidFill>
                <a:latin typeface="Times New Roman" charset="0"/>
                <a:ea typeface="Times New Roman" charset="0"/>
                <a:cs typeface="Times New Roman" charset="0"/>
              </a:rPr>
              <a:t>Guidelines</a:t>
            </a:r>
            <a:r>
              <a:rPr lang="hu-HU" altLang="hu-HU" sz="3200" b="1" dirty="0">
                <a:solidFill>
                  <a:schemeClr val="bg1"/>
                </a:solidFill>
                <a:latin typeface="Times New Roman" charset="0"/>
                <a:ea typeface="Times New Roman" charset="0"/>
                <a:cs typeface="Times New Roman" charset="0"/>
              </a:rPr>
              <a:t> </a:t>
            </a:r>
          </a:p>
        </p:txBody>
      </p:sp>
      <p:sp>
        <p:nvSpPr>
          <p:cNvPr id="3" name="TextBox 2"/>
          <p:cNvSpPr txBox="1"/>
          <p:nvPr/>
        </p:nvSpPr>
        <p:spPr>
          <a:xfrm>
            <a:off x="2864224" y="6306666"/>
            <a:ext cx="9314329" cy="584775"/>
          </a:xfrm>
          <a:prstGeom prst="rect">
            <a:avLst/>
          </a:prstGeom>
          <a:noFill/>
        </p:spPr>
        <p:txBody>
          <a:bodyPr wrap="square" rtlCol="0">
            <a:spAutoFit/>
          </a:bodyPr>
          <a:lstStyle/>
          <a:p>
            <a:pPr algn="r"/>
            <a:r>
              <a:rPr lang="en-US" sz="1600" dirty="0" smtClean="0">
                <a:solidFill>
                  <a:schemeClr val="bg1"/>
                </a:solidFill>
                <a:latin typeface="Times New Roman" charset="0"/>
                <a:ea typeface="Times New Roman" charset="0"/>
                <a:cs typeface="Times New Roman" charset="0"/>
              </a:rPr>
              <a:t>1. </a:t>
            </a:r>
            <a:r>
              <a:rPr lang="en-US" sz="1600" dirty="0" err="1" smtClean="0">
                <a:solidFill>
                  <a:schemeClr val="bg1"/>
                </a:solidFill>
                <a:latin typeface="Times New Roman" charset="0"/>
                <a:ea typeface="Times New Roman" charset="0"/>
                <a:cs typeface="Times New Roman" charset="0"/>
              </a:rPr>
              <a:t>Chobaninan</a:t>
            </a:r>
            <a:r>
              <a:rPr lang="en-US" sz="1600" dirty="0" smtClean="0">
                <a:solidFill>
                  <a:schemeClr val="bg1"/>
                </a:solidFill>
                <a:latin typeface="Times New Roman" charset="0"/>
                <a:ea typeface="Times New Roman" charset="0"/>
                <a:cs typeface="Times New Roman" charset="0"/>
              </a:rPr>
              <a:t> AV et al. </a:t>
            </a:r>
            <a:r>
              <a:rPr lang="de-DE" sz="1600" dirty="0">
                <a:solidFill>
                  <a:schemeClr val="bg1"/>
                </a:solidFill>
                <a:latin typeface="Times New Roman" charset="0"/>
                <a:ea typeface="Times New Roman" charset="0"/>
                <a:cs typeface="Times New Roman" charset="0"/>
              </a:rPr>
              <a:t>Hypertension. 2003;42:1206–1252</a:t>
            </a:r>
            <a:r>
              <a:rPr lang="de-DE" sz="1600" dirty="0" smtClean="0">
                <a:solidFill>
                  <a:schemeClr val="bg1"/>
                </a:solidFill>
                <a:latin typeface="Times New Roman" charset="0"/>
                <a:ea typeface="Times New Roman" charset="0"/>
                <a:cs typeface="Times New Roman" charset="0"/>
              </a:rPr>
              <a:t>.</a:t>
            </a:r>
            <a:r>
              <a:rPr lang="en-US" sz="1600" dirty="0" smtClean="0">
                <a:solidFill>
                  <a:schemeClr val="bg1"/>
                </a:solidFill>
                <a:latin typeface="Times New Roman" charset="0"/>
                <a:ea typeface="Times New Roman" charset="0"/>
                <a:cs typeface="Times New Roman" charset="0"/>
              </a:rPr>
              <a:t> </a:t>
            </a:r>
            <a:endParaRPr lang="en-US" sz="1600" dirty="0">
              <a:solidFill>
                <a:schemeClr val="bg1"/>
              </a:solidFill>
              <a:latin typeface="Times New Roman" charset="0"/>
              <a:ea typeface="Times New Roman" charset="0"/>
              <a:cs typeface="Times New Roman" charset="0"/>
            </a:endParaRPr>
          </a:p>
          <a:p>
            <a:pPr algn="r"/>
            <a:r>
              <a:rPr lang="en-US" sz="1600" dirty="0" smtClean="0">
                <a:solidFill>
                  <a:schemeClr val="bg1"/>
                </a:solidFill>
                <a:latin typeface="Times New Roman" charset="0"/>
                <a:ea typeface="Times New Roman" charset="0"/>
                <a:cs typeface="Times New Roman" charset="0"/>
              </a:rPr>
              <a:t>2. </a:t>
            </a:r>
            <a:r>
              <a:rPr lang="en-US" sz="1600" dirty="0" err="1" smtClean="0">
                <a:solidFill>
                  <a:schemeClr val="bg1"/>
                </a:solidFill>
                <a:latin typeface="Times New Roman" charset="0"/>
                <a:ea typeface="Times New Roman" charset="0"/>
                <a:cs typeface="Times New Roman" charset="0"/>
              </a:rPr>
              <a:t>Whelton</a:t>
            </a:r>
            <a:r>
              <a:rPr lang="en-US" sz="1600" dirty="0" smtClean="0">
                <a:solidFill>
                  <a:schemeClr val="bg1"/>
                </a:solidFill>
                <a:latin typeface="Times New Roman" charset="0"/>
                <a:ea typeface="Times New Roman" charset="0"/>
                <a:cs typeface="Times New Roman" charset="0"/>
              </a:rPr>
              <a:t> PK et al. JACC (2017</a:t>
            </a:r>
            <a:r>
              <a:rPr lang="en-US" sz="1600" dirty="0">
                <a:solidFill>
                  <a:schemeClr val="bg1"/>
                </a:solidFill>
                <a:latin typeface="Times New Roman" charset="0"/>
                <a:ea typeface="Times New Roman" charset="0"/>
                <a:cs typeface="Times New Roman" charset="0"/>
              </a:rPr>
              <a:t>), </a:t>
            </a:r>
            <a:r>
              <a:rPr lang="en-US" sz="1600" dirty="0" err="1">
                <a:solidFill>
                  <a:schemeClr val="bg1"/>
                </a:solidFill>
                <a:latin typeface="Times New Roman" charset="0"/>
                <a:ea typeface="Times New Roman" charset="0"/>
                <a:cs typeface="Times New Roman" charset="0"/>
              </a:rPr>
              <a:t>doi</a:t>
            </a:r>
            <a:r>
              <a:rPr lang="en-US" sz="1600" dirty="0">
                <a:solidFill>
                  <a:schemeClr val="bg1"/>
                </a:solidFill>
                <a:latin typeface="Times New Roman" charset="0"/>
                <a:ea typeface="Times New Roman" charset="0"/>
                <a:cs typeface="Times New Roman" charset="0"/>
              </a:rPr>
              <a:t>: 10.1016/j.jacc.2017.11.006.</a:t>
            </a:r>
            <a:endParaRPr lang="hu-HU" sz="16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80719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0048"/>
            <a:ext cx="12192000" cy="5671293"/>
          </a:xfrm>
          <a:prstGeom prst="rect">
            <a:avLst/>
          </a:prstGeom>
        </p:spPr>
      </p:pic>
      <p:sp>
        <p:nvSpPr>
          <p:cNvPr id="3" name="Text Box 24"/>
          <p:cNvSpPr txBox="1">
            <a:spLocks noChangeArrowheads="1"/>
          </p:cNvSpPr>
          <p:nvPr/>
        </p:nvSpPr>
        <p:spPr bwMode="auto">
          <a:xfrm>
            <a:off x="7347342" y="6470651"/>
            <a:ext cx="4786888" cy="37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1867" dirty="0" err="1">
                <a:solidFill>
                  <a:schemeClr val="bg1"/>
                </a:solidFill>
                <a:latin typeface="Times New Roman" charset="0"/>
                <a:ea typeface="Times New Roman" charset="0"/>
                <a:cs typeface="Times New Roman" charset="0"/>
              </a:rPr>
              <a:t>Bakris</a:t>
            </a:r>
            <a:r>
              <a:rPr lang="hu-HU" altLang="en-US" sz="1867" dirty="0">
                <a:solidFill>
                  <a:schemeClr val="bg1"/>
                </a:solidFill>
                <a:latin typeface="Times New Roman" charset="0"/>
                <a:ea typeface="Times New Roman" charset="0"/>
                <a:cs typeface="Times New Roman" charset="0"/>
              </a:rPr>
              <a:t> G et </a:t>
            </a:r>
            <a:r>
              <a:rPr lang="hu-HU" altLang="en-US" sz="1867" dirty="0" err="1">
                <a:solidFill>
                  <a:schemeClr val="bg1"/>
                </a:solidFill>
                <a:latin typeface="Times New Roman" charset="0"/>
                <a:ea typeface="Times New Roman" charset="0"/>
                <a:cs typeface="Times New Roman" charset="0"/>
              </a:rPr>
              <a:t>al</a:t>
            </a:r>
            <a:r>
              <a:rPr lang="hu-HU" altLang="en-US" sz="1867" dirty="0">
                <a:solidFill>
                  <a:schemeClr val="bg1"/>
                </a:solidFill>
                <a:latin typeface="Times New Roman" charset="0"/>
                <a:ea typeface="Times New Roman" charset="0"/>
                <a:cs typeface="Times New Roman" charset="0"/>
              </a:rPr>
              <a:t>, New </a:t>
            </a:r>
            <a:r>
              <a:rPr lang="hu-HU" altLang="en-US" sz="1867" dirty="0" err="1">
                <a:solidFill>
                  <a:schemeClr val="bg1"/>
                </a:solidFill>
                <a:latin typeface="Times New Roman" charset="0"/>
                <a:ea typeface="Times New Roman" charset="0"/>
                <a:cs typeface="Times New Roman" charset="0"/>
              </a:rPr>
              <a:t>Eng</a:t>
            </a:r>
            <a:r>
              <a:rPr lang="hu-HU" altLang="en-US" sz="1867" dirty="0">
                <a:solidFill>
                  <a:schemeClr val="bg1"/>
                </a:solidFill>
                <a:latin typeface="Times New Roman" charset="0"/>
                <a:ea typeface="Times New Roman" charset="0"/>
                <a:cs typeface="Times New Roman" charset="0"/>
              </a:rPr>
              <a:t> J </a:t>
            </a:r>
            <a:r>
              <a:rPr lang="hu-HU" altLang="en-US" sz="1867" dirty="0" err="1">
                <a:solidFill>
                  <a:schemeClr val="bg1"/>
                </a:solidFill>
                <a:latin typeface="Times New Roman" charset="0"/>
                <a:ea typeface="Times New Roman" charset="0"/>
                <a:cs typeface="Times New Roman" charset="0"/>
              </a:rPr>
              <a:t>Med</a:t>
            </a:r>
            <a:r>
              <a:rPr lang="hu-HU" altLang="en-US" sz="1867" dirty="0">
                <a:solidFill>
                  <a:schemeClr val="bg1"/>
                </a:solidFill>
                <a:latin typeface="Times New Roman" charset="0"/>
                <a:ea typeface="Times New Roman" charset="0"/>
                <a:cs typeface="Times New Roman" charset="0"/>
              </a:rPr>
              <a:t>, 2018. január 17</a:t>
            </a:r>
          </a:p>
        </p:txBody>
      </p:sp>
      <p:sp>
        <p:nvSpPr>
          <p:cNvPr id="4" name="Rectangle 2"/>
          <p:cNvSpPr txBox="1">
            <a:spLocks noChangeArrowheads="1"/>
          </p:cNvSpPr>
          <p:nvPr/>
        </p:nvSpPr>
        <p:spPr bwMode="auto">
          <a:xfrm>
            <a:off x="0" y="-23813"/>
            <a:ext cx="12192000" cy="8964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anchor="ctr" anchorCtr="0" compatLnSpc="1">
            <a:prstTxWarp prst="textNoShape">
              <a:avLst/>
            </a:prstTxWarp>
            <a:noAutofit/>
          </a:bodyPr>
          <a:lstStyle>
            <a:lvl1pPr algn="r" defTabSz="457113" rtl="0" eaLnBrk="0" fontAlgn="base" hangingPunct="0">
              <a:spcBef>
                <a:spcPct val="0"/>
              </a:spcBef>
              <a:spcAft>
                <a:spcPct val="0"/>
              </a:spcAft>
              <a:defRPr lang="fr-FR" sz="3200" kern="1200" dirty="0">
                <a:solidFill>
                  <a:srgbClr val="595959"/>
                </a:solidFill>
                <a:latin typeface="+mj-lt"/>
                <a:ea typeface="+mj-ea"/>
                <a:cs typeface="+mj-cs"/>
              </a:defRPr>
            </a:lvl1pPr>
            <a:lvl2pPr algn="r" defTabSz="457113" rtl="0" eaLnBrk="0" fontAlgn="base" hangingPunct="0">
              <a:spcBef>
                <a:spcPct val="0"/>
              </a:spcBef>
              <a:spcAft>
                <a:spcPct val="0"/>
              </a:spcAft>
              <a:defRPr sz="3200">
                <a:solidFill>
                  <a:srgbClr val="595959"/>
                </a:solidFill>
                <a:latin typeface="Calibri" pitchFamily="34" charset="0"/>
              </a:defRPr>
            </a:lvl2pPr>
            <a:lvl3pPr algn="r" defTabSz="457113" rtl="0" eaLnBrk="0" fontAlgn="base" hangingPunct="0">
              <a:spcBef>
                <a:spcPct val="0"/>
              </a:spcBef>
              <a:spcAft>
                <a:spcPct val="0"/>
              </a:spcAft>
              <a:defRPr sz="3200">
                <a:solidFill>
                  <a:srgbClr val="595959"/>
                </a:solidFill>
                <a:latin typeface="Calibri" pitchFamily="34" charset="0"/>
              </a:defRPr>
            </a:lvl3pPr>
            <a:lvl4pPr algn="r" defTabSz="457113" rtl="0" eaLnBrk="0" fontAlgn="base" hangingPunct="0">
              <a:spcBef>
                <a:spcPct val="0"/>
              </a:spcBef>
              <a:spcAft>
                <a:spcPct val="0"/>
              </a:spcAft>
              <a:defRPr sz="3200">
                <a:solidFill>
                  <a:srgbClr val="595959"/>
                </a:solidFill>
                <a:latin typeface="Calibri" pitchFamily="34" charset="0"/>
              </a:defRPr>
            </a:lvl4pPr>
            <a:lvl5pPr algn="r" defTabSz="457113" rtl="0" eaLnBrk="0" fontAlgn="base" hangingPunct="0">
              <a:spcBef>
                <a:spcPct val="0"/>
              </a:spcBef>
              <a:spcAft>
                <a:spcPct val="0"/>
              </a:spcAft>
              <a:defRPr sz="3200">
                <a:solidFill>
                  <a:srgbClr val="595959"/>
                </a:solidFill>
                <a:latin typeface="Calibri" pitchFamily="34" charset="0"/>
              </a:defRPr>
            </a:lvl5pPr>
            <a:lvl6pPr marL="457113" algn="r" defTabSz="457113" rtl="0" fontAlgn="base">
              <a:spcBef>
                <a:spcPct val="0"/>
              </a:spcBef>
              <a:spcAft>
                <a:spcPct val="0"/>
              </a:spcAft>
              <a:defRPr sz="3200">
                <a:solidFill>
                  <a:srgbClr val="595959"/>
                </a:solidFill>
                <a:latin typeface="Calibri" pitchFamily="34" charset="0"/>
              </a:defRPr>
            </a:lvl6pPr>
            <a:lvl7pPr marL="914225" algn="r" defTabSz="457113" rtl="0" fontAlgn="base">
              <a:spcBef>
                <a:spcPct val="0"/>
              </a:spcBef>
              <a:spcAft>
                <a:spcPct val="0"/>
              </a:spcAft>
              <a:defRPr sz="3200">
                <a:solidFill>
                  <a:srgbClr val="595959"/>
                </a:solidFill>
                <a:latin typeface="Calibri" pitchFamily="34" charset="0"/>
              </a:defRPr>
            </a:lvl7pPr>
            <a:lvl8pPr marL="1371336" algn="r" defTabSz="457113" rtl="0" fontAlgn="base">
              <a:spcBef>
                <a:spcPct val="0"/>
              </a:spcBef>
              <a:spcAft>
                <a:spcPct val="0"/>
              </a:spcAft>
              <a:defRPr sz="3200">
                <a:solidFill>
                  <a:srgbClr val="595959"/>
                </a:solidFill>
                <a:latin typeface="Calibri" pitchFamily="34" charset="0"/>
              </a:defRPr>
            </a:lvl8pPr>
            <a:lvl9pPr marL="1828449" algn="r" defTabSz="457113" rtl="0" fontAlgn="base">
              <a:spcBef>
                <a:spcPct val="0"/>
              </a:spcBef>
              <a:spcAft>
                <a:spcPct val="0"/>
              </a:spcAft>
              <a:defRPr sz="3200">
                <a:solidFill>
                  <a:srgbClr val="595959"/>
                </a:solidFill>
                <a:latin typeface="Calibri" pitchFamily="34" charset="0"/>
              </a:defRPr>
            </a:lvl9pPr>
          </a:lstStyle>
          <a:p>
            <a:pPr algn="ctr" defTabSz="685783">
              <a:lnSpc>
                <a:spcPct val="90000"/>
              </a:lnSpc>
            </a:pPr>
            <a:r>
              <a:rPr lang="hu-HU" altLang="en-US" dirty="0">
                <a:solidFill>
                  <a:schemeClr val="bg1"/>
                </a:solidFill>
                <a:latin typeface="Times New Roman" charset="0"/>
                <a:ea typeface="Times New Roman" charset="0"/>
                <a:cs typeface="Times New Roman" charset="0"/>
              </a:rPr>
              <a:t>A 2017-es ACC/AHA ajánlás hatása</a:t>
            </a:r>
          </a:p>
        </p:txBody>
      </p:sp>
    </p:spTree>
    <p:extLst>
      <p:ext uri="{BB962C8B-B14F-4D97-AF65-F5344CB8AC3E}">
        <p14:creationId xmlns:p14="http://schemas.microsoft.com/office/powerpoint/2010/main" val="31377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2982914" y="2130426"/>
            <a:ext cx="6173787" cy="1470025"/>
          </a:xfrm>
        </p:spPr>
        <p:txBody>
          <a:bodyPr anchor="ctr"/>
          <a:lstStyle/>
          <a:p>
            <a:pPr eaLnBrk="1" hangingPunct="1">
              <a:defRPr/>
            </a:pPr>
            <a:r>
              <a:rPr lang="hu-HU" altLang="en-US" sz="4800" dirty="0">
                <a:latin typeface="Times New Roman" charset="0"/>
              </a:rPr>
              <a:t>A </a:t>
            </a:r>
            <a:r>
              <a:rPr lang="hu-HU" altLang="en-US" sz="4800" dirty="0" smtClean="0">
                <a:latin typeface="Times New Roman" charset="0"/>
              </a:rPr>
              <a:t>vérnyomás mérése</a:t>
            </a:r>
            <a:endParaRPr lang="hu-HU" altLang="en-US" sz="4800" dirty="0">
              <a:latin typeface="Times New Roman" charset="0"/>
            </a:endParaRPr>
          </a:p>
        </p:txBody>
      </p:sp>
    </p:spTree>
    <p:extLst>
      <p:ext uri="{BB962C8B-B14F-4D97-AF65-F5344CB8AC3E}">
        <p14:creationId xmlns:p14="http://schemas.microsoft.com/office/powerpoint/2010/main" val="717715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546" name="Rectangle 2"/>
          <p:cNvSpPr>
            <a:spLocks noGrp="1" noChangeArrowheads="1"/>
          </p:cNvSpPr>
          <p:nvPr>
            <p:ph type="title" idx="4294967295"/>
          </p:nvPr>
        </p:nvSpPr>
        <p:spPr>
          <a:xfrm>
            <a:off x="0" y="0"/>
            <a:ext cx="12192000" cy="950913"/>
          </a:xfrm>
          <a:solidFill>
            <a:srgbClr val="0070C0"/>
          </a:solidFill>
          <a:ln>
            <a:noFill/>
          </a:ln>
          <a:effectLst/>
          <a:extLst/>
        </p:spPr>
        <p:txBody>
          <a:bodyPr vert="horz" lIns="91440" tIns="45720" rIns="91440" bIns="45720" rtlCol="0" anchor="ctr">
            <a:normAutofit/>
          </a:bodyPr>
          <a:lstStyle/>
          <a:p>
            <a:pPr algn="ctr"/>
            <a:r>
              <a:rPr lang="hu-HU" altLang="en-US" sz="2800">
                <a:solidFill>
                  <a:schemeClr val="bg1"/>
                </a:solidFill>
                <a:latin typeface="Times New Roman" charset="0"/>
                <a:ea typeface="+mn-ea"/>
                <a:cs typeface="+mn-cs"/>
              </a:rPr>
              <a:t>Első 10 halálok: 1900 vs. 2010</a:t>
            </a:r>
          </a:p>
        </p:txBody>
      </p:sp>
      <p:pic>
        <p:nvPicPr>
          <p:cNvPr id="26685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0764" y="963613"/>
            <a:ext cx="9434945" cy="540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8548" name="AutoShape 4"/>
          <p:cNvSpPr>
            <a:spLocks noChangeArrowheads="1"/>
          </p:cNvSpPr>
          <p:nvPr/>
        </p:nvSpPr>
        <p:spPr bwMode="auto">
          <a:xfrm rot="3820800">
            <a:off x="4453732" y="2386807"/>
            <a:ext cx="2295525" cy="255588"/>
          </a:xfrm>
          <a:prstGeom prst="rightArrow">
            <a:avLst>
              <a:gd name="adj1" fmla="val 50000"/>
              <a:gd name="adj2" fmla="val 2245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hu-HU"/>
          </a:p>
        </p:txBody>
      </p:sp>
      <p:sp>
        <p:nvSpPr>
          <p:cNvPr id="6297639" name="Rectangle 39"/>
          <p:cNvSpPr>
            <a:spLocks noChangeArrowheads="1"/>
          </p:cNvSpPr>
          <p:nvPr/>
        </p:nvSpPr>
        <p:spPr bwMode="auto">
          <a:xfrm>
            <a:off x="7675413" y="6501100"/>
            <a:ext cx="4429125" cy="338554"/>
          </a:xfrm>
          <a:prstGeom prst="rect">
            <a:avLst/>
          </a:prstGeom>
          <a:noFill/>
          <a:ln w="50800">
            <a:noFill/>
            <a:miter lim="800000"/>
            <a:headEnd/>
            <a:tailEnd/>
          </a:ln>
          <a:effec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r">
              <a:spcBef>
                <a:spcPct val="0"/>
              </a:spcBef>
              <a:buFontTx/>
              <a:buNone/>
            </a:pPr>
            <a:r>
              <a:rPr lang="hu-HU" altLang="hu-HU" sz="1600" dirty="0">
                <a:solidFill>
                  <a:schemeClr val="bg1"/>
                </a:solidFill>
                <a:ea typeface="Arial" charset="0"/>
                <a:cs typeface="Arial" charset="0"/>
              </a:rPr>
              <a:t>Jones</a:t>
            </a:r>
            <a:r>
              <a:rPr lang="en-US" altLang="hu-HU" sz="1600" dirty="0">
                <a:solidFill>
                  <a:schemeClr val="bg1"/>
                </a:solidFill>
                <a:ea typeface="ＭＳ Ｐゴシック" charset="-128"/>
                <a:cs typeface="Arial" charset="0"/>
              </a:rPr>
              <a:t> et al. </a:t>
            </a:r>
            <a:r>
              <a:rPr lang="hu-HU" altLang="hu-HU" sz="1600" dirty="0">
                <a:solidFill>
                  <a:schemeClr val="bg1"/>
                </a:solidFill>
                <a:ea typeface="Arial" charset="0"/>
                <a:cs typeface="Arial" charset="0"/>
              </a:rPr>
              <a:t>NEJM, 2012;366:25</a:t>
            </a:r>
            <a:endParaRPr lang="en-US" altLang="hu-HU" sz="1600" dirty="0">
              <a:solidFill>
                <a:schemeClr val="bg1"/>
              </a:solidFill>
              <a:ea typeface="Arial" charset="0"/>
              <a:cs typeface="Arial" charset="0"/>
            </a:endParaRPr>
          </a:p>
        </p:txBody>
      </p:sp>
    </p:spTree>
    <p:extLst>
      <p:ext uri="{BB962C8B-B14F-4D97-AF65-F5344CB8AC3E}">
        <p14:creationId xmlns:p14="http://schemas.microsoft.com/office/powerpoint/2010/main" val="1564697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p:cNvSpPr>
            <a:spLocks noGrp="1"/>
          </p:cNvSpPr>
          <p:nvPr>
            <p:ph type="title" idx="4294967295"/>
          </p:nvPr>
        </p:nvSpPr>
        <p:spPr>
          <a:xfrm>
            <a:off x="0" y="6628"/>
            <a:ext cx="12192000" cy="90000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anchor="ctr" anchorCtr="0" compatLnSpc="1">
            <a:prstTxWarp prst="textNoShape">
              <a:avLst/>
            </a:prstTxWarp>
            <a:noAutofit/>
          </a:bodyPr>
          <a:lstStyle/>
          <a:p>
            <a:pPr algn="ctr" defTabSz="685783" eaLnBrk="0" fontAlgn="base" hangingPunct="0">
              <a:lnSpc>
                <a:spcPct val="90000"/>
              </a:lnSpc>
              <a:spcAft>
                <a:spcPct val="0"/>
              </a:spcAft>
            </a:pPr>
            <a:r>
              <a:rPr lang="hu-HU" altLang="hu-HU" sz="3200">
                <a:solidFill>
                  <a:schemeClr val="bg1"/>
                </a:solidFill>
                <a:latin typeface="Times New Roman" charset="0"/>
                <a:ea typeface="Times New Roman" charset="0"/>
                <a:cs typeface="Times New Roman" charset="0"/>
              </a:rPr>
              <a:t>Hogyan mérhetünk vérnyomást a gyakorlatban?</a:t>
            </a:r>
          </a:p>
        </p:txBody>
      </p:sp>
      <p:sp>
        <p:nvSpPr>
          <p:cNvPr id="38915" name="Szövegdoboz 2"/>
          <p:cNvSpPr txBox="1">
            <a:spLocks noChangeArrowheads="1"/>
          </p:cNvSpPr>
          <p:nvPr/>
        </p:nvSpPr>
        <p:spPr bwMode="auto">
          <a:xfrm>
            <a:off x="2547935" y="1252441"/>
            <a:ext cx="5487400" cy="1938992"/>
          </a:xfrm>
          <a:prstGeom prst="rect">
            <a:avLst/>
          </a:prstGeom>
          <a:solidFill>
            <a:schemeClr val="bg1"/>
          </a:solidFill>
          <a:ln w="50800">
            <a:solidFill>
              <a:srgbClr val="0070C0"/>
            </a:solidFill>
          </a:ln>
        </p:spPr>
        <p:txBody>
          <a:bodyPr wrap="square">
            <a:spAutoFit/>
          </a:bodyPr>
          <a:lstStyle>
            <a:defPPr>
              <a:defRPr lang="en-US"/>
            </a:defPPr>
            <a:lvl1pPr marL="342900" indent="-342900">
              <a:buFont typeface="Arial" charset="0"/>
              <a:buChar char="•"/>
              <a:defRPr sz="2400">
                <a:latin typeface="Times New Roman" charset="0"/>
                <a:ea typeface="msgothic" charset="-128"/>
                <a:cs typeface="msgothic" charset="-128"/>
              </a:defRPr>
            </a:lvl1pPr>
            <a:lvl2pPr>
              <a:defRPr sz="2400">
                <a:latin typeface="Times New Roman" charset="0"/>
                <a:ea typeface="msgothic" charset="-128"/>
                <a:cs typeface="msgothic" charset="-128"/>
              </a:defRPr>
            </a:lvl2pPr>
            <a:lvl3pPr>
              <a:defRPr sz="2400">
                <a:latin typeface="Times New Roman" charset="0"/>
                <a:ea typeface="msgothic" charset="-128"/>
                <a:cs typeface="msgothic" charset="-128"/>
              </a:defRPr>
            </a:lvl3pPr>
            <a:lvl4pPr>
              <a:defRPr sz="2400">
                <a:latin typeface="Times New Roman" charset="0"/>
                <a:ea typeface="msgothic" charset="-128"/>
                <a:cs typeface="msgothic" charset="-128"/>
              </a:defRPr>
            </a:lvl4pPr>
            <a:lvl5pPr>
              <a:defRPr sz="2400">
                <a:latin typeface="Times New Roman" charset="0"/>
                <a:ea typeface="msgothic" charset="-128"/>
                <a:cs typeface="msgothic" charset="-128"/>
              </a:defRPr>
            </a:lvl5pPr>
            <a:lvl6pPr marL="1536700" indent="-215900" defTabSz="457200" eaLnBrk="0" fontAlgn="base" hangingPunct="0">
              <a:spcBef>
                <a:spcPct val="0"/>
              </a:spcBef>
              <a:spcAft>
                <a:spcPct val="0"/>
              </a:spcAft>
              <a:defRPr sz="2400">
                <a:latin typeface="Times New Roman" charset="0"/>
                <a:ea typeface="msgothic" charset="-128"/>
                <a:cs typeface="msgothic" charset="-128"/>
              </a:defRPr>
            </a:lvl6pPr>
            <a:lvl7pPr marL="1993900" indent="-215900" defTabSz="457200" eaLnBrk="0" fontAlgn="base" hangingPunct="0">
              <a:spcBef>
                <a:spcPct val="0"/>
              </a:spcBef>
              <a:spcAft>
                <a:spcPct val="0"/>
              </a:spcAft>
              <a:defRPr sz="2400">
                <a:latin typeface="Times New Roman" charset="0"/>
                <a:ea typeface="msgothic" charset="-128"/>
                <a:cs typeface="msgothic" charset="-128"/>
              </a:defRPr>
            </a:lvl7pPr>
            <a:lvl8pPr marL="2451100" indent="-215900" defTabSz="457200" eaLnBrk="0" fontAlgn="base" hangingPunct="0">
              <a:spcBef>
                <a:spcPct val="0"/>
              </a:spcBef>
              <a:spcAft>
                <a:spcPct val="0"/>
              </a:spcAft>
              <a:defRPr sz="2400">
                <a:latin typeface="Times New Roman" charset="0"/>
                <a:ea typeface="msgothic" charset="-128"/>
                <a:cs typeface="msgothic" charset="-128"/>
              </a:defRPr>
            </a:lvl8pPr>
            <a:lvl9pPr marL="2908300" indent="-215900" defTabSz="457200" eaLnBrk="0" fontAlgn="base" hangingPunct="0">
              <a:spcBef>
                <a:spcPct val="0"/>
              </a:spcBef>
              <a:spcAft>
                <a:spcPct val="0"/>
              </a:spcAft>
              <a:defRPr sz="2400">
                <a:latin typeface="Times New Roman" charset="0"/>
                <a:ea typeface="msgothic" charset="-128"/>
                <a:cs typeface="msgothic" charset="-128"/>
              </a:defRPr>
            </a:lvl9pPr>
          </a:lstStyle>
          <a:p>
            <a:pPr marL="0" indent="0">
              <a:buNone/>
            </a:pPr>
            <a:r>
              <a:rPr lang="hu-HU" altLang="hu-HU" b="1" u="sng" dirty="0"/>
              <a:t>MÓDSZER</a:t>
            </a:r>
          </a:p>
          <a:p>
            <a:r>
              <a:rPr lang="hu-HU" altLang="hu-HU" dirty="0"/>
              <a:t>Auszkultációs (</a:t>
            </a:r>
            <a:r>
              <a:rPr lang="hu-HU" altLang="hu-HU" dirty="0" err="1"/>
              <a:t>Korotkoff</a:t>
            </a:r>
            <a:r>
              <a:rPr lang="hu-HU" altLang="hu-HU" dirty="0"/>
              <a:t> hang)</a:t>
            </a:r>
          </a:p>
          <a:p>
            <a:r>
              <a:rPr lang="hu-HU" altLang="hu-HU" dirty="0"/>
              <a:t>-Higanyos</a:t>
            </a:r>
          </a:p>
          <a:p>
            <a:r>
              <a:rPr lang="hu-HU" altLang="hu-HU" dirty="0"/>
              <a:t>-</a:t>
            </a:r>
            <a:r>
              <a:rPr lang="hu-HU" altLang="hu-HU" dirty="0" err="1"/>
              <a:t>Aneorid</a:t>
            </a:r>
            <a:endParaRPr lang="hu-HU" altLang="hu-HU" dirty="0"/>
          </a:p>
          <a:p>
            <a:r>
              <a:rPr lang="hu-HU" altLang="hu-HU" dirty="0"/>
              <a:t>-</a:t>
            </a:r>
            <a:r>
              <a:rPr lang="hu-HU" altLang="hu-HU" dirty="0" err="1"/>
              <a:t>Oszcillometrás</a:t>
            </a:r>
            <a:r>
              <a:rPr lang="hu-HU" altLang="hu-HU" dirty="0"/>
              <a:t> (automata, félautomata)</a:t>
            </a:r>
          </a:p>
        </p:txBody>
      </p:sp>
      <p:sp>
        <p:nvSpPr>
          <p:cNvPr id="38916" name="Szövegdoboz 3"/>
          <p:cNvSpPr txBox="1">
            <a:spLocks noChangeArrowheads="1"/>
          </p:cNvSpPr>
          <p:nvPr/>
        </p:nvSpPr>
        <p:spPr bwMode="auto">
          <a:xfrm>
            <a:off x="1766807" y="4147636"/>
            <a:ext cx="2479729" cy="1569660"/>
          </a:xfrm>
          <a:prstGeom prst="rect">
            <a:avLst/>
          </a:prstGeom>
          <a:solidFill>
            <a:schemeClr val="bg1"/>
          </a:solidFill>
          <a:ln w="50800">
            <a:solidFill>
              <a:srgbClr val="0070C0"/>
            </a:solidFill>
          </a:ln>
        </p:spPr>
        <p:txBody>
          <a:bodyPr wrap="square">
            <a:spAutoFit/>
          </a:bodyPr>
          <a:lstStyle>
            <a:defPPr>
              <a:defRPr lang="en-US"/>
            </a:defPPr>
            <a:lvl1pPr indent="0">
              <a:buFont typeface="Arial" charset="0"/>
              <a:buNone/>
              <a:defRPr sz="2400" b="1" u="sng">
                <a:latin typeface="Times New Roman" charset="0"/>
                <a:ea typeface="msgothic" charset="-128"/>
                <a:cs typeface="msgothic" charset="-128"/>
              </a:defRPr>
            </a:lvl1pPr>
            <a:lvl2pPr>
              <a:defRPr sz="2400">
                <a:latin typeface="Times New Roman" charset="0"/>
                <a:ea typeface="msgothic" charset="-128"/>
                <a:cs typeface="msgothic" charset="-128"/>
              </a:defRPr>
            </a:lvl2pPr>
            <a:lvl3pPr>
              <a:defRPr sz="2400">
                <a:latin typeface="Times New Roman" charset="0"/>
                <a:ea typeface="msgothic" charset="-128"/>
                <a:cs typeface="msgothic" charset="-128"/>
              </a:defRPr>
            </a:lvl3pPr>
            <a:lvl4pPr>
              <a:defRPr sz="2400">
                <a:latin typeface="Times New Roman" charset="0"/>
                <a:ea typeface="msgothic" charset="-128"/>
                <a:cs typeface="msgothic" charset="-128"/>
              </a:defRPr>
            </a:lvl4pPr>
            <a:lvl5pPr>
              <a:defRPr sz="2400">
                <a:latin typeface="Times New Roman" charset="0"/>
                <a:ea typeface="msgothic" charset="-128"/>
                <a:cs typeface="msgothic" charset="-128"/>
              </a:defRPr>
            </a:lvl5pPr>
            <a:lvl6pPr marL="1536700" indent="-215900" defTabSz="457200" eaLnBrk="0" fontAlgn="base" hangingPunct="0">
              <a:spcBef>
                <a:spcPct val="0"/>
              </a:spcBef>
              <a:spcAft>
                <a:spcPct val="0"/>
              </a:spcAft>
              <a:defRPr sz="2400">
                <a:latin typeface="Times New Roman" charset="0"/>
                <a:ea typeface="msgothic" charset="-128"/>
                <a:cs typeface="msgothic" charset="-128"/>
              </a:defRPr>
            </a:lvl6pPr>
            <a:lvl7pPr marL="1993900" indent="-215900" defTabSz="457200" eaLnBrk="0" fontAlgn="base" hangingPunct="0">
              <a:spcBef>
                <a:spcPct val="0"/>
              </a:spcBef>
              <a:spcAft>
                <a:spcPct val="0"/>
              </a:spcAft>
              <a:defRPr sz="2400">
                <a:latin typeface="Times New Roman" charset="0"/>
                <a:ea typeface="msgothic" charset="-128"/>
                <a:cs typeface="msgothic" charset="-128"/>
              </a:defRPr>
            </a:lvl7pPr>
            <a:lvl8pPr marL="2451100" indent="-215900" defTabSz="457200" eaLnBrk="0" fontAlgn="base" hangingPunct="0">
              <a:spcBef>
                <a:spcPct val="0"/>
              </a:spcBef>
              <a:spcAft>
                <a:spcPct val="0"/>
              </a:spcAft>
              <a:defRPr sz="2400">
                <a:latin typeface="Times New Roman" charset="0"/>
                <a:ea typeface="msgothic" charset="-128"/>
                <a:cs typeface="msgothic" charset="-128"/>
              </a:defRPr>
            </a:lvl8pPr>
            <a:lvl9pPr marL="2908300" indent="-215900" defTabSz="457200" eaLnBrk="0" fontAlgn="base" hangingPunct="0">
              <a:spcBef>
                <a:spcPct val="0"/>
              </a:spcBef>
              <a:spcAft>
                <a:spcPct val="0"/>
              </a:spcAft>
              <a:defRPr sz="2400">
                <a:latin typeface="Times New Roman" charset="0"/>
                <a:ea typeface="msgothic" charset="-128"/>
                <a:cs typeface="msgothic" charset="-128"/>
              </a:defRPr>
            </a:lvl9pPr>
          </a:lstStyle>
          <a:p>
            <a:r>
              <a:rPr lang="hu-HU" altLang="hu-HU" dirty="0"/>
              <a:t>LOKALIZÁCIÓ</a:t>
            </a:r>
          </a:p>
          <a:p>
            <a:r>
              <a:rPr lang="hu-HU" altLang="hu-HU" b="0" u="none" dirty="0"/>
              <a:t>-Felkar</a:t>
            </a:r>
          </a:p>
          <a:p>
            <a:r>
              <a:rPr lang="hu-HU" altLang="hu-HU" b="0" u="none" dirty="0"/>
              <a:t>-Csukló</a:t>
            </a:r>
          </a:p>
          <a:p>
            <a:r>
              <a:rPr lang="hu-HU" altLang="hu-HU" b="0" u="none" dirty="0"/>
              <a:t>-Ujj</a:t>
            </a:r>
          </a:p>
        </p:txBody>
      </p:sp>
      <p:sp>
        <p:nvSpPr>
          <p:cNvPr id="38917" name="Szövegdoboz 4"/>
          <p:cNvSpPr txBox="1">
            <a:spLocks noChangeArrowheads="1"/>
          </p:cNvSpPr>
          <p:nvPr/>
        </p:nvSpPr>
        <p:spPr bwMode="auto">
          <a:xfrm>
            <a:off x="8213347" y="4628379"/>
            <a:ext cx="2670924" cy="1569660"/>
          </a:xfrm>
          <a:prstGeom prst="rect">
            <a:avLst/>
          </a:prstGeom>
          <a:solidFill>
            <a:schemeClr val="bg1"/>
          </a:solidFill>
          <a:ln w="50800">
            <a:solidFill>
              <a:srgbClr val="0070C0"/>
            </a:solidFill>
          </a:ln>
        </p:spPr>
        <p:txBody>
          <a:bodyPr wrap="square">
            <a:spAutoFit/>
          </a:bodyPr>
          <a:lstStyle>
            <a:defPPr>
              <a:defRPr lang="en-US"/>
            </a:defPPr>
            <a:lvl1pPr indent="0">
              <a:buFont typeface="Arial" charset="0"/>
              <a:buNone/>
              <a:defRPr sz="2400" b="1" u="sng">
                <a:latin typeface="Times New Roman" charset="0"/>
                <a:ea typeface="msgothic" charset="-128"/>
                <a:cs typeface="msgothic" charset="-128"/>
              </a:defRPr>
            </a:lvl1pPr>
            <a:lvl2pPr>
              <a:defRPr sz="2400">
                <a:latin typeface="Times New Roman" charset="0"/>
                <a:ea typeface="msgothic" charset="-128"/>
                <a:cs typeface="msgothic" charset="-128"/>
              </a:defRPr>
            </a:lvl2pPr>
            <a:lvl3pPr>
              <a:defRPr sz="2400">
                <a:latin typeface="Times New Roman" charset="0"/>
                <a:ea typeface="msgothic" charset="-128"/>
                <a:cs typeface="msgothic" charset="-128"/>
              </a:defRPr>
            </a:lvl3pPr>
            <a:lvl4pPr>
              <a:defRPr sz="2400">
                <a:latin typeface="Times New Roman" charset="0"/>
                <a:ea typeface="msgothic" charset="-128"/>
                <a:cs typeface="msgothic" charset="-128"/>
              </a:defRPr>
            </a:lvl4pPr>
            <a:lvl5pPr>
              <a:defRPr sz="2400">
                <a:latin typeface="Times New Roman" charset="0"/>
                <a:ea typeface="msgothic" charset="-128"/>
                <a:cs typeface="msgothic" charset="-128"/>
              </a:defRPr>
            </a:lvl5pPr>
            <a:lvl6pPr marL="1536700" indent="-215900" defTabSz="457200" eaLnBrk="0" fontAlgn="base" hangingPunct="0">
              <a:spcBef>
                <a:spcPct val="0"/>
              </a:spcBef>
              <a:spcAft>
                <a:spcPct val="0"/>
              </a:spcAft>
              <a:defRPr sz="2400">
                <a:latin typeface="Times New Roman" charset="0"/>
                <a:ea typeface="msgothic" charset="-128"/>
                <a:cs typeface="msgothic" charset="-128"/>
              </a:defRPr>
            </a:lvl6pPr>
            <a:lvl7pPr marL="1993900" indent="-215900" defTabSz="457200" eaLnBrk="0" fontAlgn="base" hangingPunct="0">
              <a:spcBef>
                <a:spcPct val="0"/>
              </a:spcBef>
              <a:spcAft>
                <a:spcPct val="0"/>
              </a:spcAft>
              <a:defRPr sz="2400">
                <a:latin typeface="Times New Roman" charset="0"/>
                <a:ea typeface="msgothic" charset="-128"/>
                <a:cs typeface="msgothic" charset="-128"/>
              </a:defRPr>
            </a:lvl7pPr>
            <a:lvl8pPr marL="2451100" indent="-215900" defTabSz="457200" eaLnBrk="0" fontAlgn="base" hangingPunct="0">
              <a:spcBef>
                <a:spcPct val="0"/>
              </a:spcBef>
              <a:spcAft>
                <a:spcPct val="0"/>
              </a:spcAft>
              <a:defRPr sz="2400">
                <a:latin typeface="Times New Roman" charset="0"/>
                <a:ea typeface="msgothic" charset="-128"/>
                <a:cs typeface="msgothic" charset="-128"/>
              </a:defRPr>
            </a:lvl8pPr>
            <a:lvl9pPr marL="2908300" indent="-215900" defTabSz="457200" eaLnBrk="0" fontAlgn="base" hangingPunct="0">
              <a:spcBef>
                <a:spcPct val="0"/>
              </a:spcBef>
              <a:spcAft>
                <a:spcPct val="0"/>
              </a:spcAft>
              <a:defRPr sz="2400">
                <a:latin typeface="Times New Roman" charset="0"/>
                <a:ea typeface="msgothic" charset="-128"/>
                <a:cs typeface="msgothic" charset="-128"/>
              </a:defRPr>
            </a:lvl9pPr>
          </a:lstStyle>
          <a:p>
            <a:r>
              <a:rPr lang="hu-HU" altLang="hu-HU" dirty="0"/>
              <a:t>HELYSZÍN</a:t>
            </a:r>
          </a:p>
          <a:p>
            <a:r>
              <a:rPr lang="hu-HU" altLang="hu-HU" b="0" u="none" dirty="0"/>
              <a:t>Rendelő (OBPM)</a:t>
            </a:r>
          </a:p>
          <a:p>
            <a:r>
              <a:rPr lang="hu-HU" altLang="hu-HU" b="0" u="none" dirty="0"/>
              <a:t>Otthoni (HBPM)</a:t>
            </a:r>
          </a:p>
          <a:p>
            <a:r>
              <a:rPr lang="hu-HU" altLang="hu-HU" b="0" u="none" dirty="0"/>
              <a:t>Járóbeteg (ABPM)</a:t>
            </a:r>
          </a:p>
        </p:txBody>
      </p:sp>
      <p:pic>
        <p:nvPicPr>
          <p:cNvPr id="38918" name="Kép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6511" y="3045921"/>
            <a:ext cx="1382545" cy="110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Kép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4887" y="1260133"/>
            <a:ext cx="1360943" cy="199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Kép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479" y="1399106"/>
            <a:ext cx="1605768" cy="171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Kép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1829" y="4147636"/>
            <a:ext cx="1728181" cy="17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Egyenes összekötő 6"/>
          <p:cNvCxnSpPr>
            <a:cxnSpLocks noChangeShapeType="1"/>
          </p:cNvCxnSpPr>
          <p:nvPr/>
        </p:nvCxnSpPr>
        <p:spPr bwMode="auto">
          <a:xfrm flipH="1">
            <a:off x="2863850" y="2256716"/>
            <a:ext cx="152400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Egyenes összekötő 6"/>
          <p:cNvCxnSpPr>
            <a:cxnSpLocks noChangeShapeType="1"/>
          </p:cNvCxnSpPr>
          <p:nvPr/>
        </p:nvCxnSpPr>
        <p:spPr bwMode="auto">
          <a:xfrm flipH="1">
            <a:off x="1848099" y="5127715"/>
            <a:ext cx="1002581" cy="1161"/>
          </a:xfrm>
          <a:prstGeom prst="line">
            <a:avLst/>
          </a:prstGeom>
          <a:noFill/>
          <a:ln w="28575">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Egyenes összekötő 6"/>
          <p:cNvCxnSpPr>
            <a:cxnSpLocks noChangeShapeType="1"/>
          </p:cNvCxnSpPr>
          <p:nvPr/>
        </p:nvCxnSpPr>
        <p:spPr bwMode="auto">
          <a:xfrm flipH="1">
            <a:off x="1883957" y="5484776"/>
            <a:ext cx="1002581" cy="1161"/>
          </a:xfrm>
          <a:prstGeom prst="line">
            <a:avLst/>
          </a:prstGeom>
          <a:noFill/>
          <a:ln w="28575">
            <a:solidFill>
              <a:srgbClr val="FF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47400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idx="4294967295"/>
          </p:nvPr>
        </p:nvSpPr>
        <p:spPr>
          <a:xfrm>
            <a:off x="0" y="12700"/>
            <a:ext cx="12192000" cy="90000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rtlCol="0" anchor="ctr" anchorCtr="0" compatLnSpc="1">
            <a:prstTxWarp prst="textNoShape">
              <a:avLst/>
            </a:prstTxWarp>
            <a:noAutofit/>
          </a:bodyPr>
          <a:lstStyle/>
          <a:p>
            <a:pPr algn="ctr" defTabSz="685783" eaLnBrk="0" fontAlgn="base" hangingPunct="0">
              <a:lnSpc>
                <a:spcPct val="90000"/>
              </a:lnSpc>
              <a:spcAft>
                <a:spcPct val="0"/>
              </a:spcAft>
            </a:pPr>
            <a:r>
              <a:rPr lang="hu-HU" altLang="hu-HU" sz="3200" dirty="0">
                <a:solidFill>
                  <a:schemeClr val="bg1"/>
                </a:solidFill>
                <a:latin typeface="Times New Roman" charset="0"/>
                <a:ea typeface="Times New Roman" charset="0"/>
                <a:cs typeface="Times New Roman" charset="0"/>
              </a:rPr>
              <a:t/>
            </a:r>
            <a:br>
              <a:rPr lang="hu-HU" altLang="hu-HU" sz="3200" dirty="0">
                <a:solidFill>
                  <a:schemeClr val="bg1"/>
                </a:solidFill>
                <a:latin typeface="Times New Roman" charset="0"/>
                <a:ea typeface="Times New Roman" charset="0"/>
                <a:cs typeface="Times New Roman" charset="0"/>
              </a:rPr>
            </a:br>
            <a:r>
              <a:rPr lang="hu-HU" altLang="hu-HU" sz="3200" dirty="0" smtClean="0">
                <a:solidFill>
                  <a:schemeClr val="bg1"/>
                </a:solidFill>
                <a:latin typeface="Times New Roman" charset="0"/>
                <a:ea typeface="Times New Roman" charset="0"/>
                <a:cs typeface="Times New Roman" charset="0"/>
              </a:rPr>
              <a:t>A vérnyomásmérés helyes módja</a:t>
            </a:r>
            <a:r>
              <a:rPr lang="hu-HU" altLang="hu-HU" sz="3200" dirty="0">
                <a:solidFill>
                  <a:schemeClr val="bg1"/>
                </a:solidFill>
                <a:latin typeface="Times New Roman" charset="0"/>
                <a:ea typeface="Times New Roman" charset="0"/>
                <a:cs typeface="Times New Roman" charset="0"/>
              </a:rPr>
              <a:t/>
            </a:r>
            <a:br>
              <a:rPr lang="hu-HU" altLang="hu-HU" sz="3200" dirty="0">
                <a:solidFill>
                  <a:schemeClr val="bg1"/>
                </a:solidFill>
                <a:latin typeface="Times New Roman" charset="0"/>
                <a:ea typeface="Times New Roman" charset="0"/>
                <a:cs typeface="Times New Roman" charset="0"/>
              </a:rPr>
            </a:br>
            <a:endParaRPr lang="hu-HU" altLang="hu-HU" sz="3200" dirty="0">
              <a:solidFill>
                <a:schemeClr val="bg1"/>
              </a:solidFill>
              <a:latin typeface="Times New Roman" charset="0"/>
              <a:ea typeface="Times New Roman" charset="0"/>
              <a:cs typeface="Times New Roman" charset="0"/>
            </a:endParaRPr>
          </a:p>
        </p:txBody>
      </p:sp>
      <p:pic>
        <p:nvPicPr>
          <p:cNvPr id="39941" name="Kép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5665" y="948716"/>
            <a:ext cx="1789910" cy="164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zövegdoboz 2"/>
          <p:cNvSpPr txBox="1">
            <a:spLocks noChangeArrowheads="1"/>
          </p:cNvSpPr>
          <p:nvPr/>
        </p:nvSpPr>
        <p:spPr bwMode="auto">
          <a:xfrm>
            <a:off x="353821" y="1015067"/>
            <a:ext cx="12554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6600"/>
              <a:t>30’</a:t>
            </a:r>
          </a:p>
        </p:txBody>
      </p:sp>
      <p:pic>
        <p:nvPicPr>
          <p:cNvPr id="39943" name="Kép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2320" y="944286"/>
            <a:ext cx="2098554" cy="165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0216" y="2257778"/>
            <a:ext cx="2890488" cy="2881567"/>
          </a:xfrm>
          <a:prstGeom prst="rect">
            <a:avLst/>
          </a:prstGeom>
        </p:spPr>
      </p:pic>
      <p:sp>
        <p:nvSpPr>
          <p:cNvPr id="10" name="Szövegdoboz 2"/>
          <p:cNvSpPr txBox="1">
            <a:spLocks noChangeArrowheads="1"/>
          </p:cNvSpPr>
          <p:nvPr/>
        </p:nvSpPr>
        <p:spPr bwMode="auto">
          <a:xfrm>
            <a:off x="6641729" y="3144564"/>
            <a:ext cx="8258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6600"/>
              <a:t>5</a:t>
            </a:r>
            <a:r>
              <a:rPr lang="hu-HU" altLang="hu-HU" sz="6600" smtClean="0"/>
              <a:t>’</a:t>
            </a:r>
            <a:endParaRPr lang="hu-HU" altLang="hu-HU" sz="6600"/>
          </a:p>
        </p:txBody>
      </p:sp>
      <p:pic>
        <p:nvPicPr>
          <p:cNvPr id="3" name="Picture 2"/>
          <p:cNvPicPr>
            <a:picLocks noChangeAspect="1"/>
          </p:cNvPicPr>
          <p:nvPr/>
        </p:nvPicPr>
        <p:blipFill>
          <a:blip r:embed="rId5"/>
          <a:stretch>
            <a:fillRect/>
          </a:stretch>
        </p:blipFill>
        <p:spPr>
          <a:xfrm>
            <a:off x="557464" y="3456698"/>
            <a:ext cx="4056401" cy="2704267"/>
          </a:xfrm>
          <a:prstGeom prst="rect">
            <a:avLst/>
          </a:prstGeom>
        </p:spPr>
      </p:pic>
      <p:sp>
        <p:nvSpPr>
          <p:cNvPr id="11" name="Szövegdoboz 3"/>
          <p:cNvSpPr txBox="1">
            <a:spLocks noChangeArrowheads="1"/>
          </p:cNvSpPr>
          <p:nvPr/>
        </p:nvSpPr>
        <p:spPr bwMode="auto">
          <a:xfrm>
            <a:off x="6865707" y="6457994"/>
            <a:ext cx="5282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1600" smtClean="0">
                <a:solidFill>
                  <a:schemeClr val="bg1"/>
                </a:solidFill>
              </a:rPr>
              <a:t>Barna I </a:t>
            </a:r>
            <a:r>
              <a:rPr lang="hu-HU" altLang="hu-HU" sz="1600" dirty="0" smtClean="0">
                <a:solidFill>
                  <a:schemeClr val="bg1"/>
                </a:solidFill>
              </a:rPr>
              <a:t>(</a:t>
            </a:r>
            <a:r>
              <a:rPr lang="hu-HU" altLang="hu-HU" sz="1600" dirty="0" err="1" smtClean="0">
                <a:solidFill>
                  <a:schemeClr val="bg1"/>
                </a:solidFill>
              </a:rPr>
              <a:t>szerk</a:t>
            </a:r>
            <a:r>
              <a:rPr lang="hu-HU" altLang="hu-HU" sz="1600" dirty="0" smtClean="0">
                <a:solidFill>
                  <a:schemeClr val="bg1"/>
                </a:solidFill>
              </a:rPr>
              <a:t>.). Hypertonia </a:t>
            </a:r>
            <a:r>
              <a:rPr lang="hu-HU" altLang="hu-HU" sz="1600" dirty="0">
                <a:solidFill>
                  <a:schemeClr val="bg1"/>
                </a:solidFill>
              </a:rPr>
              <a:t>és </a:t>
            </a:r>
            <a:r>
              <a:rPr lang="hu-HU" altLang="hu-HU" sz="1600" dirty="0" err="1">
                <a:solidFill>
                  <a:schemeClr val="bg1"/>
                </a:solidFill>
              </a:rPr>
              <a:t>Nephrologia</a:t>
            </a:r>
            <a:r>
              <a:rPr lang="hu-HU" altLang="hu-HU" sz="1600" dirty="0">
                <a:solidFill>
                  <a:schemeClr val="bg1"/>
                </a:solidFill>
              </a:rPr>
              <a:t> 2006;10(S2):13-26</a:t>
            </a:r>
          </a:p>
        </p:txBody>
      </p:sp>
    </p:spTree>
    <p:extLst>
      <p:ext uri="{BB962C8B-B14F-4D97-AF65-F5344CB8AC3E}">
        <p14:creationId xmlns:p14="http://schemas.microsoft.com/office/powerpoint/2010/main" val="34999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40963" name="Cím 1"/>
          <p:cNvSpPr>
            <a:spLocks noGrp="1"/>
          </p:cNvSpPr>
          <p:nvPr>
            <p:ph type="title" idx="4294967295"/>
          </p:nvPr>
        </p:nvSpPr>
        <p:spPr>
          <a:xfrm>
            <a:off x="0" y="-3175"/>
            <a:ext cx="12192000" cy="90000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rtlCol="0" anchor="ctr" anchorCtr="0" compatLnSpc="1">
            <a:prstTxWarp prst="textNoShape">
              <a:avLst/>
            </a:prstTxWarp>
            <a:noAutofit/>
          </a:bodyPr>
          <a:lstStyle/>
          <a:p>
            <a:pPr algn="ctr" defTabSz="685783" eaLnBrk="0" fontAlgn="base" hangingPunct="0">
              <a:lnSpc>
                <a:spcPct val="90000"/>
              </a:lnSpc>
              <a:spcAft>
                <a:spcPct val="0"/>
              </a:spcAft>
            </a:pPr>
            <a:r>
              <a:rPr lang="hu-HU" altLang="hu-HU" sz="3200" dirty="0">
                <a:solidFill>
                  <a:schemeClr val="bg1"/>
                </a:solidFill>
                <a:latin typeface="Times New Roman" charset="0"/>
                <a:ea typeface="Times New Roman" charset="0"/>
                <a:cs typeface="Times New Roman" charset="0"/>
              </a:rPr>
              <a:t/>
            </a:r>
            <a:br>
              <a:rPr lang="hu-HU" altLang="hu-HU" sz="3200" dirty="0">
                <a:solidFill>
                  <a:schemeClr val="bg1"/>
                </a:solidFill>
                <a:latin typeface="Times New Roman" charset="0"/>
                <a:ea typeface="Times New Roman" charset="0"/>
                <a:cs typeface="Times New Roman" charset="0"/>
              </a:rPr>
            </a:br>
            <a:r>
              <a:rPr lang="hu-HU" altLang="hu-HU" sz="3200" dirty="0">
                <a:solidFill>
                  <a:schemeClr val="bg1"/>
                </a:solidFill>
                <a:latin typeface="Times New Roman" charset="0"/>
                <a:ea typeface="Times New Roman" charset="0"/>
                <a:cs typeface="Times New Roman" charset="0"/>
              </a:rPr>
              <a:t>A vérnyomásmérés helyes módja</a:t>
            </a:r>
            <a:br>
              <a:rPr lang="hu-HU" altLang="hu-HU" sz="3200" dirty="0">
                <a:solidFill>
                  <a:schemeClr val="bg1"/>
                </a:solidFill>
                <a:latin typeface="Times New Roman" charset="0"/>
                <a:ea typeface="Times New Roman" charset="0"/>
                <a:cs typeface="Times New Roman" charset="0"/>
              </a:rPr>
            </a:br>
            <a:endParaRPr lang="hu-HU" altLang="hu-HU" sz="3200" dirty="0">
              <a:solidFill>
                <a:schemeClr val="bg1"/>
              </a:solidFill>
              <a:latin typeface="Times New Roman" charset="0"/>
              <a:ea typeface="Times New Roman" charset="0"/>
              <a:cs typeface="Times New Roman" charset="0"/>
            </a:endParaRPr>
          </a:p>
        </p:txBody>
      </p:sp>
      <p:pic>
        <p:nvPicPr>
          <p:cNvPr id="40964"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26837" y="1134808"/>
            <a:ext cx="2721750" cy="23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08488" y="4114126"/>
            <a:ext cx="3632200" cy="2235200"/>
          </a:xfrm>
          <a:prstGeom prst="rect">
            <a:avLst/>
          </a:prstGeom>
        </p:spPr>
      </p:pic>
      <p:pic>
        <p:nvPicPr>
          <p:cNvPr id="4" name="Picture 3"/>
          <p:cNvPicPr>
            <a:picLocks noChangeAspect="1"/>
          </p:cNvPicPr>
          <p:nvPr/>
        </p:nvPicPr>
        <p:blipFill>
          <a:blip r:embed="rId4"/>
          <a:stretch>
            <a:fillRect/>
          </a:stretch>
        </p:blipFill>
        <p:spPr>
          <a:xfrm>
            <a:off x="9326836" y="3730563"/>
            <a:ext cx="2721751" cy="2618763"/>
          </a:xfrm>
          <a:prstGeom prst="rect">
            <a:avLst/>
          </a:prstGeom>
        </p:spPr>
      </p:pic>
      <p:cxnSp>
        <p:nvCxnSpPr>
          <p:cNvPr id="7" name="Straight Connector 6"/>
          <p:cNvCxnSpPr/>
          <p:nvPr/>
        </p:nvCxnSpPr>
        <p:spPr>
          <a:xfrm>
            <a:off x="108488" y="4114126"/>
            <a:ext cx="3632200" cy="2235200"/>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8488" y="4114126"/>
            <a:ext cx="3632200" cy="2235200"/>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2975" y="5479883"/>
            <a:ext cx="2972289" cy="830997"/>
          </a:xfrm>
          <a:prstGeom prst="rect">
            <a:avLst/>
          </a:prstGeom>
          <a:solidFill>
            <a:schemeClr val="bg1">
              <a:alpha val="74000"/>
            </a:schemeClr>
          </a:solidFill>
        </p:spPr>
        <p:txBody>
          <a:bodyPr wrap="none" rtlCol="0">
            <a:spAutoFit/>
          </a:bodyPr>
          <a:lstStyle/>
          <a:p>
            <a:r>
              <a:rPr lang="hu-HU" altLang="hu-HU" sz="4800" dirty="0">
                <a:latin typeface="Caslon540HBT-Normal" charset="0"/>
              </a:rPr>
              <a:t>2–8 Hgmm</a:t>
            </a:r>
            <a:endParaRPr lang="hu-HU" sz="4800" dirty="0"/>
          </a:p>
        </p:txBody>
      </p:sp>
      <p:sp>
        <p:nvSpPr>
          <p:cNvPr id="11" name="Szövegdoboz 3"/>
          <p:cNvSpPr txBox="1">
            <a:spLocks noChangeArrowheads="1"/>
          </p:cNvSpPr>
          <p:nvPr/>
        </p:nvSpPr>
        <p:spPr bwMode="auto">
          <a:xfrm>
            <a:off x="6883639" y="6457994"/>
            <a:ext cx="5282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1600" smtClean="0">
                <a:solidFill>
                  <a:schemeClr val="bg1"/>
                </a:solidFill>
              </a:rPr>
              <a:t>Barna I </a:t>
            </a:r>
            <a:r>
              <a:rPr lang="hu-HU" altLang="hu-HU" sz="1600" dirty="0" smtClean="0">
                <a:solidFill>
                  <a:schemeClr val="bg1"/>
                </a:solidFill>
              </a:rPr>
              <a:t>(</a:t>
            </a:r>
            <a:r>
              <a:rPr lang="hu-HU" altLang="hu-HU" sz="1600" dirty="0" err="1" smtClean="0">
                <a:solidFill>
                  <a:schemeClr val="bg1"/>
                </a:solidFill>
              </a:rPr>
              <a:t>szerk</a:t>
            </a:r>
            <a:r>
              <a:rPr lang="hu-HU" altLang="hu-HU" sz="1600" dirty="0" smtClean="0">
                <a:solidFill>
                  <a:schemeClr val="bg1"/>
                </a:solidFill>
              </a:rPr>
              <a:t>.). Hypertonia </a:t>
            </a:r>
            <a:r>
              <a:rPr lang="hu-HU" altLang="hu-HU" sz="1600" dirty="0">
                <a:solidFill>
                  <a:schemeClr val="bg1"/>
                </a:solidFill>
              </a:rPr>
              <a:t>és </a:t>
            </a:r>
            <a:r>
              <a:rPr lang="hu-HU" altLang="hu-HU" sz="1600" dirty="0" err="1">
                <a:solidFill>
                  <a:schemeClr val="bg1"/>
                </a:solidFill>
              </a:rPr>
              <a:t>Nephrologia</a:t>
            </a:r>
            <a:r>
              <a:rPr lang="hu-HU" altLang="hu-HU" sz="1600" dirty="0">
                <a:solidFill>
                  <a:schemeClr val="bg1"/>
                </a:solidFill>
              </a:rPr>
              <a:t> 2006;10(S2):13-26</a:t>
            </a:r>
          </a:p>
        </p:txBody>
      </p:sp>
      <p:pic>
        <p:nvPicPr>
          <p:cNvPr id="13" name="Kép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31866" y="4444307"/>
            <a:ext cx="2743488" cy="18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204742" y="1162349"/>
            <a:ext cx="2770612" cy="187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zövegdoboz 1"/>
          <p:cNvSpPr txBox="1">
            <a:spLocks noChangeArrowheads="1"/>
          </p:cNvSpPr>
          <p:nvPr/>
        </p:nvSpPr>
        <p:spPr bwMode="auto">
          <a:xfrm>
            <a:off x="5204742" y="3144849"/>
            <a:ext cx="2770612" cy="1200329"/>
          </a:xfrm>
          <a:prstGeom prst="rect">
            <a:avLst/>
          </a:prstGeom>
          <a:solidFill>
            <a:schemeClr val="bg1"/>
          </a:solidFill>
          <a:ln w="50800">
            <a:solidFill>
              <a:srgbClr val="0070C0"/>
            </a:solidFill>
          </a:ln>
        </p:spPr>
        <p:txBody>
          <a:bodyPr wrap="square">
            <a:spAutoFit/>
          </a:bodyPr>
          <a:lstStyle>
            <a:defPPr>
              <a:defRPr lang="en-US"/>
            </a:defPPr>
            <a:lvl1pPr marL="342900" indent="-342900">
              <a:buFont typeface="Arial" charset="0"/>
              <a:buChar char="•"/>
              <a:defRPr sz="2400">
                <a:latin typeface="Times New Roman" charset="0"/>
                <a:ea typeface="msgothic" charset="-128"/>
                <a:cs typeface="msgothic" charset="-128"/>
              </a:defRPr>
            </a:lvl1pPr>
          </a:lstStyle>
          <a:p>
            <a:pPr marL="0" indent="0" algn="ctr">
              <a:buNone/>
            </a:pPr>
            <a:r>
              <a:rPr lang="hu-HU" altLang="hu-HU" sz="1800" dirty="0"/>
              <a:t>Felfújható rész a felkar </a:t>
            </a:r>
            <a:r>
              <a:rPr lang="hu-HU" altLang="hu-HU" sz="1800" dirty="0" smtClean="0"/>
              <a:t>hosszának 80</a:t>
            </a:r>
            <a:r>
              <a:rPr lang="hu-HU" altLang="hu-HU" sz="1800" dirty="0"/>
              <a:t>%-át, szélessége a karkörfogat 40%-át érje el.</a:t>
            </a:r>
          </a:p>
        </p:txBody>
      </p:sp>
    </p:spTree>
    <p:extLst>
      <p:ext uri="{BB962C8B-B14F-4D97-AF65-F5344CB8AC3E}">
        <p14:creationId xmlns:p14="http://schemas.microsoft.com/office/powerpoint/2010/main" val="432659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40963" name="Cím 1"/>
          <p:cNvSpPr>
            <a:spLocks noGrp="1"/>
          </p:cNvSpPr>
          <p:nvPr>
            <p:ph type="title" idx="4294967295"/>
          </p:nvPr>
        </p:nvSpPr>
        <p:spPr>
          <a:xfrm>
            <a:off x="0" y="-3175"/>
            <a:ext cx="12192000" cy="90000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rtlCol="0" anchor="ctr" anchorCtr="0" compatLnSpc="1">
            <a:prstTxWarp prst="textNoShape">
              <a:avLst/>
            </a:prstTxWarp>
            <a:noAutofit/>
          </a:bodyPr>
          <a:lstStyle/>
          <a:p>
            <a:pPr algn="ctr" defTabSz="685783" eaLnBrk="0" fontAlgn="base" hangingPunct="0">
              <a:lnSpc>
                <a:spcPct val="90000"/>
              </a:lnSpc>
              <a:spcAft>
                <a:spcPct val="0"/>
              </a:spcAft>
            </a:pPr>
            <a:r>
              <a:rPr lang="hu-HU" altLang="hu-HU" sz="3200" dirty="0">
                <a:solidFill>
                  <a:schemeClr val="bg1"/>
                </a:solidFill>
                <a:latin typeface="Times New Roman" charset="0"/>
                <a:ea typeface="Times New Roman" charset="0"/>
                <a:cs typeface="Times New Roman" charset="0"/>
              </a:rPr>
              <a:t/>
            </a:r>
            <a:br>
              <a:rPr lang="hu-HU" altLang="hu-HU" sz="3200" dirty="0">
                <a:solidFill>
                  <a:schemeClr val="bg1"/>
                </a:solidFill>
                <a:latin typeface="Times New Roman" charset="0"/>
                <a:ea typeface="Times New Roman" charset="0"/>
                <a:cs typeface="Times New Roman" charset="0"/>
              </a:rPr>
            </a:br>
            <a:r>
              <a:rPr lang="hu-HU" altLang="hu-HU" sz="3200" dirty="0">
                <a:solidFill>
                  <a:schemeClr val="bg1"/>
                </a:solidFill>
                <a:latin typeface="Times New Roman" charset="0"/>
                <a:ea typeface="Times New Roman" charset="0"/>
                <a:cs typeface="Times New Roman" charset="0"/>
              </a:rPr>
              <a:t>A vérnyomásmérés helyes módja</a:t>
            </a:r>
            <a:br>
              <a:rPr lang="hu-HU" altLang="hu-HU" sz="3200" dirty="0">
                <a:solidFill>
                  <a:schemeClr val="bg1"/>
                </a:solidFill>
                <a:latin typeface="Times New Roman" charset="0"/>
                <a:ea typeface="Times New Roman" charset="0"/>
                <a:cs typeface="Times New Roman" charset="0"/>
              </a:rPr>
            </a:br>
            <a:endParaRPr lang="hu-HU" altLang="hu-HU" sz="3200" dirty="0">
              <a:solidFill>
                <a:schemeClr val="bg1"/>
              </a:solidFill>
              <a:latin typeface="Times New Roman" charset="0"/>
              <a:ea typeface="Times New Roman" charset="0"/>
              <a:cs typeface="Times New Roman" charset="0"/>
            </a:endParaRPr>
          </a:p>
        </p:txBody>
      </p:sp>
      <p:pic>
        <p:nvPicPr>
          <p:cNvPr id="40964" name="Kép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26837" y="1134808"/>
            <a:ext cx="2721750" cy="233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08488" y="1134806"/>
            <a:ext cx="3632200" cy="2795091"/>
          </a:xfrm>
          <a:prstGeom prst="rect">
            <a:avLst/>
          </a:prstGeom>
        </p:spPr>
      </p:pic>
      <p:pic>
        <p:nvPicPr>
          <p:cNvPr id="3" name="Picture 2"/>
          <p:cNvPicPr>
            <a:picLocks noChangeAspect="1"/>
          </p:cNvPicPr>
          <p:nvPr/>
        </p:nvPicPr>
        <p:blipFill>
          <a:blip r:embed="rId4"/>
          <a:stretch>
            <a:fillRect/>
          </a:stretch>
        </p:blipFill>
        <p:spPr>
          <a:xfrm>
            <a:off x="108488" y="4114126"/>
            <a:ext cx="3632200" cy="2235200"/>
          </a:xfrm>
          <a:prstGeom prst="rect">
            <a:avLst/>
          </a:prstGeom>
        </p:spPr>
      </p:pic>
      <p:pic>
        <p:nvPicPr>
          <p:cNvPr id="4" name="Picture 3"/>
          <p:cNvPicPr>
            <a:picLocks noChangeAspect="1"/>
          </p:cNvPicPr>
          <p:nvPr/>
        </p:nvPicPr>
        <p:blipFill>
          <a:blip r:embed="rId5"/>
          <a:stretch>
            <a:fillRect/>
          </a:stretch>
        </p:blipFill>
        <p:spPr>
          <a:xfrm>
            <a:off x="9326836" y="3730563"/>
            <a:ext cx="2721751" cy="2618763"/>
          </a:xfrm>
          <a:prstGeom prst="rect">
            <a:avLst/>
          </a:prstGeom>
        </p:spPr>
      </p:pic>
      <p:cxnSp>
        <p:nvCxnSpPr>
          <p:cNvPr id="7" name="Straight Connector 6"/>
          <p:cNvCxnSpPr/>
          <p:nvPr/>
        </p:nvCxnSpPr>
        <p:spPr>
          <a:xfrm>
            <a:off x="108488" y="4114126"/>
            <a:ext cx="3632200" cy="2235200"/>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8488" y="4114126"/>
            <a:ext cx="3632200" cy="2235200"/>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2975" y="5479883"/>
            <a:ext cx="2972289" cy="830997"/>
          </a:xfrm>
          <a:prstGeom prst="rect">
            <a:avLst/>
          </a:prstGeom>
          <a:solidFill>
            <a:schemeClr val="bg1">
              <a:alpha val="74000"/>
            </a:schemeClr>
          </a:solidFill>
        </p:spPr>
        <p:txBody>
          <a:bodyPr wrap="none" rtlCol="0">
            <a:spAutoFit/>
          </a:bodyPr>
          <a:lstStyle/>
          <a:p>
            <a:r>
              <a:rPr lang="hu-HU" altLang="hu-HU" sz="4800" dirty="0">
                <a:latin typeface="Caslon540HBT-Normal" charset="0"/>
              </a:rPr>
              <a:t>2–8 Hgmm</a:t>
            </a:r>
            <a:endParaRPr lang="hu-HU" sz="4800" dirty="0"/>
          </a:p>
        </p:txBody>
      </p:sp>
      <p:sp>
        <p:nvSpPr>
          <p:cNvPr id="11" name="Szövegdoboz 3"/>
          <p:cNvSpPr txBox="1">
            <a:spLocks noChangeArrowheads="1"/>
          </p:cNvSpPr>
          <p:nvPr/>
        </p:nvSpPr>
        <p:spPr bwMode="auto">
          <a:xfrm>
            <a:off x="6883639" y="6457994"/>
            <a:ext cx="5282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u-HU" altLang="hu-HU" sz="1600" smtClean="0">
                <a:solidFill>
                  <a:schemeClr val="bg1"/>
                </a:solidFill>
              </a:rPr>
              <a:t>Barna I </a:t>
            </a:r>
            <a:r>
              <a:rPr lang="hu-HU" altLang="hu-HU" sz="1600" dirty="0" smtClean="0">
                <a:solidFill>
                  <a:schemeClr val="bg1"/>
                </a:solidFill>
              </a:rPr>
              <a:t>(</a:t>
            </a:r>
            <a:r>
              <a:rPr lang="hu-HU" altLang="hu-HU" sz="1600" dirty="0" err="1" smtClean="0">
                <a:solidFill>
                  <a:schemeClr val="bg1"/>
                </a:solidFill>
              </a:rPr>
              <a:t>szerk</a:t>
            </a:r>
            <a:r>
              <a:rPr lang="hu-HU" altLang="hu-HU" sz="1600" dirty="0" smtClean="0">
                <a:solidFill>
                  <a:schemeClr val="bg1"/>
                </a:solidFill>
              </a:rPr>
              <a:t>.). Hypertonia </a:t>
            </a:r>
            <a:r>
              <a:rPr lang="hu-HU" altLang="hu-HU" sz="1600" dirty="0">
                <a:solidFill>
                  <a:schemeClr val="bg1"/>
                </a:solidFill>
              </a:rPr>
              <a:t>és </a:t>
            </a:r>
            <a:r>
              <a:rPr lang="hu-HU" altLang="hu-HU" sz="1600" dirty="0" err="1">
                <a:solidFill>
                  <a:schemeClr val="bg1"/>
                </a:solidFill>
              </a:rPr>
              <a:t>Nephrologia</a:t>
            </a:r>
            <a:r>
              <a:rPr lang="hu-HU" altLang="hu-HU" sz="1600" dirty="0">
                <a:solidFill>
                  <a:schemeClr val="bg1"/>
                </a:solidFill>
              </a:rPr>
              <a:t> 2006;10(S2):13-26</a:t>
            </a:r>
          </a:p>
        </p:txBody>
      </p:sp>
      <p:pic>
        <p:nvPicPr>
          <p:cNvPr id="13" name="Kép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231866" y="4444307"/>
            <a:ext cx="2743488" cy="18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204742" y="1162349"/>
            <a:ext cx="2770612" cy="187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zövegdoboz 1"/>
          <p:cNvSpPr txBox="1">
            <a:spLocks noChangeArrowheads="1"/>
          </p:cNvSpPr>
          <p:nvPr/>
        </p:nvSpPr>
        <p:spPr bwMode="auto">
          <a:xfrm>
            <a:off x="5204742" y="3144849"/>
            <a:ext cx="2770612" cy="1200329"/>
          </a:xfrm>
          <a:prstGeom prst="rect">
            <a:avLst/>
          </a:prstGeom>
          <a:solidFill>
            <a:schemeClr val="bg1"/>
          </a:solidFill>
          <a:ln w="50800">
            <a:solidFill>
              <a:srgbClr val="0070C0"/>
            </a:solidFill>
          </a:ln>
        </p:spPr>
        <p:txBody>
          <a:bodyPr wrap="square">
            <a:spAutoFit/>
          </a:bodyPr>
          <a:lstStyle>
            <a:defPPr>
              <a:defRPr lang="en-US"/>
            </a:defPPr>
            <a:lvl1pPr marL="342900" indent="-342900">
              <a:buFont typeface="Arial" charset="0"/>
              <a:buChar char="•"/>
              <a:defRPr sz="2400">
                <a:latin typeface="Times New Roman" charset="0"/>
                <a:ea typeface="msgothic" charset="-128"/>
                <a:cs typeface="msgothic" charset="-128"/>
              </a:defRPr>
            </a:lvl1pPr>
          </a:lstStyle>
          <a:p>
            <a:pPr marL="0" indent="0" algn="ctr">
              <a:buNone/>
            </a:pPr>
            <a:r>
              <a:rPr lang="hu-HU" altLang="hu-HU" sz="1800" dirty="0"/>
              <a:t>Felfújható rész a felkar </a:t>
            </a:r>
            <a:r>
              <a:rPr lang="hu-HU" altLang="hu-HU" sz="1800" dirty="0" smtClean="0"/>
              <a:t>hosszának 80</a:t>
            </a:r>
            <a:r>
              <a:rPr lang="hu-HU" altLang="hu-HU" sz="1800" dirty="0"/>
              <a:t>%-át, szélessége a karkörfogat 40%-át érje el.</a:t>
            </a:r>
          </a:p>
        </p:txBody>
      </p:sp>
    </p:spTree>
    <p:extLst>
      <p:ext uri="{BB962C8B-B14F-4D97-AF65-F5344CB8AC3E}">
        <p14:creationId xmlns:p14="http://schemas.microsoft.com/office/powerpoint/2010/main" val="695283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ChangeArrowheads="1"/>
          </p:cNvSpPr>
          <p:nvPr/>
        </p:nvSpPr>
        <p:spPr bwMode="auto">
          <a:xfrm>
            <a:off x="3071813" y="1402049"/>
            <a:ext cx="60118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Clr>
                <a:srgbClr val="0070C0"/>
              </a:buClr>
              <a:buFont typeface="Arial" charset="0"/>
              <a:buChar char="•"/>
            </a:pPr>
            <a:endParaRPr lang="hu-HU" altLang="en-US" b="1" u="sng" dirty="0"/>
          </a:p>
          <a:p>
            <a:pPr>
              <a:buClr>
                <a:srgbClr val="0070C0"/>
              </a:buClr>
              <a:buFont typeface="Arial" charset="0"/>
              <a:buChar char="•"/>
            </a:pPr>
            <a:r>
              <a:rPr lang="hu-HU" altLang="en-US" sz="4000" dirty="0"/>
              <a:t>	</a:t>
            </a:r>
            <a:r>
              <a:rPr lang="hu-HU" altLang="en-US" sz="4000" b="1" dirty="0"/>
              <a:t>ultrarövid</a:t>
            </a:r>
          </a:p>
          <a:p>
            <a:pPr>
              <a:buClr>
                <a:srgbClr val="0070C0"/>
              </a:buClr>
              <a:buFont typeface="Arial" charset="0"/>
              <a:buChar char="•"/>
            </a:pPr>
            <a:r>
              <a:rPr lang="hu-HU" altLang="en-US" sz="4000" b="1" dirty="0"/>
              <a:t>	rövid– „</a:t>
            </a:r>
            <a:r>
              <a:rPr lang="hu-HU" altLang="en-US" sz="4000" b="1" dirty="0" err="1"/>
              <a:t>white</a:t>
            </a:r>
            <a:r>
              <a:rPr lang="hu-HU" altLang="en-US" sz="4000" b="1" dirty="0"/>
              <a:t> </a:t>
            </a:r>
            <a:r>
              <a:rPr lang="hu-HU" altLang="en-US" sz="4000" b="1" dirty="0" err="1"/>
              <a:t>coat</a:t>
            </a:r>
            <a:r>
              <a:rPr lang="hu-HU" altLang="en-US" sz="4000" b="1" dirty="0"/>
              <a:t>”</a:t>
            </a:r>
          </a:p>
          <a:p>
            <a:pPr>
              <a:buClr>
                <a:srgbClr val="0070C0"/>
              </a:buClr>
              <a:buFont typeface="Arial" charset="0"/>
              <a:buChar char="•"/>
            </a:pPr>
            <a:r>
              <a:rPr lang="hu-HU" altLang="en-US" sz="4000" b="1" dirty="0"/>
              <a:t>	</a:t>
            </a:r>
            <a:r>
              <a:rPr lang="hu-HU" altLang="en-US" sz="4000" b="1" dirty="0" err="1"/>
              <a:t>cirkadián</a:t>
            </a:r>
            <a:endParaRPr lang="hu-HU" altLang="en-US" sz="4000" b="1" dirty="0"/>
          </a:p>
          <a:p>
            <a:pPr>
              <a:buClr>
                <a:srgbClr val="0070C0"/>
              </a:buClr>
              <a:buFont typeface="Arial" charset="0"/>
              <a:buChar char="•"/>
            </a:pPr>
            <a:r>
              <a:rPr lang="hu-HU" altLang="en-US" sz="4000" b="1" dirty="0"/>
              <a:t>	szezonális</a:t>
            </a:r>
          </a:p>
          <a:p>
            <a:pPr>
              <a:buClr>
                <a:srgbClr val="0070C0"/>
              </a:buClr>
              <a:buFont typeface="Arial" charset="0"/>
              <a:buChar char="•"/>
            </a:pPr>
            <a:endParaRPr lang="en-GB" altLang="en-US" sz="4000" b="1" dirty="0"/>
          </a:p>
        </p:txBody>
      </p:sp>
      <p:sp>
        <p:nvSpPr>
          <p:cNvPr id="519171" name="Rectangle 3"/>
          <p:cNvSpPr>
            <a:spLocks noChangeArrowheads="1"/>
          </p:cNvSpPr>
          <p:nvPr/>
        </p:nvSpPr>
        <p:spPr bwMode="auto">
          <a:xfrm>
            <a:off x="0" y="-27384"/>
            <a:ext cx="12192000" cy="1024911"/>
          </a:xfrm>
          <a:prstGeom prst="rect">
            <a:avLst/>
          </a:prstGeom>
          <a:solidFill>
            <a:srgbClr val="0070C0"/>
          </a:solidFill>
          <a:extLst/>
        </p:spPr>
        <p:txBody>
          <a:bodyPr vert="horz" lIns="91440" tIns="45720" rIns="91440" bIns="45720" rtlCol="0" anchor="ctr">
            <a:normAutofit/>
          </a:bodyPr>
          <a:lstStyle/>
          <a:p>
            <a:pPr algn="ctr">
              <a:lnSpc>
                <a:spcPct val="85000"/>
              </a:lnSpc>
              <a:spcBef>
                <a:spcPct val="0"/>
              </a:spcBef>
            </a:pPr>
            <a:r>
              <a:rPr lang="hu-HU" altLang="en-US" sz="3200" spc="-50" dirty="0">
                <a:solidFill>
                  <a:schemeClr val="bg1"/>
                </a:solidFill>
                <a:latin typeface="Times New Roman" charset="0"/>
                <a:ea typeface="Times New Roman" charset="0"/>
                <a:cs typeface="Times New Roman" charset="0"/>
              </a:rPr>
              <a:t>A vérnyomás nem egy stabil paraméter: </a:t>
            </a:r>
            <a:r>
              <a:rPr lang="hu-HU" altLang="en-US" sz="3200" spc="-50" dirty="0" smtClean="0">
                <a:solidFill>
                  <a:schemeClr val="bg1"/>
                </a:solidFill>
                <a:latin typeface="Times New Roman" charset="0"/>
                <a:ea typeface="Times New Roman" charset="0"/>
                <a:cs typeface="Times New Roman" charset="0"/>
              </a:rPr>
              <a:t>vérnyomás </a:t>
            </a:r>
            <a:r>
              <a:rPr lang="hu-HU" altLang="en-US" sz="3200" spc="-50" dirty="0">
                <a:solidFill>
                  <a:schemeClr val="bg1"/>
                </a:solidFill>
                <a:latin typeface="Times New Roman" charset="0"/>
                <a:ea typeface="Times New Roman" charset="0"/>
                <a:cs typeface="Times New Roman" charset="0"/>
              </a:rPr>
              <a:t>variabilitás</a:t>
            </a:r>
            <a:endParaRPr lang="en-GB" altLang="en-US" sz="3200" spc="-5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967322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ke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941" y="283881"/>
            <a:ext cx="4986639" cy="595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32965" y="6468036"/>
            <a:ext cx="10568791" cy="338554"/>
          </a:xfrm>
          <a:prstGeom prst="rect">
            <a:avLst/>
          </a:prstGeom>
          <a:noFill/>
        </p:spPr>
        <p:txBody>
          <a:bodyPr wrap="none" rtlCol="0">
            <a:spAutoFit/>
          </a:bodyPr>
          <a:lstStyle/>
          <a:p>
            <a:r>
              <a:rPr lang="hu-HU" sz="1600" dirty="0">
                <a:solidFill>
                  <a:schemeClr val="bg1"/>
                </a:solidFill>
                <a:latin typeface="Times New Roman" charset="0"/>
                <a:ea typeface="Times New Roman" charset="0"/>
                <a:cs typeface="Times New Roman" charset="0"/>
              </a:rPr>
              <a:t>Alföldi S, Járai Z, </a:t>
            </a:r>
            <a:r>
              <a:rPr lang="hu-HU" sz="1600" dirty="0" err="1">
                <a:solidFill>
                  <a:schemeClr val="bg1"/>
                </a:solidFill>
                <a:latin typeface="Times New Roman" charset="0"/>
                <a:ea typeface="Times New Roman" charset="0"/>
                <a:cs typeface="Times New Roman" charset="0"/>
              </a:rPr>
              <a:t>Monos</a:t>
            </a:r>
            <a:r>
              <a:rPr lang="hu-HU" sz="1600" dirty="0">
                <a:solidFill>
                  <a:schemeClr val="bg1"/>
                </a:solidFill>
                <a:latin typeface="Times New Roman" charset="0"/>
                <a:ea typeface="Times New Roman" charset="0"/>
                <a:cs typeface="Times New Roman" charset="0"/>
              </a:rPr>
              <a:t> E, Farsang Cs. A “fehérköpeny-hatás” </a:t>
            </a:r>
            <a:r>
              <a:rPr lang="hu-HU" sz="1600" dirty="0" err="1">
                <a:solidFill>
                  <a:schemeClr val="bg1"/>
                </a:solidFill>
                <a:latin typeface="Times New Roman" charset="0"/>
                <a:ea typeface="Times New Roman" charset="0"/>
                <a:cs typeface="Times New Roman" charset="0"/>
              </a:rPr>
              <a:t>hypertóniás</a:t>
            </a:r>
            <a:r>
              <a:rPr lang="hu-HU" sz="1600" dirty="0">
                <a:solidFill>
                  <a:schemeClr val="bg1"/>
                </a:solidFill>
                <a:latin typeface="Times New Roman" charset="0"/>
                <a:ea typeface="Times New Roman" charset="0"/>
                <a:cs typeface="Times New Roman" charset="0"/>
              </a:rPr>
              <a:t> betegekben. Orv </a:t>
            </a:r>
            <a:r>
              <a:rPr lang="hu-HU" sz="1600" dirty="0" err="1">
                <a:solidFill>
                  <a:schemeClr val="bg1"/>
                </a:solidFill>
                <a:latin typeface="Times New Roman" charset="0"/>
                <a:ea typeface="Times New Roman" charset="0"/>
                <a:cs typeface="Times New Roman" charset="0"/>
              </a:rPr>
              <a:t>Hetil</a:t>
            </a:r>
            <a:r>
              <a:rPr lang="hu-HU" sz="1600" dirty="0">
                <a:solidFill>
                  <a:schemeClr val="bg1"/>
                </a:solidFill>
                <a:latin typeface="Times New Roman" charset="0"/>
                <a:ea typeface="Times New Roman" charset="0"/>
                <a:cs typeface="Times New Roman" charset="0"/>
              </a:rPr>
              <a:t>, 1991;132(27):1469-1472</a:t>
            </a:r>
            <a:r>
              <a:rPr lang="hu-HU" sz="1600" dirty="0" smtClean="0">
                <a:solidFill>
                  <a:schemeClr val="bg1"/>
                </a:solidFill>
                <a:latin typeface="Times New Roman" charset="0"/>
                <a:ea typeface="Times New Roman" charset="0"/>
                <a:cs typeface="Times New Roman" charset="0"/>
              </a:rPr>
              <a:t>.</a:t>
            </a:r>
            <a:endParaRPr lang="en-US" sz="1600" dirty="0">
              <a:solidFill>
                <a:schemeClr val="bg1"/>
              </a:solidFill>
              <a:latin typeface="Times New Roman" charset="0"/>
              <a:ea typeface="Times New Roman" charset="0"/>
              <a:cs typeface="Times New Roman" charset="0"/>
            </a:endParaRPr>
          </a:p>
        </p:txBody>
      </p:sp>
      <p:sp>
        <p:nvSpPr>
          <p:cNvPr id="4" name="Szövegdoboz 3"/>
          <p:cNvSpPr txBox="1"/>
          <p:nvPr/>
        </p:nvSpPr>
        <p:spPr>
          <a:xfrm>
            <a:off x="0" y="-27384"/>
            <a:ext cx="12191999" cy="8964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a:defRPr sz="2800">
                <a:solidFill>
                  <a:schemeClr val="bg1"/>
                </a:solidFill>
                <a:latin typeface="Times New Roman"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dirty="0" smtClean="0"/>
              <a:t>F</a:t>
            </a:r>
            <a:r>
              <a:rPr lang="hu-HU" dirty="0" err="1" smtClean="0"/>
              <a:t>ehérköpeny</a:t>
            </a:r>
            <a:r>
              <a:rPr lang="hu-HU" dirty="0" smtClean="0"/>
              <a:t>-hatás kimutatása</a:t>
            </a:r>
            <a:endParaRPr lang="hu-HU" dirty="0"/>
          </a:p>
        </p:txBody>
      </p:sp>
    </p:spTree>
    <p:extLst>
      <p:ext uri="{BB962C8B-B14F-4D97-AF65-F5344CB8AC3E}">
        <p14:creationId xmlns:p14="http://schemas.microsoft.com/office/powerpoint/2010/main" val="789461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850" y="188913"/>
            <a:ext cx="8459788" cy="37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3427" name="Rectangle 3"/>
          <p:cNvSpPr>
            <a:spLocks noChangeArrowheads="1"/>
          </p:cNvSpPr>
          <p:nvPr/>
        </p:nvSpPr>
        <p:spPr bwMode="auto">
          <a:xfrm>
            <a:off x="1992314" y="3584560"/>
            <a:ext cx="8606413" cy="2474913"/>
          </a:xfrm>
          <a:prstGeom prst="rect">
            <a:avLst/>
          </a:prstGeom>
          <a:solidFill>
            <a:schemeClr val="bg2">
              <a:lumMod val="50000"/>
            </a:schemeClr>
          </a:solidFill>
          <a:ln w="9525">
            <a:solidFill>
              <a:srgbClr val="66FFFF"/>
            </a:solidFill>
            <a:miter lim="800000"/>
            <a:headEnd/>
            <a:tailEnd/>
          </a:ln>
          <a:effectLst/>
          <a:extLst/>
        </p:spPr>
        <p:txBody>
          <a:bodyPr wrap="square">
            <a:spAutoFit/>
          </a:bodyPr>
          <a:lstStyle/>
          <a:p>
            <a:pPr>
              <a:defRPr/>
            </a:pPr>
            <a:r>
              <a:rPr lang="en-GB" altLang="en-US" sz="1200" dirty="0">
                <a:solidFill>
                  <a:srgbClr val="FFFF00"/>
                </a:solidFill>
                <a:latin typeface="Times New Roman" charset="0"/>
              </a:rPr>
              <a:t>H.S. </a:t>
            </a:r>
            <a:r>
              <a:rPr lang="en-GB" altLang="en-US" sz="1200" dirty="0" err="1">
                <a:solidFill>
                  <a:srgbClr val="FFFF00"/>
                </a:solidFill>
                <a:latin typeface="Times New Roman" charset="0"/>
              </a:rPr>
              <a:t>férfi</a:t>
            </a:r>
            <a:r>
              <a:rPr lang="en-GB" altLang="en-US" sz="1200" dirty="0">
                <a:solidFill>
                  <a:srgbClr val="FFFF00"/>
                </a:solidFill>
                <a:latin typeface="Times New Roman" charset="0"/>
              </a:rPr>
              <a:t> 2002.07.15. </a:t>
            </a:r>
            <a:r>
              <a:rPr lang="en-GB" altLang="en-US" sz="1200" dirty="0" err="1">
                <a:solidFill>
                  <a:srgbClr val="FFFF00"/>
                </a:solidFill>
                <a:latin typeface="Times New Roman" charset="0"/>
              </a:rPr>
              <a:t>Vér.Stat</a:t>
            </a:r>
            <a:r>
              <a:rPr lang="en-GB" altLang="en-US" sz="1200" dirty="0">
                <a:solidFill>
                  <a:srgbClr val="FFFF00"/>
                </a:solidFill>
                <a:latin typeface="Times New Roman" charset="0"/>
              </a:rPr>
              <a:t>.</a:t>
            </a:r>
          </a:p>
          <a:p>
            <a:pPr>
              <a:defRPr/>
            </a:pPr>
            <a:r>
              <a:rPr lang="en-GB" altLang="en-US" sz="1200" dirty="0" err="1">
                <a:solidFill>
                  <a:srgbClr val="FFFF00"/>
                </a:solidFill>
                <a:latin typeface="Times New Roman" charset="0"/>
              </a:rPr>
              <a:t>Összes</a:t>
            </a:r>
            <a:r>
              <a:rPr lang="en-GB" altLang="en-US" sz="1200" dirty="0">
                <a:solidFill>
                  <a:srgbClr val="FFFF00"/>
                </a:solidFill>
                <a:latin typeface="Times New Roman" charset="0"/>
              </a:rPr>
              <a:t> </a:t>
            </a:r>
            <a:r>
              <a:rPr lang="en-GB" altLang="en-US" sz="1200" dirty="0" err="1">
                <a:solidFill>
                  <a:srgbClr val="FFFF00"/>
                </a:solidFill>
                <a:latin typeface="Times New Roman" charset="0"/>
              </a:rPr>
              <a:t>időszak</a:t>
            </a:r>
            <a:r>
              <a:rPr lang="en-GB" altLang="en-US" sz="1200" dirty="0">
                <a:solidFill>
                  <a:srgbClr val="FFFF00"/>
                </a:solidFill>
                <a:latin typeface="Times New Roman" charset="0"/>
              </a:rPr>
              <a:t>: 22 </a:t>
            </a:r>
            <a:r>
              <a:rPr lang="en-GB" altLang="en-US" sz="1200" dirty="0" err="1">
                <a:solidFill>
                  <a:srgbClr val="FFFF00"/>
                </a:solidFill>
                <a:latin typeface="Times New Roman" charset="0"/>
              </a:rPr>
              <a:t>óra</a:t>
            </a:r>
            <a:r>
              <a:rPr lang="en-GB" altLang="en-US" sz="1200" dirty="0">
                <a:solidFill>
                  <a:srgbClr val="FFFF00"/>
                </a:solidFill>
                <a:latin typeface="Times New Roman" charset="0"/>
              </a:rPr>
              <a:t> 40 </a:t>
            </a:r>
            <a:r>
              <a:rPr lang="en-GB" altLang="en-US" sz="1200" dirty="0" err="1">
                <a:solidFill>
                  <a:srgbClr val="FFFF00"/>
                </a:solidFill>
                <a:latin typeface="Times New Roman" charset="0"/>
              </a:rPr>
              <a:t>perc</a:t>
            </a:r>
            <a:r>
              <a:rPr lang="en-GB" altLang="en-US" sz="1200" dirty="0">
                <a:solidFill>
                  <a:srgbClr val="FFFF00"/>
                </a:solidFill>
                <a:latin typeface="Times New Roman" charset="0"/>
              </a:rPr>
              <a:t>   2002.07.15. 11:00 - 2002.07.16. 11:00  (62 </a:t>
            </a:r>
            <a:r>
              <a:rPr lang="en-GB" altLang="en-US" sz="1200" dirty="0" err="1">
                <a:solidFill>
                  <a:srgbClr val="FFFF00"/>
                </a:solidFill>
                <a:latin typeface="Times New Roman" charset="0"/>
              </a:rPr>
              <a:t>adat</a:t>
            </a:r>
            <a:r>
              <a:rPr lang="en-GB" altLang="en-US" sz="1200" dirty="0">
                <a:solidFill>
                  <a:srgbClr val="FFFF00"/>
                </a:solidFill>
                <a:latin typeface="Times New Roman" charset="0"/>
              </a:rPr>
              <a:t> - </a:t>
            </a:r>
            <a:r>
              <a:rPr lang="en-GB" altLang="en-US" sz="1200" dirty="0" err="1">
                <a:solidFill>
                  <a:srgbClr val="FFFF00"/>
                </a:solidFill>
                <a:latin typeface="Times New Roman" charset="0"/>
              </a:rPr>
              <a:t>súlyozott</a:t>
            </a:r>
            <a:r>
              <a:rPr lang="en-GB" altLang="en-US" sz="1200" dirty="0">
                <a:solidFill>
                  <a:srgbClr val="FFFF00"/>
                </a:solidFill>
                <a:latin typeface="Times New Roman" charset="0"/>
              </a:rPr>
              <a:t> </a:t>
            </a:r>
            <a:r>
              <a:rPr lang="en-GB" altLang="en-US" sz="1200" dirty="0" err="1">
                <a:solidFill>
                  <a:srgbClr val="FFFF00"/>
                </a:solidFill>
                <a:latin typeface="Times New Roman" charset="0"/>
              </a:rPr>
              <a:t>átlag</a:t>
            </a:r>
            <a:r>
              <a:rPr lang="en-GB" altLang="en-US" sz="1200" dirty="0">
                <a:solidFill>
                  <a:srgbClr val="FFFF00"/>
                </a:solidFill>
                <a:latin typeface="Times New Roman" charset="0"/>
              </a:rPr>
              <a:t>)</a:t>
            </a:r>
          </a:p>
          <a:p>
            <a:pPr>
              <a:defRPr/>
            </a:pPr>
            <a:endParaRPr lang="en-GB" altLang="en-US" sz="1200" dirty="0">
              <a:solidFill>
                <a:srgbClr val="FFFF00"/>
              </a:solidFill>
              <a:latin typeface="Times New Roman" charset="0"/>
            </a:endParaRPr>
          </a:p>
          <a:p>
            <a:pPr>
              <a:defRPr/>
            </a:pPr>
            <a:r>
              <a:rPr lang="en-GB" altLang="en-US" sz="1200" dirty="0">
                <a:solidFill>
                  <a:srgbClr val="FFFF00"/>
                </a:solidFill>
                <a:latin typeface="Times New Roman" charset="0"/>
              </a:rPr>
              <a:t>	 Systole	Diastole	MAP	PNY	</a:t>
            </a:r>
            <a:r>
              <a:rPr lang="en-GB" altLang="en-US" sz="1200" dirty="0" err="1">
                <a:solidFill>
                  <a:srgbClr val="FFFF00"/>
                </a:solidFill>
                <a:latin typeface="Times New Roman" charset="0"/>
              </a:rPr>
              <a:t>Pulzus</a:t>
            </a:r>
            <a:r>
              <a:rPr lang="en-GB" altLang="en-US" sz="1200" dirty="0">
                <a:solidFill>
                  <a:srgbClr val="FFFF00"/>
                </a:solidFill>
                <a:latin typeface="Times New Roman" charset="0"/>
              </a:rPr>
              <a:t>	</a:t>
            </a:r>
            <a:r>
              <a:rPr lang="en-GB" altLang="en-US" sz="1200" dirty="0" err="1">
                <a:solidFill>
                  <a:srgbClr val="FFFF00"/>
                </a:solidFill>
                <a:latin typeface="Times New Roman" charset="0"/>
              </a:rPr>
              <a:t>Kettős</a:t>
            </a:r>
            <a:r>
              <a:rPr lang="en-GB" altLang="en-US" sz="1200" dirty="0">
                <a:solidFill>
                  <a:srgbClr val="FFFF00"/>
                </a:solidFill>
                <a:latin typeface="Times New Roman" charset="0"/>
              </a:rPr>
              <a:t> </a:t>
            </a:r>
            <a:r>
              <a:rPr lang="en-GB" altLang="en-US" sz="1200" dirty="0" err="1">
                <a:solidFill>
                  <a:srgbClr val="FFFF00"/>
                </a:solidFill>
                <a:latin typeface="Times New Roman" charset="0"/>
              </a:rPr>
              <a:t>szorzt</a:t>
            </a:r>
            <a:endParaRPr lang="en-GB" altLang="en-US" sz="1200" dirty="0">
              <a:solidFill>
                <a:srgbClr val="FFFF00"/>
              </a:solidFill>
              <a:latin typeface="Times New Roman" charset="0"/>
            </a:endParaRPr>
          </a:p>
          <a:p>
            <a:pPr>
              <a:defRPr/>
            </a:pPr>
            <a:r>
              <a:rPr lang="en-GB" altLang="en-US" sz="1200" dirty="0" err="1">
                <a:solidFill>
                  <a:srgbClr val="FFFF00"/>
                </a:solidFill>
                <a:latin typeface="Times New Roman" charset="0"/>
              </a:rPr>
              <a:t>Átlag</a:t>
            </a:r>
            <a:r>
              <a:rPr lang="en-GB" altLang="en-US" sz="1200" dirty="0">
                <a:solidFill>
                  <a:srgbClr val="FFFF00"/>
                </a:solidFill>
                <a:latin typeface="Times New Roman" charset="0"/>
              </a:rPr>
              <a:t>	</a:t>
            </a:r>
            <a:r>
              <a:rPr lang="en-GB" altLang="en-US" sz="1200" b="1" dirty="0">
                <a:solidFill>
                  <a:srgbClr val="FF0000"/>
                </a:solidFill>
                <a:latin typeface="Times New Roman" charset="0"/>
              </a:rPr>
              <a:t>175.52	 82.96</a:t>
            </a:r>
            <a:r>
              <a:rPr lang="en-GB" altLang="en-US" sz="1200" dirty="0">
                <a:solidFill>
                  <a:srgbClr val="FFFF00"/>
                </a:solidFill>
                <a:latin typeface="Times New Roman" charset="0"/>
              </a:rPr>
              <a:t>	113.81	 92.55	 72.19	 12687</a:t>
            </a:r>
          </a:p>
          <a:p>
            <a:pPr>
              <a:defRPr/>
            </a:pPr>
            <a:r>
              <a:rPr lang="en-GB" altLang="en-US" sz="1200" dirty="0">
                <a:solidFill>
                  <a:srgbClr val="FFFF00"/>
                </a:solidFill>
                <a:latin typeface="Times New Roman" charset="0"/>
              </a:rPr>
              <a:t> Maximum	219.00	107.00	141.67	117.00	 82.00	 16644</a:t>
            </a:r>
          </a:p>
          <a:p>
            <a:pPr>
              <a:defRPr/>
            </a:pPr>
            <a:r>
              <a:rPr lang="en-GB" altLang="en-US" sz="1200" dirty="0">
                <a:solidFill>
                  <a:srgbClr val="FFFF00"/>
                </a:solidFill>
                <a:latin typeface="Times New Roman" charset="0"/>
              </a:rPr>
              <a:t> Minimum	125.00	 52.00	 76.33	 65.00	 65.00	9216.0</a:t>
            </a:r>
          </a:p>
          <a:p>
            <a:pPr>
              <a:defRPr/>
            </a:pPr>
            <a:r>
              <a:rPr lang="en-GB" altLang="en-US" sz="1200" dirty="0">
                <a:solidFill>
                  <a:srgbClr val="FFFF00"/>
                </a:solidFill>
                <a:latin typeface="Times New Roman" charset="0"/>
              </a:rPr>
              <a:t> </a:t>
            </a:r>
            <a:r>
              <a:rPr lang="en-GB" altLang="en-US" sz="1200" dirty="0" err="1">
                <a:solidFill>
                  <a:srgbClr val="FFFF00"/>
                </a:solidFill>
                <a:latin typeface="Times New Roman" charset="0"/>
              </a:rPr>
              <a:t>Std</a:t>
            </a:r>
            <a:r>
              <a:rPr lang="en-GB" altLang="en-US" sz="1200" dirty="0">
                <a:solidFill>
                  <a:srgbClr val="FFFF00"/>
                </a:solidFill>
                <a:latin typeface="Times New Roman" charset="0"/>
              </a:rPr>
              <a:t> Dev	 19.66	 11.01	 13.39	 11.68	  3.87	 1736.8</a:t>
            </a:r>
          </a:p>
          <a:p>
            <a:pPr>
              <a:defRPr/>
            </a:pPr>
            <a:r>
              <a:rPr lang="en-GB" altLang="en-US" sz="1200" dirty="0">
                <a:solidFill>
                  <a:srgbClr val="FFFF00"/>
                </a:solidFill>
                <a:latin typeface="Times New Roman" charset="0"/>
              </a:rPr>
              <a:t> </a:t>
            </a:r>
            <a:r>
              <a:rPr lang="en-GB" altLang="en-US" sz="1200" dirty="0" err="1">
                <a:solidFill>
                  <a:srgbClr val="FFFF00"/>
                </a:solidFill>
                <a:latin typeface="Times New Roman" charset="0"/>
              </a:rPr>
              <a:t>Diurn.Idx</a:t>
            </a:r>
            <a:r>
              <a:rPr lang="en-GB" altLang="en-US" sz="1200" dirty="0">
                <a:solidFill>
                  <a:srgbClr val="FFFF00"/>
                </a:solidFill>
                <a:latin typeface="Times New Roman" charset="0"/>
              </a:rPr>
              <a:t>	  1.97	 -2.12	 -0.00	</a:t>
            </a:r>
          </a:p>
          <a:p>
            <a:pPr>
              <a:defRPr/>
            </a:pPr>
            <a:r>
              <a:rPr lang="en-GB" altLang="en-US" sz="1200" dirty="0">
                <a:solidFill>
                  <a:srgbClr val="FFFF00"/>
                </a:solidFill>
                <a:latin typeface="Times New Roman" charset="0"/>
              </a:rPr>
              <a:t> </a:t>
            </a:r>
            <a:r>
              <a:rPr lang="en-GB" altLang="en-US" sz="1200" dirty="0" err="1">
                <a:solidFill>
                  <a:srgbClr val="FFFF00"/>
                </a:solidFill>
                <a:latin typeface="Times New Roman" charset="0"/>
              </a:rPr>
              <a:t>H.időindex</a:t>
            </a:r>
            <a:r>
              <a:rPr lang="en-GB" altLang="en-US" sz="1200" dirty="0">
                <a:solidFill>
                  <a:srgbClr val="FFFF00"/>
                </a:solidFill>
                <a:latin typeface="Times New Roman" charset="0"/>
              </a:rPr>
              <a:t>	</a:t>
            </a:r>
            <a:r>
              <a:rPr lang="en-GB" altLang="en-US" sz="1200" b="1" dirty="0">
                <a:solidFill>
                  <a:srgbClr val="FF0000"/>
                </a:solidFill>
                <a:latin typeface="Times New Roman" charset="0"/>
              </a:rPr>
              <a:t>100.00</a:t>
            </a:r>
            <a:r>
              <a:rPr lang="en-GB" altLang="en-US" sz="1200" dirty="0">
                <a:solidFill>
                  <a:srgbClr val="FFFF00"/>
                </a:solidFill>
                <a:latin typeface="Times New Roman" charset="0"/>
              </a:rPr>
              <a:t>	 33.79	 71.73	</a:t>
            </a:r>
          </a:p>
          <a:p>
            <a:pPr>
              <a:defRPr/>
            </a:pPr>
            <a:r>
              <a:rPr lang="en-GB" altLang="en-US" sz="1200" dirty="0">
                <a:latin typeface="Times New Roman" charset="0"/>
              </a:rPr>
              <a:t> </a:t>
            </a:r>
            <a:r>
              <a:rPr lang="en-GB" altLang="en-US" sz="1200" dirty="0" err="1">
                <a:solidFill>
                  <a:srgbClr val="FFFF00"/>
                </a:solidFill>
                <a:latin typeface="Times New Roman" charset="0"/>
              </a:rPr>
              <a:t>H.impact</a:t>
            </a:r>
            <a:r>
              <a:rPr lang="en-GB" altLang="en-US" sz="1200" dirty="0">
                <a:solidFill>
                  <a:srgbClr val="FFFF00"/>
                </a:solidFill>
                <a:latin typeface="Times New Roman" charset="0"/>
              </a:rPr>
              <a:t>	1014.8	 88.44	325.48	 </a:t>
            </a:r>
          </a:p>
          <a:p>
            <a:pPr>
              <a:defRPr/>
            </a:pPr>
            <a:r>
              <a:rPr lang="en-GB" altLang="en-US" sz="1200" dirty="0">
                <a:solidFill>
                  <a:srgbClr val="FFFF00"/>
                </a:solidFill>
                <a:latin typeface="Times New Roman" charset="0"/>
              </a:rPr>
              <a:t> </a:t>
            </a:r>
            <a:r>
              <a:rPr lang="en-GB" altLang="en-US" sz="1200" dirty="0" err="1">
                <a:solidFill>
                  <a:srgbClr val="FFFF00"/>
                </a:solidFill>
                <a:latin typeface="Times New Roman" charset="0"/>
              </a:rPr>
              <a:t>Hypot.idx</a:t>
            </a:r>
            <a:r>
              <a:rPr lang="en-GB" altLang="en-US" sz="1200" dirty="0">
                <a:solidFill>
                  <a:srgbClr val="FFFF00"/>
                </a:solidFill>
                <a:latin typeface="Times New Roman" charset="0"/>
              </a:rPr>
              <a:t>	  0.00	  5.88	  0.00	</a:t>
            </a:r>
          </a:p>
          <a:p>
            <a:pPr>
              <a:defRPr/>
            </a:pPr>
            <a:r>
              <a:rPr lang="en-GB" altLang="en-US" sz="1200" dirty="0">
                <a:solidFill>
                  <a:srgbClr val="FFFF00"/>
                </a:solidFill>
                <a:latin typeface="Times New Roman" charset="0"/>
              </a:rPr>
              <a:t> </a:t>
            </a:r>
            <a:r>
              <a:rPr lang="en-GB" altLang="en-US" sz="1200" dirty="0" err="1">
                <a:solidFill>
                  <a:srgbClr val="FFFF00"/>
                </a:solidFill>
                <a:latin typeface="Times New Roman" charset="0"/>
              </a:rPr>
              <a:t>Hypot.imp</a:t>
            </a:r>
            <a:r>
              <a:rPr lang="en-GB" altLang="en-US" sz="1200" dirty="0">
                <a:solidFill>
                  <a:srgbClr val="FFFF00"/>
                </a:solidFill>
                <a:latin typeface="Times New Roman" charset="0"/>
              </a:rPr>
              <a:t>.	  0.00	  6.53	  0.00	</a:t>
            </a:r>
            <a:endParaRPr lang="en-GB" altLang="en-US" sz="1600" dirty="0">
              <a:solidFill>
                <a:srgbClr val="FFFF00"/>
              </a:solidFill>
              <a:latin typeface="Times New Roman" charset="0"/>
            </a:endParaRPr>
          </a:p>
        </p:txBody>
      </p:sp>
      <p:sp>
        <p:nvSpPr>
          <p:cNvPr id="103428" name="Text Box 4"/>
          <p:cNvSpPr txBox="1">
            <a:spLocks noChangeArrowheads="1"/>
          </p:cNvSpPr>
          <p:nvPr/>
        </p:nvSpPr>
        <p:spPr bwMode="auto">
          <a:xfrm>
            <a:off x="6453485" y="5427950"/>
            <a:ext cx="36150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hu-HU" altLang="en-US" sz="2400" dirty="0">
                <a:solidFill>
                  <a:schemeClr val="bg1"/>
                </a:solidFill>
                <a:latin typeface="Times New Roman" charset="0"/>
              </a:rPr>
              <a:t>Izolált </a:t>
            </a:r>
            <a:r>
              <a:rPr lang="hu-HU" altLang="en-US" sz="2400">
                <a:solidFill>
                  <a:schemeClr val="bg1"/>
                </a:solidFill>
                <a:latin typeface="Times New Roman" charset="0"/>
              </a:rPr>
              <a:t>szisztolés hypertonia</a:t>
            </a:r>
            <a:endParaRPr lang="hu-HU" altLang="en-US" sz="2400" dirty="0">
              <a:solidFill>
                <a:schemeClr val="bg1"/>
              </a:solidFill>
              <a:latin typeface="Times New Roman"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1743655475"/>
              </p:ext>
            </p:extLst>
          </p:nvPr>
        </p:nvGraphicFramePr>
        <p:xfrm>
          <a:off x="2586692" y="1329189"/>
          <a:ext cx="7192963" cy="5370512"/>
        </p:xfrm>
        <a:graphic>
          <a:graphicData uri="http://schemas.openxmlformats.org/drawingml/2006/chart">
            <c:chart xmlns:c="http://schemas.openxmlformats.org/drawingml/2006/chart" xmlns:r="http://schemas.openxmlformats.org/officeDocument/2006/relationships" r:id="rId3"/>
          </a:graphicData>
        </a:graphic>
      </p:graphicFrame>
      <p:sp>
        <p:nvSpPr>
          <p:cNvPr id="111619" name="Text Box 3"/>
          <p:cNvSpPr txBox="1">
            <a:spLocks noChangeArrowheads="1"/>
          </p:cNvSpPr>
          <p:nvPr/>
        </p:nvSpPr>
        <p:spPr bwMode="auto">
          <a:xfrm>
            <a:off x="2083085" y="1570784"/>
            <a:ext cx="814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b="1" smtClean="0"/>
              <a:t>Hgmm</a:t>
            </a:r>
            <a:endParaRPr lang="hu-HU" altLang="en-US" b="1" dirty="0"/>
          </a:p>
        </p:txBody>
      </p:sp>
      <p:sp>
        <p:nvSpPr>
          <p:cNvPr id="111620" name="Text Box 4"/>
          <p:cNvSpPr txBox="1">
            <a:spLocks noChangeArrowheads="1"/>
          </p:cNvSpPr>
          <p:nvPr/>
        </p:nvSpPr>
        <p:spPr bwMode="auto">
          <a:xfrm>
            <a:off x="8890094" y="5742456"/>
            <a:ext cx="641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b="1" dirty="0" smtClean="0"/>
              <a:t>Órák</a:t>
            </a:r>
            <a:endParaRPr lang="hu-HU" altLang="en-US" b="1" dirty="0"/>
          </a:p>
        </p:txBody>
      </p:sp>
      <p:sp>
        <p:nvSpPr>
          <p:cNvPr id="111621" name="Text Box 5"/>
          <p:cNvSpPr txBox="1">
            <a:spLocks noChangeArrowheads="1"/>
          </p:cNvSpPr>
          <p:nvPr/>
        </p:nvSpPr>
        <p:spPr bwMode="auto">
          <a:xfrm>
            <a:off x="7161213" y="391188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2" name="Text Box 6"/>
          <p:cNvSpPr txBox="1">
            <a:spLocks noChangeArrowheads="1"/>
          </p:cNvSpPr>
          <p:nvPr/>
        </p:nvSpPr>
        <p:spPr bwMode="auto">
          <a:xfrm>
            <a:off x="6888163" y="3840443"/>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3" name="Text Box 7"/>
          <p:cNvSpPr txBox="1">
            <a:spLocks noChangeArrowheads="1"/>
          </p:cNvSpPr>
          <p:nvPr/>
        </p:nvSpPr>
        <p:spPr bwMode="auto">
          <a:xfrm>
            <a:off x="6656388" y="376741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4" name="Text Box 8"/>
          <p:cNvSpPr txBox="1">
            <a:spLocks noChangeArrowheads="1"/>
          </p:cNvSpPr>
          <p:nvPr/>
        </p:nvSpPr>
        <p:spPr bwMode="auto">
          <a:xfrm>
            <a:off x="6945313" y="163223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5" name="Text Box 9"/>
          <p:cNvSpPr txBox="1">
            <a:spLocks noChangeArrowheads="1"/>
          </p:cNvSpPr>
          <p:nvPr/>
        </p:nvSpPr>
        <p:spPr bwMode="auto">
          <a:xfrm>
            <a:off x="7194550" y="1705256"/>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6" name="Text Box 10"/>
          <p:cNvSpPr txBox="1">
            <a:spLocks noChangeArrowheads="1"/>
          </p:cNvSpPr>
          <p:nvPr/>
        </p:nvSpPr>
        <p:spPr bwMode="auto">
          <a:xfrm>
            <a:off x="7448550" y="1776693"/>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7" name="Text Box 11"/>
          <p:cNvSpPr txBox="1">
            <a:spLocks noChangeArrowheads="1"/>
          </p:cNvSpPr>
          <p:nvPr/>
        </p:nvSpPr>
        <p:spPr bwMode="auto">
          <a:xfrm>
            <a:off x="7737475" y="1921156"/>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8" name="Text Box 12"/>
          <p:cNvSpPr txBox="1">
            <a:spLocks noChangeArrowheads="1"/>
          </p:cNvSpPr>
          <p:nvPr/>
        </p:nvSpPr>
        <p:spPr bwMode="auto">
          <a:xfrm>
            <a:off x="8256588" y="2137056"/>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29" name="Text Box 13"/>
          <p:cNvSpPr txBox="1">
            <a:spLocks noChangeArrowheads="1"/>
          </p:cNvSpPr>
          <p:nvPr/>
        </p:nvSpPr>
        <p:spPr bwMode="auto">
          <a:xfrm>
            <a:off x="7967663" y="1992593"/>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0" name="Text Box 14"/>
          <p:cNvSpPr txBox="1">
            <a:spLocks noChangeArrowheads="1"/>
          </p:cNvSpPr>
          <p:nvPr/>
        </p:nvSpPr>
        <p:spPr bwMode="auto">
          <a:xfrm>
            <a:off x="8529638" y="228151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1" name="Text Box 15"/>
          <p:cNvSpPr txBox="1">
            <a:spLocks noChangeArrowheads="1"/>
          </p:cNvSpPr>
          <p:nvPr/>
        </p:nvSpPr>
        <p:spPr bwMode="auto">
          <a:xfrm>
            <a:off x="7448550" y="400871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2" name="Text Box 16"/>
          <p:cNvSpPr txBox="1">
            <a:spLocks noChangeArrowheads="1"/>
          </p:cNvSpPr>
          <p:nvPr/>
        </p:nvSpPr>
        <p:spPr bwMode="auto">
          <a:xfrm>
            <a:off x="7737475" y="415318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3" name="Text Box 17"/>
          <p:cNvSpPr txBox="1">
            <a:spLocks noChangeArrowheads="1"/>
          </p:cNvSpPr>
          <p:nvPr/>
        </p:nvSpPr>
        <p:spPr bwMode="auto">
          <a:xfrm>
            <a:off x="7967663" y="4224618"/>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4" name="Text Box 18"/>
          <p:cNvSpPr txBox="1">
            <a:spLocks noChangeArrowheads="1"/>
          </p:cNvSpPr>
          <p:nvPr/>
        </p:nvSpPr>
        <p:spPr bwMode="auto">
          <a:xfrm>
            <a:off x="8240713" y="436908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111635" name="Text Box 19"/>
          <p:cNvSpPr txBox="1">
            <a:spLocks noChangeArrowheads="1"/>
          </p:cNvSpPr>
          <p:nvPr/>
        </p:nvSpPr>
        <p:spPr bwMode="auto">
          <a:xfrm>
            <a:off x="8529638" y="436908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sz="2400" b="1"/>
              <a:t>*</a:t>
            </a:r>
          </a:p>
        </p:txBody>
      </p:sp>
      <p:sp>
        <p:nvSpPr>
          <p:cNvPr id="20" name="Szövegdoboz 3"/>
          <p:cNvSpPr txBox="1"/>
          <p:nvPr/>
        </p:nvSpPr>
        <p:spPr>
          <a:xfrm>
            <a:off x="0" y="-27384"/>
            <a:ext cx="12191999" cy="89640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lvl1pPr algn="ctr">
              <a:defRPr sz="2800">
                <a:solidFill>
                  <a:schemeClr val="bg1"/>
                </a:solidFill>
                <a:latin typeface="Times New Roman"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hu-HU" dirty="0" smtClean="0"/>
              <a:t>Ügyelet hatása a vérnyomásra – az alvászavar jelentősége</a:t>
            </a:r>
            <a:endParaRPr lang="hu-HU" dirty="0"/>
          </a:p>
        </p:txBody>
      </p:sp>
      <p:sp>
        <p:nvSpPr>
          <p:cNvPr id="21" name="TextBox 20"/>
          <p:cNvSpPr txBox="1"/>
          <p:nvPr/>
        </p:nvSpPr>
        <p:spPr>
          <a:xfrm>
            <a:off x="6470725" y="6468036"/>
            <a:ext cx="5708550" cy="338554"/>
          </a:xfrm>
          <a:prstGeom prst="rect">
            <a:avLst/>
          </a:prstGeom>
          <a:noFill/>
        </p:spPr>
        <p:txBody>
          <a:bodyPr wrap="none" rtlCol="0">
            <a:spAutoFit/>
          </a:bodyPr>
          <a:lstStyle/>
          <a:p>
            <a:r>
              <a:rPr lang="hu-HU" sz="1600" dirty="0" smtClean="0">
                <a:solidFill>
                  <a:schemeClr val="bg1"/>
                </a:solidFill>
                <a:latin typeface="Times New Roman" charset="0"/>
                <a:ea typeface="Times New Roman" charset="0"/>
                <a:cs typeface="Times New Roman" charset="0"/>
              </a:rPr>
              <a:t>Finta PE,, </a:t>
            </a:r>
            <a:r>
              <a:rPr lang="hu-HU" sz="1600" dirty="0">
                <a:solidFill>
                  <a:schemeClr val="bg1"/>
                </a:solidFill>
                <a:latin typeface="Times New Roman" charset="0"/>
                <a:ea typeface="Times New Roman" charset="0"/>
                <a:cs typeface="Times New Roman" charset="0"/>
              </a:rPr>
              <a:t>Járai Z, </a:t>
            </a:r>
            <a:r>
              <a:rPr lang="hu-HU" sz="1600" dirty="0" err="1">
                <a:solidFill>
                  <a:schemeClr val="bg1"/>
                </a:solidFill>
                <a:latin typeface="Times New Roman" charset="0"/>
                <a:ea typeface="Times New Roman" charset="0"/>
                <a:cs typeface="Times New Roman" charset="0"/>
              </a:rPr>
              <a:t>Monos</a:t>
            </a:r>
            <a:r>
              <a:rPr lang="hu-HU" sz="1600" dirty="0">
                <a:solidFill>
                  <a:schemeClr val="bg1"/>
                </a:solidFill>
                <a:latin typeface="Times New Roman" charset="0"/>
                <a:ea typeface="Times New Roman" charset="0"/>
                <a:cs typeface="Times New Roman" charset="0"/>
              </a:rPr>
              <a:t> E, Farsang Cs. </a:t>
            </a:r>
            <a:r>
              <a:rPr lang="en-US" sz="1600" dirty="0" smtClean="0">
                <a:solidFill>
                  <a:schemeClr val="bg1"/>
                </a:solidFill>
                <a:latin typeface="Times New Roman" charset="0"/>
                <a:ea typeface="Times New Roman" charset="0"/>
                <a:cs typeface="Times New Roman" charset="0"/>
              </a:rPr>
              <a:t>E</a:t>
            </a:r>
            <a:r>
              <a:rPr lang="hu-HU" sz="1600" dirty="0" smtClean="0">
                <a:solidFill>
                  <a:schemeClr val="bg1"/>
                </a:solidFill>
                <a:latin typeface="Times New Roman" charset="0"/>
                <a:ea typeface="Times New Roman" charset="0"/>
                <a:cs typeface="Times New Roman" charset="0"/>
              </a:rPr>
              <a:t>t </a:t>
            </a:r>
            <a:r>
              <a:rPr lang="hu-HU" sz="1600" dirty="0" err="1" smtClean="0">
                <a:solidFill>
                  <a:schemeClr val="bg1"/>
                </a:solidFill>
                <a:latin typeface="Times New Roman" charset="0"/>
                <a:ea typeface="Times New Roman" charset="0"/>
                <a:cs typeface="Times New Roman" charset="0"/>
              </a:rPr>
              <a:t>al</a:t>
            </a:r>
            <a:r>
              <a:rPr lang="hu-HU" sz="1600" dirty="0" smtClean="0">
                <a:solidFill>
                  <a:schemeClr val="bg1"/>
                </a:solidFill>
                <a:latin typeface="Times New Roman" charset="0"/>
                <a:ea typeface="Times New Roman" charset="0"/>
                <a:cs typeface="Times New Roman" charset="0"/>
              </a:rPr>
              <a:t>. </a:t>
            </a:r>
            <a:r>
              <a:rPr lang="en-US" sz="1600" dirty="0" smtClean="0">
                <a:solidFill>
                  <a:schemeClr val="bg1"/>
                </a:solidFill>
                <a:latin typeface="Times New Roman" charset="0"/>
                <a:ea typeface="Times New Roman" charset="0"/>
                <a:cs typeface="Times New Roman" charset="0"/>
              </a:rPr>
              <a:t>U</a:t>
            </a:r>
            <a:r>
              <a:rPr lang="hu-HU" sz="1600" dirty="0" err="1" smtClean="0">
                <a:solidFill>
                  <a:schemeClr val="bg1"/>
                </a:solidFill>
                <a:latin typeface="Times New Roman" charset="0"/>
                <a:ea typeface="Times New Roman" charset="0"/>
                <a:cs typeface="Times New Roman" charset="0"/>
              </a:rPr>
              <a:t>npublished</a:t>
            </a:r>
            <a:r>
              <a:rPr lang="hu-HU" sz="1600" dirty="0" smtClean="0">
                <a:solidFill>
                  <a:schemeClr val="bg1"/>
                </a:solidFill>
                <a:latin typeface="Times New Roman" charset="0"/>
                <a:ea typeface="Times New Roman" charset="0"/>
                <a:cs typeface="Times New Roman" charset="0"/>
              </a:rPr>
              <a:t> </a:t>
            </a:r>
            <a:r>
              <a:rPr lang="hu-HU" sz="1600" dirty="0" err="1" smtClean="0">
                <a:solidFill>
                  <a:schemeClr val="bg1"/>
                </a:solidFill>
                <a:latin typeface="Times New Roman" charset="0"/>
                <a:ea typeface="Times New Roman" charset="0"/>
                <a:cs typeface="Times New Roman" charset="0"/>
              </a:rPr>
              <a:t>data</a:t>
            </a:r>
            <a:endParaRPr lang="en-US" sz="16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3217617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hu-HU" sz="3600" dirty="0">
              <a:solidFill>
                <a:schemeClr val="bg1"/>
              </a:solidFill>
              <a:latin typeface="Times New Roman" charset="0"/>
              <a:ea typeface="Times New Roman" charset="0"/>
              <a:cs typeface="Times New Roman" charset="0"/>
            </a:endParaRPr>
          </a:p>
        </p:txBody>
      </p:sp>
      <p:sp>
        <p:nvSpPr>
          <p:cNvPr id="3" name="Rectangle 2"/>
          <p:cNvSpPr>
            <a:spLocks noChangeArrowheads="1"/>
          </p:cNvSpPr>
          <p:nvPr/>
        </p:nvSpPr>
        <p:spPr bwMode="auto">
          <a:xfrm flipV="1">
            <a:off x="6396066" y="-293029"/>
            <a:ext cx="87220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
        <p:nvSpPr>
          <p:cNvPr id="4" name="TextBox 3"/>
          <p:cNvSpPr txBox="1"/>
          <p:nvPr/>
        </p:nvSpPr>
        <p:spPr>
          <a:xfrm>
            <a:off x="312236" y="4013086"/>
            <a:ext cx="2879314" cy="646331"/>
          </a:xfrm>
          <a:prstGeom prst="rect">
            <a:avLst/>
          </a:prstGeom>
          <a:noFill/>
        </p:spPr>
        <p:txBody>
          <a:bodyPr wrap="none" rtlCol="0">
            <a:spAutoFit/>
          </a:bodyPr>
          <a:lstStyle/>
          <a:p>
            <a:r>
              <a:rPr lang="hu-HU" sz="3600" smtClean="0"/>
              <a:t>154/86 Hgmm</a:t>
            </a:r>
            <a:endParaRPr lang="hu-HU" sz="3600"/>
          </a:p>
        </p:txBody>
      </p:sp>
      <p:sp>
        <p:nvSpPr>
          <p:cNvPr id="8" name="TextBox 7"/>
          <p:cNvSpPr txBox="1"/>
          <p:nvPr/>
        </p:nvSpPr>
        <p:spPr>
          <a:xfrm>
            <a:off x="8894958" y="4013086"/>
            <a:ext cx="2879314" cy="646331"/>
          </a:xfrm>
          <a:prstGeom prst="rect">
            <a:avLst/>
          </a:prstGeom>
          <a:noFill/>
        </p:spPr>
        <p:txBody>
          <a:bodyPr wrap="none" rtlCol="0">
            <a:spAutoFit/>
          </a:bodyPr>
          <a:lstStyle/>
          <a:p>
            <a:r>
              <a:rPr lang="hu-HU" sz="3600" dirty="0" smtClean="0">
                <a:solidFill>
                  <a:srgbClr val="FF0000"/>
                </a:solidFill>
              </a:rPr>
              <a:t>104/56 Hgmm</a:t>
            </a:r>
            <a:endParaRPr lang="hu-HU" sz="3600" dirty="0">
              <a:solidFill>
                <a:srgbClr val="FF00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236" y="1194310"/>
            <a:ext cx="4402311" cy="2465294"/>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399494" y="1194310"/>
            <a:ext cx="4374778" cy="2465294"/>
          </a:xfrm>
          <a:prstGeom prst="rect">
            <a:avLst/>
          </a:prstGeom>
        </p:spPr>
      </p:pic>
    </p:spTree>
    <p:extLst>
      <p:ext uri="{BB962C8B-B14F-4D97-AF65-F5344CB8AC3E}">
        <p14:creationId xmlns:p14="http://schemas.microsoft.com/office/powerpoint/2010/main" val="1689267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err="1" smtClean="0">
                <a:solidFill>
                  <a:schemeClr val="bg1"/>
                </a:solidFill>
                <a:latin typeface="Times New Roman" charset="0"/>
                <a:ea typeface="Times New Roman" charset="0"/>
                <a:cs typeface="Times New Roman" charset="0"/>
              </a:rPr>
              <a:t>Subclavian</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steal</a:t>
            </a:r>
            <a:r>
              <a:rPr lang="hu-HU" sz="3600" dirty="0" smtClean="0">
                <a:solidFill>
                  <a:schemeClr val="bg1"/>
                </a:solidFill>
                <a:latin typeface="Times New Roman" charset="0"/>
                <a:ea typeface="Times New Roman" charset="0"/>
                <a:cs typeface="Times New Roman" charset="0"/>
              </a:rPr>
              <a:t> szindróma</a:t>
            </a:r>
            <a:endParaRPr lang="hu-HU" sz="3600" dirty="0">
              <a:solidFill>
                <a:schemeClr val="bg1"/>
              </a:solidFill>
              <a:latin typeface="Times New Roman" charset="0"/>
              <a:ea typeface="Times New Roman" charset="0"/>
              <a:cs typeface="Times New Roman" charset="0"/>
            </a:endParaRPr>
          </a:p>
        </p:txBody>
      </p:sp>
      <p:sp>
        <p:nvSpPr>
          <p:cNvPr id="3" name="Rectangle 2"/>
          <p:cNvSpPr>
            <a:spLocks noChangeArrowheads="1"/>
          </p:cNvSpPr>
          <p:nvPr/>
        </p:nvSpPr>
        <p:spPr bwMode="auto">
          <a:xfrm flipV="1">
            <a:off x="6396066" y="-293029"/>
            <a:ext cx="87220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pic>
        <p:nvPicPr>
          <p:cNvPr id="2150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4320" y="1096860"/>
            <a:ext cx="4239260" cy="508711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342909" y="3449782"/>
            <a:ext cx="0" cy="429491"/>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805082" y="3449782"/>
            <a:ext cx="0" cy="42949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2236" y="4013086"/>
            <a:ext cx="2879314" cy="646331"/>
          </a:xfrm>
          <a:prstGeom prst="rect">
            <a:avLst/>
          </a:prstGeom>
          <a:noFill/>
        </p:spPr>
        <p:txBody>
          <a:bodyPr wrap="none" rtlCol="0">
            <a:spAutoFit/>
          </a:bodyPr>
          <a:lstStyle/>
          <a:p>
            <a:r>
              <a:rPr lang="hu-HU" sz="3600" smtClean="0"/>
              <a:t>154/86 Hgmm</a:t>
            </a:r>
            <a:endParaRPr lang="hu-HU" sz="3600"/>
          </a:p>
        </p:txBody>
      </p:sp>
      <p:sp>
        <p:nvSpPr>
          <p:cNvPr id="8" name="TextBox 7"/>
          <p:cNvSpPr txBox="1"/>
          <p:nvPr/>
        </p:nvSpPr>
        <p:spPr>
          <a:xfrm>
            <a:off x="8894958" y="4013086"/>
            <a:ext cx="2879314" cy="646331"/>
          </a:xfrm>
          <a:prstGeom prst="rect">
            <a:avLst/>
          </a:prstGeom>
          <a:noFill/>
        </p:spPr>
        <p:txBody>
          <a:bodyPr wrap="none" rtlCol="0">
            <a:spAutoFit/>
          </a:bodyPr>
          <a:lstStyle/>
          <a:p>
            <a:r>
              <a:rPr lang="hu-HU" sz="3600" dirty="0" smtClean="0">
                <a:solidFill>
                  <a:srgbClr val="FF0000"/>
                </a:solidFill>
              </a:rPr>
              <a:t>104/56 Hgmm</a:t>
            </a:r>
            <a:endParaRPr lang="hu-HU" sz="3600" dirty="0">
              <a:solidFill>
                <a:srgbClr val="FF0000"/>
              </a:solidFill>
            </a:endParaRPr>
          </a:p>
        </p:txBody>
      </p:sp>
    </p:spTree>
    <p:extLst>
      <p:ext uri="{BB962C8B-B14F-4D97-AF65-F5344CB8AC3E}">
        <p14:creationId xmlns:p14="http://schemas.microsoft.com/office/powerpoint/2010/main" val="166813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4763"/>
            <a:ext cx="12192000" cy="827087"/>
          </a:xfrm>
          <a:solidFill>
            <a:srgbClr val="0070C0"/>
          </a:solidFill>
        </p:spPr>
        <p:txBody>
          <a:bodyPr vert="horz" lIns="91440" tIns="45720" rIns="91440" bIns="45720" rtlCol="0" anchor="ctr">
            <a:normAutofit/>
          </a:bodyPr>
          <a:lstStyle/>
          <a:p>
            <a:pPr algn="ctr"/>
            <a:r>
              <a:rPr lang="en-US" sz="3200" dirty="0" err="1">
                <a:solidFill>
                  <a:schemeClr val="bg1"/>
                </a:solidFill>
                <a:latin typeface="Times New Roman" charset="0"/>
                <a:ea typeface="Times New Roman" charset="0"/>
                <a:cs typeface="Times New Roman" charset="0"/>
              </a:rPr>
              <a:t>Kardiovaszkuláris</a:t>
            </a:r>
            <a:r>
              <a:rPr lang="en-US" sz="3200" dirty="0">
                <a:solidFill>
                  <a:schemeClr val="bg1"/>
                </a:solidFill>
                <a:latin typeface="Times New Roman" charset="0"/>
                <a:ea typeface="Times New Roman" charset="0"/>
                <a:cs typeface="Times New Roman" charset="0"/>
              </a:rPr>
              <a:t> </a:t>
            </a:r>
            <a:r>
              <a:rPr lang="en-US" sz="3200" dirty="0" err="1">
                <a:solidFill>
                  <a:schemeClr val="bg1"/>
                </a:solidFill>
                <a:latin typeface="Times New Roman" charset="0"/>
                <a:ea typeface="Times New Roman" charset="0"/>
                <a:cs typeface="Times New Roman" charset="0"/>
              </a:rPr>
              <a:t>halálozás</a:t>
            </a:r>
            <a:endParaRPr lang="pt-PT" sz="3200" dirty="0">
              <a:solidFill>
                <a:schemeClr val="bg1"/>
              </a:solidFill>
              <a:latin typeface="Times New Roman" charset="0"/>
              <a:ea typeface="Times New Roman" charset="0"/>
              <a:cs typeface="Times New Roman" charset="0"/>
            </a:endParaRPr>
          </a:p>
        </p:txBody>
      </p:sp>
      <p:pic>
        <p:nvPicPr>
          <p:cNvPr id="295938" name="Picture 2"/>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 y="1936378"/>
            <a:ext cx="6005791" cy="3382498"/>
          </a:xfrm>
          <a:prstGeom prst="rect">
            <a:avLst/>
          </a:prstGeom>
          <a:noFill/>
          <a:ln w="9525">
            <a:noFill/>
            <a:miter lim="800000"/>
            <a:headEnd/>
            <a:tailEnd/>
          </a:ln>
        </p:spPr>
      </p:pic>
      <p:pic>
        <p:nvPicPr>
          <p:cNvPr id="8" name="Picture 4"/>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6206434" y="1936378"/>
            <a:ext cx="5985565" cy="3390129"/>
          </a:xfrm>
          <a:prstGeom prst="rect">
            <a:avLst/>
          </a:prstGeom>
          <a:noFill/>
          <a:ln w="9525">
            <a:noFill/>
            <a:miter lim="800000"/>
            <a:headEnd/>
            <a:tailEnd/>
          </a:ln>
        </p:spPr>
      </p:pic>
      <p:sp>
        <p:nvSpPr>
          <p:cNvPr id="5" name="CaixaDeTexto 4"/>
          <p:cNvSpPr txBox="1"/>
          <p:nvPr/>
        </p:nvSpPr>
        <p:spPr>
          <a:xfrm>
            <a:off x="3646882" y="6464353"/>
            <a:ext cx="8418600" cy="334148"/>
          </a:xfrm>
          <a:prstGeom prst="rect">
            <a:avLst/>
          </a:prstGeom>
          <a:noFill/>
        </p:spPr>
        <p:txBody>
          <a:bodyPr wrap="square" lIns="87074" tIns="43538" rIns="87074" bIns="43538" rtlCol="0">
            <a:spAutoFit/>
          </a:bodyPr>
          <a:lstStyle/>
          <a:p>
            <a:pPr algn="r"/>
            <a:r>
              <a:rPr lang="pt-PT" sz="1600" dirty="0" err="1">
                <a:solidFill>
                  <a:schemeClr val="bg1"/>
                </a:solidFill>
                <a:latin typeface="Arial" pitchFamily="34" charset="0"/>
                <a:cs typeface="Arial" pitchFamily="34" charset="0"/>
              </a:rPr>
              <a:t>Townsend</a:t>
            </a:r>
            <a:r>
              <a:rPr lang="pt-PT" sz="1600" dirty="0">
                <a:solidFill>
                  <a:schemeClr val="bg1"/>
                </a:solidFill>
                <a:latin typeface="Arial" pitchFamily="34" charset="0"/>
                <a:cs typeface="Arial" pitchFamily="34" charset="0"/>
              </a:rPr>
              <a:t> N </a:t>
            </a:r>
            <a:r>
              <a:rPr lang="pt-PT" sz="1600" dirty="0" err="1">
                <a:solidFill>
                  <a:schemeClr val="bg1"/>
                </a:solidFill>
                <a:latin typeface="Arial" pitchFamily="34" charset="0"/>
                <a:cs typeface="Arial" pitchFamily="34" charset="0"/>
              </a:rPr>
              <a:t>et</a:t>
            </a:r>
            <a:r>
              <a:rPr lang="pt-PT" sz="1600" dirty="0">
                <a:solidFill>
                  <a:schemeClr val="bg1"/>
                </a:solidFill>
                <a:latin typeface="Arial" pitchFamily="34" charset="0"/>
                <a:cs typeface="Arial" pitchFamily="34" charset="0"/>
              </a:rPr>
              <a:t> al. </a:t>
            </a:r>
            <a:r>
              <a:rPr lang="pt-PT" sz="1600" i="1" dirty="0" err="1">
                <a:solidFill>
                  <a:schemeClr val="bg1"/>
                </a:solidFill>
                <a:latin typeface="Arial" pitchFamily="34" charset="0"/>
                <a:cs typeface="Arial" pitchFamily="34" charset="0"/>
              </a:rPr>
              <a:t>European</a:t>
            </a:r>
            <a:r>
              <a:rPr lang="pt-PT" sz="1600" i="1" dirty="0">
                <a:solidFill>
                  <a:schemeClr val="bg1"/>
                </a:solidFill>
                <a:latin typeface="Arial" pitchFamily="34" charset="0"/>
                <a:cs typeface="Arial" pitchFamily="34" charset="0"/>
              </a:rPr>
              <a:t> </a:t>
            </a:r>
            <a:r>
              <a:rPr lang="pt-PT" sz="1600" i="1" dirty="0" err="1">
                <a:solidFill>
                  <a:schemeClr val="bg1"/>
                </a:solidFill>
                <a:latin typeface="Arial" pitchFamily="34" charset="0"/>
                <a:cs typeface="Arial" pitchFamily="34" charset="0"/>
              </a:rPr>
              <a:t>Heart</a:t>
            </a:r>
            <a:r>
              <a:rPr lang="pt-PT" sz="1600" i="1" dirty="0">
                <a:solidFill>
                  <a:schemeClr val="bg1"/>
                </a:solidFill>
                <a:latin typeface="Arial" pitchFamily="34" charset="0"/>
                <a:cs typeface="Arial" pitchFamily="34" charset="0"/>
              </a:rPr>
              <a:t> </a:t>
            </a:r>
            <a:r>
              <a:rPr lang="pt-PT" sz="1600" i="1" dirty="0" err="1">
                <a:solidFill>
                  <a:schemeClr val="bg1"/>
                </a:solidFill>
                <a:latin typeface="Arial" pitchFamily="34" charset="0"/>
                <a:cs typeface="Arial" pitchFamily="34" charset="0"/>
              </a:rPr>
              <a:t>Journal</a:t>
            </a:r>
            <a:r>
              <a:rPr lang="pt-PT" sz="1600" i="1" dirty="0">
                <a:solidFill>
                  <a:schemeClr val="bg1"/>
                </a:solidFill>
                <a:latin typeface="Arial" pitchFamily="34" charset="0"/>
                <a:cs typeface="Arial" pitchFamily="34" charset="0"/>
              </a:rPr>
              <a:t> doi:10.1093/</a:t>
            </a:r>
            <a:r>
              <a:rPr lang="pt-PT" sz="1600" i="1" dirty="0" err="1">
                <a:solidFill>
                  <a:schemeClr val="bg1"/>
                </a:solidFill>
                <a:latin typeface="Arial" pitchFamily="34" charset="0"/>
                <a:cs typeface="Arial" pitchFamily="34" charset="0"/>
              </a:rPr>
              <a:t>eurheartj</a:t>
            </a:r>
            <a:r>
              <a:rPr lang="pt-PT" sz="1600" i="1" dirty="0">
                <a:solidFill>
                  <a:schemeClr val="bg1"/>
                </a:solidFill>
                <a:latin typeface="Arial" pitchFamily="34" charset="0"/>
                <a:cs typeface="Arial" pitchFamily="34" charset="0"/>
              </a:rPr>
              <a:t>/ehw334</a:t>
            </a:r>
          </a:p>
        </p:txBody>
      </p:sp>
      <p:sp>
        <p:nvSpPr>
          <p:cNvPr id="6" name="CaixaDeTexto 5"/>
          <p:cNvSpPr txBox="1"/>
          <p:nvPr/>
        </p:nvSpPr>
        <p:spPr>
          <a:xfrm>
            <a:off x="3281546" y="5326508"/>
            <a:ext cx="1080654" cy="293047"/>
          </a:xfrm>
          <a:prstGeom prst="rect">
            <a:avLst/>
          </a:prstGeom>
          <a:noFill/>
        </p:spPr>
        <p:txBody>
          <a:bodyPr wrap="square" lIns="87074" tIns="43538" rIns="87074" bIns="43538" rtlCol="0">
            <a:spAutoFit/>
          </a:bodyPr>
          <a:lstStyle/>
          <a:p>
            <a:pPr algn="ctr"/>
            <a:r>
              <a:rPr lang="pt-PT" sz="1333" b="1" dirty="0" err="1"/>
              <a:t>Férfiak</a:t>
            </a:r>
            <a:endParaRPr lang="pt-PT" sz="1333" b="1" dirty="0"/>
          </a:p>
        </p:txBody>
      </p:sp>
      <p:sp>
        <p:nvSpPr>
          <p:cNvPr id="7" name="CaixaDeTexto 6"/>
          <p:cNvSpPr txBox="1"/>
          <p:nvPr/>
        </p:nvSpPr>
        <p:spPr>
          <a:xfrm>
            <a:off x="7863431" y="5318683"/>
            <a:ext cx="1080654" cy="293047"/>
          </a:xfrm>
          <a:prstGeom prst="rect">
            <a:avLst/>
          </a:prstGeom>
          <a:noFill/>
        </p:spPr>
        <p:txBody>
          <a:bodyPr wrap="square" lIns="87074" tIns="43538" rIns="87074" bIns="43538" rtlCol="0">
            <a:spAutoFit/>
          </a:bodyPr>
          <a:lstStyle/>
          <a:p>
            <a:pPr algn="ctr"/>
            <a:r>
              <a:rPr lang="pt-PT" sz="1333" b="1" dirty="0" err="1"/>
              <a:t>Nők</a:t>
            </a:r>
            <a:endParaRPr lang="pt-PT" sz="1333" b="1" dirty="0"/>
          </a:p>
        </p:txBody>
      </p:sp>
      <p:sp>
        <p:nvSpPr>
          <p:cNvPr id="9" name="CaixaDeTexto 8"/>
          <p:cNvSpPr txBox="1"/>
          <p:nvPr/>
        </p:nvSpPr>
        <p:spPr>
          <a:xfrm>
            <a:off x="107576" y="914293"/>
            <a:ext cx="11793071" cy="635127"/>
          </a:xfrm>
          <a:prstGeom prst="rect">
            <a:avLst/>
          </a:prstGeom>
          <a:noFill/>
        </p:spPr>
        <p:txBody>
          <a:bodyPr wrap="square" lIns="87074" tIns="43538" rIns="87074" bIns="43538" rtlCol="0">
            <a:spAutoFit/>
          </a:bodyPr>
          <a:lstStyle/>
          <a:p>
            <a:pPr algn="ctr"/>
            <a:r>
              <a:rPr lang="pt-PT" sz="1778" b="1" u="sng" dirty="0"/>
              <a:t>CVD </a:t>
            </a:r>
            <a:r>
              <a:rPr lang="hu-HU" sz="1778" b="1" u="sng" dirty="0"/>
              <a:t>a halálozás leggyakoribb oka világszerte</a:t>
            </a:r>
            <a:r>
              <a:rPr lang="en-US" sz="1778" dirty="0"/>
              <a:t>: </a:t>
            </a:r>
            <a:r>
              <a:rPr lang="en-US" sz="1778" dirty="0" smtClean="0"/>
              <a:t>17.3 </a:t>
            </a:r>
            <a:r>
              <a:rPr lang="en-US" sz="1778" dirty="0" err="1"/>
              <a:t>millió</a:t>
            </a:r>
            <a:r>
              <a:rPr lang="en-US" sz="1778" dirty="0"/>
              <a:t> </a:t>
            </a:r>
            <a:r>
              <a:rPr lang="en-US" sz="1778" dirty="0" err="1"/>
              <a:t>halál</a:t>
            </a:r>
            <a:r>
              <a:rPr lang="en-US" sz="1778" dirty="0"/>
              <a:t>/</a:t>
            </a:r>
            <a:r>
              <a:rPr lang="en-US" sz="1778" dirty="0" err="1"/>
              <a:t>év</a:t>
            </a:r>
            <a:r>
              <a:rPr lang="en-US" sz="1778" dirty="0"/>
              <a:t> (</a:t>
            </a:r>
            <a:r>
              <a:rPr lang="en-US" sz="1778" b="1" u="sng" dirty="0" err="1"/>
              <a:t>az</a:t>
            </a:r>
            <a:r>
              <a:rPr lang="en-US" sz="1778" b="1" u="sng" dirty="0"/>
              <a:t> </a:t>
            </a:r>
            <a:r>
              <a:rPr lang="en-US" sz="1778" b="1" u="sng" dirty="0" err="1"/>
              <a:t>összes</a:t>
            </a:r>
            <a:r>
              <a:rPr lang="en-US" sz="1778" b="1" u="sng" dirty="0"/>
              <a:t> </a:t>
            </a:r>
            <a:r>
              <a:rPr lang="en-US" sz="1778" b="1" u="sng" dirty="0" err="1"/>
              <a:t>halálozás</a:t>
            </a:r>
            <a:r>
              <a:rPr lang="en-US" sz="1778" b="1" u="sng" dirty="0"/>
              <a:t> 31,5%-a</a:t>
            </a:r>
            <a:r>
              <a:rPr lang="en-US" sz="1778" b="1" u="sng" dirty="0" smtClean="0"/>
              <a:t>)</a:t>
            </a:r>
            <a:endParaRPr lang="pt-PT" sz="1778" dirty="0"/>
          </a:p>
          <a:p>
            <a:pPr algn="ctr"/>
            <a:r>
              <a:rPr lang="en-US" sz="1778" dirty="0"/>
              <a:t>CVD </a:t>
            </a:r>
            <a:r>
              <a:rPr lang="en-US" sz="1778" b="1" u="sng" dirty="0" err="1"/>
              <a:t>Európában</a:t>
            </a:r>
            <a:r>
              <a:rPr lang="en-US" sz="1778" dirty="0"/>
              <a:t> </a:t>
            </a:r>
            <a:r>
              <a:rPr lang="en-US" sz="1778" dirty="0" err="1"/>
              <a:t>évente</a:t>
            </a:r>
            <a:r>
              <a:rPr lang="en-US" sz="1778" dirty="0"/>
              <a:t> 4 </a:t>
            </a:r>
            <a:r>
              <a:rPr lang="en-US" sz="1778" dirty="0" err="1"/>
              <a:t>milló</a:t>
            </a:r>
            <a:r>
              <a:rPr lang="en-US" sz="1778" dirty="0"/>
              <a:t> </a:t>
            </a:r>
            <a:r>
              <a:rPr lang="en-US" sz="1778" dirty="0" err="1"/>
              <a:t>halált</a:t>
            </a:r>
            <a:r>
              <a:rPr lang="en-US" sz="1778" dirty="0"/>
              <a:t> </a:t>
            </a:r>
            <a:r>
              <a:rPr lang="en-US" sz="1778" dirty="0" err="1"/>
              <a:t>okoz</a:t>
            </a:r>
            <a:r>
              <a:rPr lang="en-US" sz="1778" dirty="0"/>
              <a:t> (</a:t>
            </a:r>
            <a:r>
              <a:rPr lang="en-US" sz="1778" dirty="0" err="1"/>
              <a:t>az</a:t>
            </a:r>
            <a:r>
              <a:rPr lang="en-US" sz="1778" dirty="0"/>
              <a:t> </a:t>
            </a:r>
            <a:r>
              <a:rPr lang="en-US" sz="1778" dirty="0" err="1"/>
              <a:t>összes</a:t>
            </a:r>
            <a:r>
              <a:rPr lang="en-US" sz="1778" dirty="0"/>
              <a:t> </a:t>
            </a:r>
            <a:r>
              <a:rPr lang="en-US" sz="1778" dirty="0" err="1"/>
              <a:t>halálozás</a:t>
            </a:r>
            <a:r>
              <a:rPr lang="en-US" sz="1778" dirty="0"/>
              <a:t> </a:t>
            </a:r>
            <a:r>
              <a:rPr lang="en-US" sz="1778" b="1" u="sng" dirty="0"/>
              <a:t>45%-a)</a:t>
            </a:r>
            <a:endParaRPr lang="pt-PT" sz="1778" dirty="0"/>
          </a:p>
        </p:txBody>
      </p:sp>
    </p:spTree>
    <p:extLst>
      <p:ext uri="{BB962C8B-B14F-4D97-AF65-F5344CB8AC3E}">
        <p14:creationId xmlns:p14="http://schemas.microsoft.com/office/powerpoint/2010/main" val="1214674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smtClean="0">
                <a:solidFill>
                  <a:schemeClr val="bg1"/>
                </a:solidFill>
                <a:latin typeface="Times New Roman" charset="0"/>
                <a:ea typeface="Times New Roman" charset="0"/>
                <a:cs typeface="Times New Roman" charset="0"/>
              </a:rPr>
              <a:t>Mellkaskimeneti szindrómák – </a:t>
            </a: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a:t>
            </a:r>
            <a:endParaRPr lang="hu-HU" sz="3600" dirty="0">
              <a:solidFill>
                <a:schemeClr val="bg1"/>
              </a:solidFill>
              <a:latin typeface="Times New Roman" charset="0"/>
              <a:ea typeface="Times New Roman" charset="0"/>
              <a:cs typeface="Times New Roman" charset="0"/>
            </a:endParaRP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6897" y="840827"/>
            <a:ext cx="7241766" cy="5465843"/>
          </a:xfrm>
          <a:prstGeom prst="rect">
            <a:avLst/>
          </a:prstGeom>
        </p:spPr>
      </p:pic>
    </p:spTree>
    <p:extLst>
      <p:ext uri="{BB962C8B-B14F-4D97-AF65-F5344CB8AC3E}">
        <p14:creationId xmlns:p14="http://schemas.microsoft.com/office/powerpoint/2010/main" val="848272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smtClean="0">
                <a:solidFill>
                  <a:schemeClr val="bg1"/>
                </a:solidFill>
                <a:latin typeface="Times New Roman" charset="0"/>
                <a:ea typeface="Times New Roman" charset="0"/>
                <a:cs typeface="Times New Roman" charset="0"/>
              </a:rPr>
              <a:t>Mellkaskimeneti szindrómák – </a:t>
            </a: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a:t>
            </a:r>
            <a:endParaRPr lang="hu-HU" sz="3600" dirty="0">
              <a:solidFill>
                <a:schemeClr val="bg1"/>
              </a:solidFill>
              <a:latin typeface="Times New Roman" charset="0"/>
              <a:ea typeface="Times New Roman" charset="0"/>
              <a:cs typeface="Times New Roman" charset="0"/>
            </a:endParaRP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0138" y="840828"/>
            <a:ext cx="5786968" cy="5415190"/>
          </a:xfrm>
          <a:prstGeom prst="rect">
            <a:avLst/>
          </a:prstGeom>
        </p:spPr>
      </p:pic>
    </p:spTree>
    <p:extLst>
      <p:ext uri="{BB962C8B-B14F-4D97-AF65-F5344CB8AC3E}">
        <p14:creationId xmlns:p14="http://schemas.microsoft.com/office/powerpoint/2010/main" val="1919962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smtClean="0">
                <a:solidFill>
                  <a:schemeClr val="bg1"/>
                </a:solidFill>
                <a:latin typeface="Times New Roman" charset="0"/>
                <a:ea typeface="Times New Roman" charset="0"/>
                <a:cs typeface="Times New Roman" charset="0"/>
              </a:rPr>
              <a:t>Mellkaskimeneti szindrómák – </a:t>
            </a: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a:t>
            </a:r>
            <a:endParaRPr lang="hu-HU" sz="3600" dirty="0">
              <a:solidFill>
                <a:schemeClr val="bg1"/>
              </a:solidFill>
              <a:latin typeface="Times New Roman" charset="0"/>
              <a:ea typeface="Times New Roman" charset="0"/>
              <a:cs typeface="Times New Roman" charset="0"/>
            </a:endParaRPr>
          </a:p>
        </p:txBody>
      </p:sp>
      <p:sp>
        <p:nvSpPr>
          <p:cNvPr id="3" name="TextBox 2"/>
          <p:cNvSpPr txBox="1"/>
          <p:nvPr/>
        </p:nvSpPr>
        <p:spPr>
          <a:xfrm>
            <a:off x="1146127" y="2306636"/>
            <a:ext cx="9970358" cy="1938992"/>
          </a:xfrm>
          <a:prstGeom prst="rect">
            <a:avLst/>
          </a:prstGeom>
          <a:noFill/>
        </p:spPr>
        <p:txBody>
          <a:bodyPr wrap="none" rtlCol="0">
            <a:spAutoFit/>
          </a:bodyPr>
          <a:lstStyle/>
          <a:p>
            <a:pPr marL="571500" indent="-571500">
              <a:buFont typeface="Arial" charset="0"/>
              <a:buChar char="•"/>
            </a:pPr>
            <a:r>
              <a:rPr lang="hu-HU" sz="4000" dirty="0" err="1" smtClean="0"/>
              <a:t>Neurogén</a:t>
            </a:r>
            <a:r>
              <a:rPr lang="hu-HU" sz="4000" dirty="0" smtClean="0"/>
              <a:t> mellkaskimeneti szindróma – 98%</a:t>
            </a:r>
          </a:p>
          <a:p>
            <a:pPr marL="571500" indent="-571500">
              <a:buFont typeface="Arial" charset="0"/>
              <a:buChar char="•"/>
            </a:pPr>
            <a:r>
              <a:rPr lang="hu-HU" sz="4000" dirty="0" smtClean="0"/>
              <a:t>Vénás mellkaskimeneti szindróma – 1.5%</a:t>
            </a:r>
          </a:p>
          <a:p>
            <a:pPr marL="571500" indent="-571500">
              <a:buFont typeface="Arial" charset="0"/>
              <a:buChar char="•"/>
            </a:pPr>
            <a:r>
              <a:rPr lang="hu-HU" sz="4000" dirty="0" smtClean="0"/>
              <a:t>Artériás mellkaskimeneti szindróma – 0,5%</a:t>
            </a: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spTree>
    <p:extLst>
      <p:ext uri="{BB962C8B-B14F-4D97-AF65-F5344CB8AC3E}">
        <p14:creationId xmlns:p14="http://schemas.microsoft.com/office/powerpoint/2010/main" val="727583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 - </a:t>
            </a:r>
            <a:r>
              <a:rPr lang="hu-HU" sz="3600" dirty="0" err="1" smtClean="0">
                <a:solidFill>
                  <a:schemeClr val="bg1"/>
                </a:solidFill>
                <a:latin typeface="Times New Roman" charset="0"/>
                <a:ea typeface="Times New Roman" charset="0"/>
                <a:cs typeface="Times New Roman" charset="0"/>
              </a:rPr>
              <a:t>pathophysiologia</a:t>
            </a:r>
            <a:endParaRPr lang="hu-HU" sz="3600" dirty="0">
              <a:solidFill>
                <a:schemeClr val="bg1"/>
              </a:solidFill>
              <a:latin typeface="Times New Roman" charset="0"/>
              <a:ea typeface="Times New Roman" charset="0"/>
              <a:cs typeface="Times New Roman" charset="0"/>
            </a:endParaRPr>
          </a:p>
        </p:txBody>
      </p:sp>
      <p:sp>
        <p:nvSpPr>
          <p:cNvPr id="3" name="TextBox 2"/>
          <p:cNvSpPr txBox="1"/>
          <p:nvPr/>
        </p:nvSpPr>
        <p:spPr>
          <a:xfrm>
            <a:off x="2692532" y="1392240"/>
            <a:ext cx="6478697" cy="4401205"/>
          </a:xfrm>
          <a:prstGeom prst="rect">
            <a:avLst/>
          </a:prstGeom>
          <a:noFill/>
        </p:spPr>
        <p:txBody>
          <a:bodyPr wrap="none" rtlCol="0">
            <a:spAutoFit/>
          </a:bodyPr>
          <a:lstStyle/>
          <a:p>
            <a:pPr algn="ctr"/>
            <a:r>
              <a:rPr lang="hu-HU" sz="4000" dirty="0" smtClean="0"/>
              <a:t>Alap: anatómiai </a:t>
            </a:r>
            <a:r>
              <a:rPr lang="hu-HU" sz="4000" dirty="0" err="1" smtClean="0"/>
              <a:t>abnormalitás</a:t>
            </a:r>
            <a:endParaRPr lang="hu-HU" sz="4000" dirty="0" smtClean="0"/>
          </a:p>
          <a:p>
            <a:pPr algn="ctr"/>
            <a:endParaRPr lang="hu-HU" sz="4000" dirty="0" smtClean="0"/>
          </a:p>
          <a:p>
            <a:pPr algn="ctr"/>
            <a:r>
              <a:rPr lang="hu-HU" sz="4000" dirty="0" smtClean="0"/>
              <a:t>Szerzett</a:t>
            </a:r>
          </a:p>
          <a:p>
            <a:pPr algn="ctr"/>
            <a:r>
              <a:rPr lang="hu-HU" sz="4000" dirty="0" smtClean="0"/>
              <a:t>Veleszületett</a:t>
            </a:r>
          </a:p>
          <a:p>
            <a:pPr algn="ctr"/>
            <a:endParaRPr lang="hu-HU" sz="4000" dirty="0" smtClean="0"/>
          </a:p>
          <a:p>
            <a:pPr algn="ctr"/>
            <a:r>
              <a:rPr lang="hu-HU" sz="4000" dirty="0" smtClean="0"/>
              <a:t>Kötőszövetes</a:t>
            </a:r>
          </a:p>
          <a:p>
            <a:pPr algn="ctr"/>
            <a:r>
              <a:rPr lang="hu-HU" sz="4000" dirty="0" smtClean="0"/>
              <a:t>Csontos</a:t>
            </a: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spTree>
    <p:extLst>
      <p:ext uri="{BB962C8B-B14F-4D97-AF65-F5344CB8AC3E}">
        <p14:creationId xmlns:p14="http://schemas.microsoft.com/office/powerpoint/2010/main" val="729813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 - </a:t>
            </a:r>
            <a:r>
              <a:rPr lang="hu-HU" sz="3600" dirty="0" err="1" smtClean="0">
                <a:solidFill>
                  <a:schemeClr val="bg1"/>
                </a:solidFill>
                <a:latin typeface="Times New Roman" charset="0"/>
                <a:ea typeface="Times New Roman" charset="0"/>
                <a:cs typeface="Times New Roman" charset="0"/>
              </a:rPr>
              <a:t>pathophysiologia</a:t>
            </a:r>
            <a:endParaRPr lang="hu-HU" sz="3600" dirty="0">
              <a:solidFill>
                <a:schemeClr val="bg1"/>
              </a:solidFill>
              <a:latin typeface="Times New Roman" charset="0"/>
              <a:ea typeface="Times New Roman" charset="0"/>
              <a:cs typeface="Times New Roman" charset="0"/>
            </a:endParaRPr>
          </a:p>
        </p:txBody>
      </p:sp>
      <p:sp>
        <p:nvSpPr>
          <p:cNvPr id="3" name="TextBox 2"/>
          <p:cNvSpPr txBox="1"/>
          <p:nvPr/>
        </p:nvSpPr>
        <p:spPr>
          <a:xfrm>
            <a:off x="756955" y="1284664"/>
            <a:ext cx="10592323" cy="4401205"/>
          </a:xfrm>
          <a:prstGeom prst="rect">
            <a:avLst/>
          </a:prstGeom>
          <a:noFill/>
        </p:spPr>
        <p:txBody>
          <a:bodyPr wrap="none" rtlCol="0">
            <a:spAutoFit/>
          </a:bodyPr>
          <a:lstStyle/>
          <a:p>
            <a:pPr marL="571500" indent="-571500">
              <a:buFont typeface="Arial" charset="0"/>
              <a:buChar char="•"/>
            </a:pPr>
            <a:r>
              <a:rPr lang="hu-HU" sz="4000" u="sng" dirty="0" smtClean="0"/>
              <a:t>Szerzett kötőszövetes:</a:t>
            </a:r>
          </a:p>
          <a:p>
            <a:pPr marL="914400" lvl="1" indent="-457200">
              <a:buFont typeface="Arial" charset="0"/>
              <a:buChar char="•"/>
            </a:pPr>
            <a:r>
              <a:rPr lang="hu-HU" sz="3200" dirty="0" smtClean="0"/>
              <a:t>Trauma – </a:t>
            </a:r>
            <a:r>
              <a:rPr lang="hu-HU" sz="3200" dirty="0" err="1" smtClean="0"/>
              <a:t>etiológiaként</a:t>
            </a:r>
            <a:r>
              <a:rPr lang="hu-HU" sz="3200" dirty="0" smtClean="0"/>
              <a:t> akár 80% is (motorbaleset)</a:t>
            </a:r>
          </a:p>
          <a:p>
            <a:pPr marL="914400" lvl="1" indent="-457200">
              <a:buFont typeface="Arial" charset="0"/>
              <a:buChar char="•"/>
            </a:pPr>
            <a:r>
              <a:rPr lang="hu-HU" sz="3200" dirty="0" smtClean="0"/>
              <a:t>Foglalkozási ártalom (hegedűművész, gépíró)</a:t>
            </a:r>
          </a:p>
          <a:p>
            <a:pPr marL="914400" lvl="1" indent="-457200">
              <a:buFont typeface="Arial" charset="0"/>
              <a:buChar char="•"/>
            </a:pPr>
            <a:r>
              <a:rPr lang="hu-HU" sz="3200" dirty="0" smtClean="0"/>
              <a:t>Sportok (erősportok: súlyemelés /</a:t>
            </a:r>
            <a:r>
              <a:rPr lang="hu-HU" sz="3200" dirty="0" err="1" smtClean="0"/>
              <a:t>scalenus</a:t>
            </a:r>
            <a:r>
              <a:rPr lang="hu-HU" sz="3200" dirty="0" smtClean="0"/>
              <a:t> </a:t>
            </a:r>
            <a:r>
              <a:rPr lang="hu-HU" sz="3200" dirty="0" err="1" smtClean="0"/>
              <a:t>hypertrophia</a:t>
            </a:r>
            <a:r>
              <a:rPr lang="hu-HU" sz="3200" dirty="0" smtClean="0"/>
              <a:t>/</a:t>
            </a:r>
          </a:p>
          <a:p>
            <a:pPr marL="571500" indent="-571500">
              <a:buFont typeface="Arial" charset="0"/>
              <a:buChar char="•"/>
            </a:pPr>
            <a:r>
              <a:rPr lang="hu-HU" sz="4000" u="sng" dirty="0" smtClean="0"/>
              <a:t>Szerzett csontos:</a:t>
            </a:r>
          </a:p>
          <a:p>
            <a:pPr marL="914400" lvl="1" indent="-457200">
              <a:buFont typeface="Arial" charset="0"/>
              <a:buChar char="•"/>
            </a:pPr>
            <a:r>
              <a:rPr lang="hu-HU" sz="3200" dirty="0" smtClean="0"/>
              <a:t>Trauma – </a:t>
            </a:r>
            <a:r>
              <a:rPr lang="hu-HU" sz="3200" dirty="0" err="1" smtClean="0"/>
              <a:t>callus</a:t>
            </a:r>
            <a:endParaRPr lang="hu-HU" sz="3200" dirty="0" smtClean="0"/>
          </a:p>
          <a:p>
            <a:pPr marL="571500" indent="-571500">
              <a:buFont typeface="Arial" charset="0"/>
              <a:buChar char="•"/>
            </a:pPr>
            <a:r>
              <a:rPr lang="hu-HU" sz="4000" u="sng" dirty="0" smtClean="0"/>
              <a:t>Veleszületett csontos:</a:t>
            </a:r>
          </a:p>
          <a:p>
            <a:pPr marL="914400" lvl="1" indent="-457200">
              <a:buFont typeface="Arial" charset="0"/>
              <a:buChar char="•"/>
            </a:pPr>
            <a:r>
              <a:rPr lang="hu-HU" sz="3200" dirty="0" smtClean="0"/>
              <a:t>Nyaki borda (populáció 0,5%-a, TOS betegek 25%-a)</a:t>
            </a: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spTree>
    <p:extLst>
      <p:ext uri="{BB962C8B-B14F-4D97-AF65-F5344CB8AC3E}">
        <p14:creationId xmlns:p14="http://schemas.microsoft.com/office/powerpoint/2010/main" val="1699815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err="1" smtClean="0">
                <a:solidFill>
                  <a:schemeClr val="bg1"/>
                </a:solidFill>
                <a:latin typeface="Times New Roman" charset="0"/>
                <a:ea typeface="Times New Roman" charset="0"/>
                <a:cs typeface="Times New Roman" charset="0"/>
              </a:rPr>
              <a:t>Thoracic</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Outlet</a:t>
            </a:r>
            <a:r>
              <a:rPr lang="hu-HU" sz="3600" dirty="0" smtClean="0">
                <a:solidFill>
                  <a:schemeClr val="bg1"/>
                </a:solidFill>
                <a:latin typeface="Times New Roman" charset="0"/>
                <a:ea typeface="Times New Roman" charset="0"/>
                <a:cs typeface="Times New Roman" charset="0"/>
              </a:rPr>
              <a:t> </a:t>
            </a:r>
            <a:r>
              <a:rPr lang="hu-HU" sz="3600" dirty="0" err="1">
                <a:solidFill>
                  <a:schemeClr val="bg1"/>
                </a:solidFill>
                <a:latin typeface="Times New Roman" charset="0"/>
                <a:ea typeface="Times New Roman" charset="0"/>
                <a:cs typeface="Times New Roman" charset="0"/>
              </a:rPr>
              <a:t>S</a:t>
            </a:r>
            <a:r>
              <a:rPr lang="hu-HU" sz="3600" dirty="0" err="1" smtClean="0">
                <a:solidFill>
                  <a:schemeClr val="bg1"/>
                </a:solidFill>
                <a:latin typeface="Times New Roman" charset="0"/>
                <a:ea typeface="Times New Roman" charset="0"/>
                <a:cs typeface="Times New Roman" charset="0"/>
              </a:rPr>
              <a:t>yndrome</a:t>
            </a:r>
            <a:r>
              <a:rPr lang="hu-HU" sz="3600" dirty="0" smtClean="0">
                <a:solidFill>
                  <a:schemeClr val="bg1"/>
                </a:solidFill>
                <a:latin typeface="Times New Roman" charset="0"/>
                <a:ea typeface="Times New Roman" charset="0"/>
                <a:cs typeface="Times New Roman" charset="0"/>
              </a:rPr>
              <a:t> (TOS) - </a:t>
            </a:r>
            <a:r>
              <a:rPr lang="hu-HU" sz="3600" dirty="0" err="1" smtClean="0">
                <a:solidFill>
                  <a:schemeClr val="bg1"/>
                </a:solidFill>
                <a:latin typeface="Times New Roman" charset="0"/>
                <a:ea typeface="Times New Roman" charset="0"/>
                <a:cs typeface="Times New Roman" charset="0"/>
              </a:rPr>
              <a:t>pathophysiologia</a:t>
            </a:r>
            <a:endParaRPr lang="hu-HU" sz="3600" dirty="0">
              <a:solidFill>
                <a:schemeClr val="bg1"/>
              </a:solidFill>
              <a:latin typeface="Times New Roman" charset="0"/>
              <a:ea typeface="Times New Roman" charset="0"/>
              <a:cs typeface="Times New Roman" charset="0"/>
            </a:endParaRP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pic>
        <p:nvPicPr>
          <p:cNvPr id="5" name="Picture 4"/>
          <p:cNvPicPr>
            <a:picLocks noChangeAspect="1"/>
          </p:cNvPicPr>
          <p:nvPr/>
        </p:nvPicPr>
        <p:blipFill>
          <a:blip r:embed="rId2"/>
          <a:stretch>
            <a:fillRect/>
          </a:stretch>
        </p:blipFill>
        <p:spPr>
          <a:xfrm>
            <a:off x="1936378" y="838328"/>
            <a:ext cx="8235202" cy="5502555"/>
          </a:xfrm>
          <a:prstGeom prst="rect">
            <a:avLst/>
          </a:prstGeom>
        </p:spPr>
      </p:pic>
      <p:sp>
        <p:nvSpPr>
          <p:cNvPr id="6" name="Left Arrow 5"/>
          <p:cNvSpPr/>
          <p:nvPr/>
        </p:nvSpPr>
        <p:spPr>
          <a:xfrm>
            <a:off x="8552328" y="1600198"/>
            <a:ext cx="2783542" cy="430306"/>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17614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smtClean="0">
                <a:solidFill>
                  <a:schemeClr val="bg1"/>
                </a:solidFill>
                <a:latin typeface="Times New Roman" charset="0"/>
                <a:ea typeface="Times New Roman" charset="0"/>
                <a:cs typeface="Times New Roman" charset="0"/>
              </a:rPr>
              <a:t>Vénás </a:t>
            </a:r>
            <a:r>
              <a:rPr lang="en-US" sz="3600" dirty="0" err="1">
                <a:solidFill>
                  <a:schemeClr val="bg1"/>
                </a:solidFill>
                <a:latin typeface="Times New Roman" charset="0"/>
                <a:ea typeface="Times New Roman" charset="0"/>
                <a:cs typeface="Times New Roman" charset="0"/>
              </a:rPr>
              <a:t>mellkaskimeneti</a:t>
            </a:r>
            <a:r>
              <a:rPr lang="en-US" sz="3600" dirty="0">
                <a:solidFill>
                  <a:schemeClr val="bg1"/>
                </a:solidFill>
                <a:latin typeface="Times New Roman" charset="0"/>
                <a:ea typeface="Times New Roman" charset="0"/>
                <a:cs typeface="Times New Roman" charset="0"/>
              </a:rPr>
              <a:t> </a:t>
            </a:r>
            <a:r>
              <a:rPr lang="en-US" sz="3600" dirty="0" err="1" smtClean="0">
                <a:solidFill>
                  <a:schemeClr val="bg1"/>
                </a:solidFill>
                <a:latin typeface="Times New Roman" charset="0"/>
                <a:ea typeface="Times New Roman" charset="0"/>
                <a:cs typeface="Times New Roman" charset="0"/>
              </a:rPr>
              <a:t>szindróma</a:t>
            </a:r>
            <a:r>
              <a:rPr lang="en-US" sz="3600" dirty="0" smtClean="0">
                <a:solidFill>
                  <a:schemeClr val="bg1"/>
                </a:solidFill>
                <a:latin typeface="Times New Roman" charset="0"/>
                <a:ea typeface="Times New Roman" charset="0"/>
                <a:cs typeface="Times New Roman" charset="0"/>
              </a:rPr>
              <a:t> </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Paget-Schroetter</a:t>
            </a:r>
            <a:r>
              <a:rPr lang="hu-HU" sz="3600" dirty="0" smtClean="0">
                <a:solidFill>
                  <a:schemeClr val="bg1"/>
                </a:solidFill>
                <a:latin typeface="Times New Roman" charset="0"/>
                <a:ea typeface="Times New Roman" charset="0"/>
                <a:cs typeface="Times New Roman" charset="0"/>
              </a:rPr>
              <a:t> </a:t>
            </a:r>
            <a:r>
              <a:rPr lang="hu-HU" sz="3600" dirty="0" err="1" smtClean="0">
                <a:solidFill>
                  <a:schemeClr val="bg1"/>
                </a:solidFill>
                <a:latin typeface="Times New Roman" charset="0"/>
                <a:ea typeface="Times New Roman" charset="0"/>
                <a:cs typeface="Times New Roman" charset="0"/>
              </a:rPr>
              <a:t>syndroma</a:t>
            </a:r>
            <a:endParaRPr lang="hu-HU" sz="3600" dirty="0">
              <a:solidFill>
                <a:schemeClr val="bg1"/>
              </a:solidFill>
              <a:latin typeface="Times New Roman" charset="0"/>
              <a:ea typeface="Times New Roman" charset="0"/>
              <a:cs typeface="Times New Roman" charset="0"/>
            </a:endParaRPr>
          </a:p>
        </p:txBody>
      </p:sp>
      <p:sp>
        <p:nvSpPr>
          <p:cNvPr id="3" name="TextBox 2"/>
          <p:cNvSpPr txBox="1"/>
          <p:nvPr/>
        </p:nvSpPr>
        <p:spPr>
          <a:xfrm>
            <a:off x="127590" y="871871"/>
            <a:ext cx="11936819" cy="2062103"/>
          </a:xfrm>
          <a:prstGeom prst="rect">
            <a:avLst/>
          </a:prstGeom>
          <a:noFill/>
        </p:spPr>
        <p:txBody>
          <a:bodyPr wrap="square" rtlCol="0">
            <a:spAutoFit/>
          </a:bodyPr>
          <a:lstStyle/>
          <a:p>
            <a:pPr marL="571500" indent="-571500">
              <a:buFont typeface="Arial" charset="0"/>
              <a:buChar char="•"/>
            </a:pPr>
            <a:r>
              <a:rPr lang="en-US" sz="3200" dirty="0" smtClean="0"/>
              <a:t>E</a:t>
            </a:r>
            <a:r>
              <a:rPr lang="hu-HU" sz="3200" dirty="0" err="1" smtClean="0"/>
              <a:t>ffort</a:t>
            </a:r>
            <a:r>
              <a:rPr lang="hu-HU" sz="3200" dirty="0" smtClean="0"/>
              <a:t> </a:t>
            </a:r>
            <a:r>
              <a:rPr lang="hu-HU" sz="3200" dirty="0" err="1" smtClean="0"/>
              <a:t>thrombosis</a:t>
            </a:r>
            <a:r>
              <a:rPr lang="hu-HU" sz="3200" dirty="0" smtClean="0"/>
              <a:t> – </a:t>
            </a:r>
            <a:r>
              <a:rPr lang="hu-HU" sz="3200" dirty="0" err="1" smtClean="0"/>
              <a:t>axillosubclavias</a:t>
            </a:r>
            <a:r>
              <a:rPr lang="hu-HU" sz="3200" dirty="0" smtClean="0"/>
              <a:t> vénás </a:t>
            </a:r>
            <a:r>
              <a:rPr lang="hu-HU" sz="3200" dirty="0" err="1" smtClean="0"/>
              <a:t>thrombosis</a:t>
            </a:r>
            <a:endParaRPr lang="hu-HU" sz="3200" dirty="0" smtClean="0"/>
          </a:p>
          <a:p>
            <a:pPr marL="571500" indent="-571500">
              <a:buFont typeface="Arial" charset="0"/>
              <a:buChar char="•"/>
            </a:pPr>
            <a:r>
              <a:rPr lang="hu-HU" sz="3200" dirty="0" smtClean="0"/>
              <a:t>Jellemzően fiatal sportoló (baseball, súlyemelő, úszó, kosarazó, hegymászó), </a:t>
            </a:r>
            <a:r>
              <a:rPr lang="hu-HU" sz="3200" dirty="0"/>
              <a:t>vagy kétkezi munkás </a:t>
            </a:r>
            <a:endParaRPr lang="hu-HU" sz="3200" dirty="0" smtClean="0"/>
          </a:p>
          <a:p>
            <a:pPr marL="571500" indent="-571500">
              <a:buFont typeface="Arial" charset="0"/>
              <a:buChar char="•"/>
            </a:pPr>
            <a:r>
              <a:rPr lang="hu-HU" sz="3200" dirty="0" smtClean="0"/>
              <a:t>Akut, drámai tünetek</a:t>
            </a:r>
          </a:p>
        </p:txBody>
      </p:sp>
      <p:sp>
        <p:nvSpPr>
          <p:cNvPr id="4" name="TextBox 3"/>
          <p:cNvSpPr txBox="1"/>
          <p:nvPr/>
        </p:nvSpPr>
        <p:spPr>
          <a:xfrm>
            <a:off x="68784" y="6474373"/>
            <a:ext cx="12123216" cy="338554"/>
          </a:xfrm>
          <a:prstGeom prst="rect">
            <a:avLst/>
          </a:prstGeom>
          <a:noFill/>
        </p:spPr>
        <p:txBody>
          <a:bodyPr wrap="square" rtlCol="0">
            <a:spAutoFit/>
          </a:bodyPr>
          <a:lstStyle/>
          <a:p>
            <a:r>
              <a:rPr lang="en-US" sz="1600" dirty="0" smtClean="0">
                <a:solidFill>
                  <a:schemeClr val="bg1"/>
                </a:solidFill>
              </a:rPr>
              <a:t>Williams TK et al. Vascular compression syndromes In</a:t>
            </a:r>
            <a:r>
              <a:rPr lang="en-US" sz="1600" dirty="0">
                <a:solidFill>
                  <a:schemeClr val="bg1"/>
                </a:solidFill>
              </a:rPr>
              <a:t>: Vascular Medicine – A Companion to </a:t>
            </a:r>
            <a:r>
              <a:rPr lang="en-US" sz="1600" dirty="0" err="1">
                <a:solidFill>
                  <a:schemeClr val="bg1"/>
                </a:solidFill>
              </a:rPr>
              <a:t>Braunwald’s</a:t>
            </a:r>
            <a:r>
              <a:rPr lang="en-US" sz="1600" dirty="0">
                <a:solidFill>
                  <a:schemeClr val="bg1"/>
                </a:solidFill>
              </a:rPr>
              <a:t> Heart Disease, ed.: 2012.pages </a:t>
            </a:r>
            <a:r>
              <a:rPr lang="en-US" sz="1600" dirty="0" smtClean="0">
                <a:solidFill>
                  <a:schemeClr val="bg1"/>
                </a:solidFill>
              </a:rPr>
              <a:t>755-770.</a:t>
            </a:r>
            <a:endParaRPr lang="en-US" sz="1600" dirty="0">
              <a:solidFill>
                <a:schemeClr val="bg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012" y="2050677"/>
            <a:ext cx="5844988" cy="3733946"/>
          </a:xfrm>
          <a:prstGeom prst="rect">
            <a:avLst/>
          </a:prstGeom>
        </p:spPr>
      </p:pic>
      <p:pic>
        <p:nvPicPr>
          <p:cNvPr id="6" name="Picture 5"/>
          <p:cNvPicPr>
            <a:picLocks noChangeAspect="1"/>
          </p:cNvPicPr>
          <p:nvPr/>
        </p:nvPicPr>
        <p:blipFill>
          <a:blip r:embed="rId4"/>
          <a:stretch>
            <a:fillRect/>
          </a:stretch>
        </p:blipFill>
        <p:spPr>
          <a:xfrm>
            <a:off x="1183636" y="2933974"/>
            <a:ext cx="5163376" cy="3449135"/>
          </a:xfrm>
          <a:prstGeom prst="rect">
            <a:avLst/>
          </a:prstGeom>
        </p:spPr>
      </p:pic>
    </p:spTree>
    <p:extLst>
      <p:ext uri="{BB962C8B-B14F-4D97-AF65-F5344CB8AC3E}">
        <p14:creationId xmlns:p14="http://schemas.microsoft.com/office/powerpoint/2010/main" val="194480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1"/>
            <a:ext cx="12192000" cy="840829"/>
          </a:xfrm>
          <a:prstGeom prst="rect">
            <a:avLst/>
          </a:prstGeom>
          <a:solidFill>
            <a:srgbClr val="0070C0"/>
          </a:soli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3600" dirty="0" smtClean="0">
                <a:solidFill>
                  <a:schemeClr val="bg1"/>
                </a:solidFill>
                <a:latin typeface="Times New Roman" charset="0"/>
                <a:ea typeface="Times New Roman" charset="0"/>
                <a:cs typeface="Times New Roman" charset="0"/>
              </a:rPr>
              <a:t>May-</a:t>
            </a:r>
            <a:r>
              <a:rPr lang="hu-HU" sz="3600" dirty="0" err="1" smtClean="0">
                <a:solidFill>
                  <a:schemeClr val="bg1"/>
                </a:solidFill>
                <a:latin typeface="Times New Roman" charset="0"/>
                <a:ea typeface="Times New Roman" charset="0"/>
                <a:cs typeface="Times New Roman" charset="0"/>
              </a:rPr>
              <a:t>Thurner</a:t>
            </a:r>
            <a:r>
              <a:rPr lang="hu-HU" sz="3600" dirty="0" smtClean="0">
                <a:solidFill>
                  <a:schemeClr val="bg1"/>
                </a:solidFill>
                <a:latin typeface="Times New Roman" charset="0"/>
                <a:ea typeface="Times New Roman" charset="0"/>
                <a:cs typeface="Times New Roman" charset="0"/>
              </a:rPr>
              <a:t> szindróma</a:t>
            </a:r>
          </a:p>
        </p:txBody>
      </p:sp>
      <p:pic>
        <p:nvPicPr>
          <p:cNvPr id="3" name="Picture 2"/>
          <p:cNvPicPr>
            <a:picLocks noChangeAspect="1"/>
          </p:cNvPicPr>
          <p:nvPr/>
        </p:nvPicPr>
        <p:blipFill>
          <a:blip r:embed="rId3"/>
          <a:stretch>
            <a:fillRect/>
          </a:stretch>
        </p:blipFill>
        <p:spPr>
          <a:xfrm>
            <a:off x="1701209" y="886721"/>
            <a:ext cx="9164483" cy="5301427"/>
          </a:xfrm>
          <a:prstGeom prst="rect">
            <a:avLst/>
          </a:prstGeom>
        </p:spPr>
      </p:pic>
    </p:spTree>
    <p:extLst>
      <p:ext uri="{BB962C8B-B14F-4D97-AF65-F5344CB8AC3E}">
        <p14:creationId xmlns:p14="http://schemas.microsoft.com/office/powerpoint/2010/main" val="534723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2982914" y="2130426"/>
            <a:ext cx="7186322" cy="1470025"/>
          </a:xfrm>
        </p:spPr>
        <p:txBody>
          <a:bodyPr anchor="ctr">
            <a:normAutofit/>
          </a:bodyPr>
          <a:lstStyle/>
          <a:p>
            <a:pPr eaLnBrk="1" hangingPunct="1">
              <a:defRPr/>
            </a:pPr>
            <a:r>
              <a:rPr lang="hu-HU" altLang="en-US" sz="4800" smtClean="0">
                <a:latin typeface="Times New Roman" charset="0"/>
              </a:rPr>
              <a:t>Speciális magasvérnyomás formák</a:t>
            </a:r>
            <a:endParaRPr lang="hu-HU" altLang="en-US" sz="4800" dirty="0">
              <a:latin typeface="Times New Roman" charset="0"/>
            </a:endParaRPr>
          </a:p>
        </p:txBody>
      </p:sp>
    </p:spTree>
    <p:extLst>
      <p:ext uri="{BB962C8B-B14F-4D97-AF65-F5344CB8AC3E}">
        <p14:creationId xmlns:p14="http://schemas.microsoft.com/office/powerpoint/2010/main" val="142675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idx="4294967295"/>
          </p:nvPr>
        </p:nvSpPr>
        <p:spPr>
          <a:xfrm>
            <a:off x="0" y="-1"/>
            <a:ext cx="12192000" cy="900000"/>
          </a:xfrm>
          <a:solidFill>
            <a:srgbClr val="0070C0"/>
          </a:solidFill>
        </p:spPr>
        <p:txBody>
          <a:bodyPr anchor="ctr">
            <a:normAutofit/>
          </a:bodyPr>
          <a:lstStyle/>
          <a:p>
            <a:pPr algn="ctr" eaLnBrk="1" hangingPunct="1">
              <a:defRPr/>
            </a:pPr>
            <a:r>
              <a:rPr lang="hu-HU" altLang="en-US" sz="3200" dirty="0">
                <a:solidFill>
                  <a:schemeClr val="bg1"/>
                </a:solidFill>
                <a:latin typeface="Times New Roman" charset="0"/>
                <a:ea typeface="Times New Roman" charset="0"/>
                <a:cs typeface="Times New Roman" charset="0"/>
              </a:rPr>
              <a:t>Hypertonia</a:t>
            </a:r>
            <a:r>
              <a:rPr lang="hu-HU" altLang="en-US" sz="3200" dirty="0">
                <a:solidFill>
                  <a:schemeClr val="bg1"/>
                </a:solidFill>
                <a:latin typeface="Times New Roman" charset="0"/>
              </a:rPr>
              <a:t> - klasszifikáció</a:t>
            </a:r>
          </a:p>
        </p:txBody>
      </p:sp>
      <p:sp>
        <p:nvSpPr>
          <p:cNvPr id="697347" name="Rectangle 3"/>
          <p:cNvSpPr>
            <a:spLocks noGrp="1" noChangeArrowheads="1"/>
          </p:cNvSpPr>
          <p:nvPr>
            <p:ph type="body" sz="half" idx="4294967295"/>
          </p:nvPr>
        </p:nvSpPr>
        <p:spPr>
          <a:xfrm>
            <a:off x="1775005" y="2174967"/>
            <a:ext cx="3388659" cy="2086068"/>
          </a:xfrm>
        </p:spPr>
        <p:txBody>
          <a:bodyPr/>
          <a:lstStyle/>
          <a:p>
            <a:pPr algn="ctr" eaLnBrk="1" hangingPunct="1">
              <a:lnSpc>
                <a:spcPct val="80000"/>
              </a:lnSpc>
              <a:buFontTx/>
              <a:buNone/>
              <a:defRPr/>
            </a:pPr>
            <a:r>
              <a:rPr lang="en-US" altLang="en-US" sz="3200" u="sng" dirty="0" smtClean="0">
                <a:latin typeface="Times New Roman" charset="0"/>
              </a:rPr>
              <a:t>Prim</a:t>
            </a:r>
            <a:r>
              <a:rPr lang="hu-HU" altLang="en-US" sz="3200" u="sng" dirty="0" smtClean="0">
                <a:latin typeface="Times New Roman" charset="0"/>
              </a:rPr>
              <a:t>e</a:t>
            </a:r>
            <a:r>
              <a:rPr lang="en-US" altLang="en-US" sz="3200" u="sng" dirty="0" smtClean="0">
                <a:latin typeface="Times New Roman" charset="0"/>
              </a:rPr>
              <a:t>r</a:t>
            </a:r>
            <a:endParaRPr lang="en-US" altLang="en-US" sz="3200" u="sng" dirty="0">
              <a:latin typeface="Times New Roman" charset="0"/>
            </a:endParaRPr>
          </a:p>
          <a:p>
            <a:pPr algn="ctr" eaLnBrk="1" hangingPunct="1">
              <a:lnSpc>
                <a:spcPct val="80000"/>
              </a:lnSpc>
              <a:buFontTx/>
              <a:buNone/>
              <a:defRPr/>
            </a:pPr>
            <a:r>
              <a:rPr lang="hu-HU" altLang="en-US" sz="2200" dirty="0" smtClean="0">
                <a:latin typeface="Times New Roman" charset="0"/>
              </a:rPr>
              <a:t>80</a:t>
            </a:r>
            <a:r>
              <a:rPr lang="en-US" altLang="en-US" sz="2200" dirty="0" smtClean="0">
                <a:latin typeface="Times New Roman" charset="0"/>
              </a:rPr>
              <a:t>-85%</a:t>
            </a:r>
          </a:p>
          <a:p>
            <a:pPr algn="ctr" eaLnBrk="1" hangingPunct="1">
              <a:lnSpc>
                <a:spcPct val="80000"/>
              </a:lnSpc>
              <a:buFontTx/>
              <a:buNone/>
              <a:defRPr/>
            </a:pPr>
            <a:r>
              <a:rPr lang="hu-HU" altLang="en-US" sz="2400" dirty="0" smtClean="0">
                <a:latin typeface="Times New Roman" charset="0"/>
              </a:rPr>
              <a:t>Nincs </a:t>
            </a:r>
            <a:r>
              <a:rPr lang="hu-HU" altLang="en-US" sz="2400" dirty="0">
                <a:latin typeface="Times New Roman" charset="0"/>
              </a:rPr>
              <a:t>nyilvánvaló </a:t>
            </a:r>
            <a:r>
              <a:rPr lang="hu-HU" altLang="en-US" sz="2400" dirty="0" smtClean="0">
                <a:latin typeface="Times New Roman" charset="0"/>
              </a:rPr>
              <a:t>ok</a:t>
            </a:r>
            <a:endParaRPr lang="en-US" altLang="en-US" sz="2400" dirty="0">
              <a:latin typeface="Times New Roman" charset="0"/>
            </a:endParaRPr>
          </a:p>
          <a:p>
            <a:pPr algn="ctr" eaLnBrk="1" hangingPunct="1">
              <a:lnSpc>
                <a:spcPct val="80000"/>
              </a:lnSpc>
              <a:buFontTx/>
              <a:buNone/>
              <a:defRPr/>
            </a:pPr>
            <a:r>
              <a:rPr lang="hu-HU" altLang="en-US" sz="2400" dirty="0" smtClean="0">
                <a:latin typeface="Times New Roman" charset="0"/>
              </a:rPr>
              <a:t>Családi </a:t>
            </a:r>
            <a:r>
              <a:rPr lang="hu-HU" altLang="en-US" sz="2400" dirty="0">
                <a:latin typeface="Times New Roman" charset="0"/>
              </a:rPr>
              <a:t>halmozódás</a:t>
            </a:r>
            <a:endParaRPr lang="en-US" altLang="en-US" sz="2400" dirty="0">
              <a:latin typeface="Times New Roman" charset="0"/>
            </a:endParaRPr>
          </a:p>
          <a:p>
            <a:pPr eaLnBrk="1" hangingPunct="1">
              <a:lnSpc>
                <a:spcPct val="80000"/>
              </a:lnSpc>
              <a:buFontTx/>
              <a:buNone/>
              <a:defRPr/>
            </a:pPr>
            <a:endParaRPr lang="en-US" altLang="en-US" sz="2400" dirty="0">
              <a:latin typeface="Times New Roman" charset="0"/>
            </a:endParaRPr>
          </a:p>
        </p:txBody>
      </p:sp>
      <p:sp>
        <p:nvSpPr>
          <p:cNvPr id="697348" name="Rectangle 4"/>
          <p:cNvSpPr>
            <a:spLocks noGrp="1" noChangeArrowheads="1"/>
          </p:cNvSpPr>
          <p:nvPr>
            <p:ph type="body" sz="half" idx="4294967295"/>
          </p:nvPr>
        </p:nvSpPr>
        <p:spPr>
          <a:xfrm>
            <a:off x="5421275" y="2174967"/>
            <a:ext cx="5237767" cy="1603657"/>
          </a:xfrm>
        </p:spPr>
        <p:txBody>
          <a:bodyPr>
            <a:normAutofit/>
          </a:bodyPr>
          <a:lstStyle/>
          <a:p>
            <a:pPr algn="ctr" eaLnBrk="1" hangingPunct="1">
              <a:lnSpc>
                <a:spcPct val="80000"/>
              </a:lnSpc>
              <a:buFontTx/>
              <a:buNone/>
              <a:defRPr/>
            </a:pPr>
            <a:r>
              <a:rPr lang="en-US" altLang="en-US" sz="3200" u="sng" dirty="0" smtClean="0">
                <a:latin typeface="Times New Roman" charset="0"/>
              </a:rPr>
              <a:t>S</a:t>
            </a:r>
            <a:r>
              <a:rPr lang="hu-HU" altLang="en-US" sz="3200" u="sng" dirty="0" err="1" smtClean="0">
                <a:latin typeface="Times New Roman" charset="0"/>
              </a:rPr>
              <a:t>zekunder</a:t>
            </a:r>
            <a:endParaRPr lang="en-US" altLang="en-US" sz="3200" u="sng" dirty="0">
              <a:latin typeface="Times New Roman" charset="0"/>
            </a:endParaRPr>
          </a:p>
          <a:p>
            <a:pPr algn="ctr" eaLnBrk="1" hangingPunct="1">
              <a:lnSpc>
                <a:spcPct val="80000"/>
              </a:lnSpc>
              <a:buFontTx/>
              <a:buNone/>
              <a:defRPr/>
            </a:pPr>
            <a:r>
              <a:rPr lang="hu-HU" altLang="en-US" sz="2200" dirty="0" smtClean="0">
                <a:latin typeface="Times New Roman" charset="0"/>
              </a:rPr>
              <a:t>15</a:t>
            </a:r>
            <a:r>
              <a:rPr lang="en-US" altLang="en-US" sz="2200" dirty="0">
                <a:latin typeface="Times New Roman" charset="0"/>
              </a:rPr>
              <a:t>-2</a:t>
            </a:r>
            <a:r>
              <a:rPr lang="hu-HU" altLang="en-US" sz="2200" dirty="0">
                <a:latin typeface="Times New Roman" charset="0"/>
              </a:rPr>
              <a:t>0</a:t>
            </a:r>
            <a:r>
              <a:rPr lang="en-US" altLang="en-US" sz="2200" dirty="0" smtClean="0">
                <a:latin typeface="Times New Roman" charset="0"/>
              </a:rPr>
              <a:t>%</a:t>
            </a:r>
          </a:p>
          <a:p>
            <a:pPr algn="ctr" eaLnBrk="1" hangingPunct="1">
              <a:lnSpc>
                <a:spcPct val="80000"/>
              </a:lnSpc>
              <a:buFontTx/>
              <a:buNone/>
              <a:defRPr/>
            </a:pPr>
            <a:r>
              <a:rPr lang="en-US" altLang="en-US" sz="2400" dirty="0" smtClean="0">
                <a:latin typeface="Times New Roman" charset="0"/>
              </a:rPr>
              <a:t>S</a:t>
            </a:r>
            <a:r>
              <a:rPr lang="hu-HU" altLang="en-US" sz="2400" dirty="0" err="1" smtClean="0">
                <a:latin typeface="Times New Roman" charset="0"/>
              </a:rPr>
              <a:t>zervi</a:t>
            </a:r>
            <a:r>
              <a:rPr lang="hu-HU" altLang="en-US" sz="2400" dirty="0" smtClean="0">
                <a:latin typeface="Times New Roman" charset="0"/>
              </a:rPr>
              <a:t> bajhoz társul</a:t>
            </a:r>
            <a:endParaRPr lang="hu-HU" altLang="en-US" sz="2400" dirty="0"/>
          </a:p>
        </p:txBody>
      </p:sp>
      <p:sp>
        <p:nvSpPr>
          <p:cNvPr id="697349" name="AutoShape 5"/>
          <p:cNvSpPr>
            <a:spLocks noChangeArrowheads="1"/>
          </p:cNvSpPr>
          <p:nvPr/>
        </p:nvSpPr>
        <p:spPr bwMode="auto">
          <a:xfrm rot="2791021">
            <a:off x="4025986" y="896781"/>
            <a:ext cx="576263" cy="1361381"/>
          </a:xfrm>
          <a:prstGeom prst="downArrow">
            <a:avLst>
              <a:gd name="adj1" fmla="val 50000"/>
              <a:gd name="adj2" fmla="val 702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hu-HU"/>
          </a:p>
        </p:txBody>
      </p:sp>
      <p:sp>
        <p:nvSpPr>
          <p:cNvPr id="697350" name="AutoShape 6"/>
          <p:cNvSpPr>
            <a:spLocks noChangeArrowheads="1"/>
          </p:cNvSpPr>
          <p:nvPr/>
        </p:nvSpPr>
        <p:spPr bwMode="auto">
          <a:xfrm rot="18612542">
            <a:off x="6897659" y="833014"/>
            <a:ext cx="576263" cy="1363542"/>
          </a:xfrm>
          <a:prstGeom prst="downArrow">
            <a:avLst>
              <a:gd name="adj1" fmla="val 50000"/>
              <a:gd name="adj2" fmla="val 702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hu-HU"/>
          </a:p>
        </p:txBody>
      </p:sp>
    </p:spTree>
    <p:extLst>
      <p:ext uri="{BB962C8B-B14F-4D97-AF65-F5344CB8AC3E}">
        <p14:creationId xmlns:p14="http://schemas.microsoft.com/office/powerpoint/2010/main" val="40689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2232211" y="6398746"/>
            <a:ext cx="9959790" cy="365125"/>
          </a:xfrm>
        </p:spPr>
        <p:txBody>
          <a:bodyPr>
            <a:noAutofit/>
          </a:bodyPr>
          <a:lstStyle/>
          <a:p>
            <a:pPr algn="l"/>
            <a:r>
              <a:rPr lang="hu-HU" sz="1600" dirty="0" err="1">
                <a:solidFill>
                  <a:schemeClr val="bg1"/>
                </a:solidFill>
                <a:latin typeface="+mn-lt"/>
              </a:rPr>
              <a:t>Gregory</a:t>
            </a:r>
            <a:r>
              <a:rPr lang="hu-HU" sz="1600" dirty="0">
                <a:solidFill>
                  <a:schemeClr val="bg1"/>
                </a:solidFill>
                <a:latin typeface="+mn-lt"/>
              </a:rPr>
              <a:t> A et </a:t>
            </a:r>
            <a:r>
              <a:rPr lang="hu-HU" sz="1600" dirty="0" err="1">
                <a:solidFill>
                  <a:schemeClr val="bg1"/>
                </a:solidFill>
                <a:latin typeface="+mn-lt"/>
              </a:rPr>
              <a:t>al</a:t>
            </a:r>
            <a:r>
              <a:rPr lang="hu-HU" sz="1600" dirty="0">
                <a:solidFill>
                  <a:schemeClr val="bg1"/>
                </a:solidFill>
                <a:latin typeface="+mn-lt"/>
              </a:rPr>
              <a:t>. </a:t>
            </a:r>
            <a:r>
              <a:rPr lang="hu-HU" sz="1600" dirty="0" err="1">
                <a:solidFill>
                  <a:schemeClr val="bg1"/>
                </a:solidFill>
                <a:latin typeface="+mn-lt"/>
              </a:rPr>
              <a:t>Demographic</a:t>
            </a:r>
            <a:r>
              <a:rPr lang="hu-HU" sz="1600" dirty="0">
                <a:solidFill>
                  <a:schemeClr val="bg1"/>
                </a:solidFill>
                <a:latin typeface="+mn-lt"/>
              </a:rPr>
              <a:t> and </a:t>
            </a:r>
            <a:r>
              <a:rPr lang="hu-HU" sz="1600" dirty="0" err="1">
                <a:solidFill>
                  <a:schemeClr val="bg1"/>
                </a:solidFill>
                <a:latin typeface="+mn-lt"/>
              </a:rPr>
              <a:t>Epidemiologic</a:t>
            </a:r>
            <a:r>
              <a:rPr lang="hu-HU" sz="1600" dirty="0">
                <a:solidFill>
                  <a:schemeClr val="bg1"/>
                </a:solidFill>
                <a:latin typeface="+mn-lt"/>
              </a:rPr>
              <a:t> </a:t>
            </a:r>
            <a:r>
              <a:rPr lang="hu-HU" sz="1600" dirty="0" err="1">
                <a:solidFill>
                  <a:schemeClr val="bg1"/>
                </a:solidFill>
                <a:latin typeface="+mn-lt"/>
              </a:rPr>
              <a:t>Drivers</a:t>
            </a:r>
            <a:r>
              <a:rPr lang="hu-HU" sz="1600" dirty="0">
                <a:solidFill>
                  <a:schemeClr val="bg1"/>
                </a:solidFill>
                <a:latin typeface="+mn-lt"/>
              </a:rPr>
              <a:t> of Global </a:t>
            </a:r>
            <a:r>
              <a:rPr lang="hu-HU" sz="1600" dirty="0" err="1">
                <a:solidFill>
                  <a:schemeClr val="bg1"/>
                </a:solidFill>
                <a:latin typeface="+mn-lt"/>
              </a:rPr>
              <a:t>Cardiovascular</a:t>
            </a:r>
            <a:r>
              <a:rPr lang="hu-HU" sz="1600" dirty="0">
                <a:solidFill>
                  <a:schemeClr val="bg1"/>
                </a:solidFill>
                <a:latin typeface="+mn-lt"/>
              </a:rPr>
              <a:t> </a:t>
            </a:r>
            <a:r>
              <a:rPr lang="hu-HU" sz="1600" dirty="0" err="1">
                <a:solidFill>
                  <a:schemeClr val="bg1"/>
                </a:solidFill>
                <a:latin typeface="+mn-lt"/>
              </a:rPr>
              <a:t>Mortality</a:t>
            </a:r>
            <a:r>
              <a:rPr lang="hu-HU" sz="1600" dirty="0">
                <a:solidFill>
                  <a:schemeClr val="bg1"/>
                </a:solidFill>
                <a:latin typeface="+mn-lt"/>
              </a:rPr>
              <a:t> N </a:t>
            </a:r>
            <a:r>
              <a:rPr lang="hu-HU" sz="1600" dirty="0" err="1">
                <a:solidFill>
                  <a:schemeClr val="bg1"/>
                </a:solidFill>
                <a:latin typeface="+mn-lt"/>
              </a:rPr>
              <a:t>Engl</a:t>
            </a:r>
            <a:r>
              <a:rPr lang="hu-HU" sz="1600" dirty="0">
                <a:solidFill>
                  <a:schemeClr val="bg1"/>
                </a:solidFill>
                <a:latin typeface="+mn-lt"/>
              </a:rPr>
              <a:t> J </a:t>
            </a:r>
            <a:r>
              <a:rPr lang="hu-HU" sz="1600" dirty="0" err="1">
                <a:solidFill>
                  <a:schemeClr val="bg1"/>
                </a:solidFill>
                <a:latin typeface="+mn-lt"/>
              </a:rPr>
              <a:t>Med</a:t>
            </a:r>
            <a:r>
              <a:rPr lang="hu-HU" sz="1600" dirty="0">
                <a:solidFill>
                  <a:schemeClr val="bg1"/>
                </a:solidFill>
                <a:latin typeface="+mn-lt"/>
              </a:rPr>
              <a:t> 2015; 372:1333-1341.</a:t>
            </a:r>
          </a:p>
        </p:txBody>
      </p:sp>
      <p:sp>
        <p:nvSpPr>
          <p:cNvPr id="4" name="Szövegdoboz 3"/>
          <p:cNvSpPr txBox="1"/>
          <p:nvPr/>
        </p:nvSpPr>
        <p:spPr>
          <a:xfrm>
            <a:off x="0" y="5520"/>
            <a:ext cx="12191999" cy="929485"/>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fontScale="97500"/>
          </a:bodyPr>
          <a:lstStyle>
            <a:lvl1pPr algn="ctr" defTabSz="914400">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dirty="0" smtClean="0"/>
              <a:t>A kardiovaszkuláris mortalitás változása 1990 és 2013 között </a:t>
            </a:r>
            <a:endParaRPr lang="hu-HU"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32210" y="959368"/>
            <a:ext cx="7743656" cy="537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39272" y="1810871"/>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ight Arrow 5"/>
          <p:cNvSpPr/>
          <p:nvPr/>
        </p:nvSpPr>
        <p:spPr>
          <a:xfrm>
            <a:off x="439272" y="2196352"/>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Right Arrow 6"/>
          <p:cNvSpPr/>
          <p:nvPr/>
        </p:nvSpPr>
        <p:spPr>
          <a:xfrm>
            <a:off x="439272" y="2519082"/>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ight Arrow 7"/>
          <p:cNvSpPr/>
          <p:nvPr/>
        </p:nvSpPr>
        <p:spPr>
          <a:xfrm>
            <a:off x="439272" y="2859739"/>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ight Arrow 8"/>
          <p:cNvSpPr/>
          <p:nvPr/>
        </p:nvSpPr>
        <p:spPr>
          <a:xfrm>
            <a:off x="439272" y="3361763"/>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Right Arrow 9"/>
          <p:cNvSpPr/>
          <p:nvPr/>
        </p:nvSpPr>
        <p:spPr>
          <a:xfrm>
            <a:off x="439272" y="4078939"/>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Right Arrow 10"/>
          <p:cNvSpPr/>
          <p:nvPr/>
        </p:nvSpPr>
        <p:spPr>
          <a:xfrm>
            <a:off x="439272" y="4419596"/>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Right Arrow 11"/>
          <p:cNvSpPr/>
          <p:nvPr/>
        </p:nvSpPr>
        <p:spPr>
          <a:xfrm>
            <a:off x="439272" y="5118845"/>
            <a:ext cx="1541929"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56588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idx="4294967295"/>
          </p:nvPr>
        </p:nvSpPr>
        <p:spPr>
          <a:xfrm>
            <a:off x="0" y="-4763"/>
            <a:ext cx="12192000" cy="849313"/>
          </a:xfrm>
          <a:solidFill>
            <a:srgbClr val="0070C0"/>
          </a:solidFill>
          <a:extLst/>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Szekunder hypertoniák</a:t>
            </a:r>
          </a:p>
        </p:txBody>
      </p:sp>
      <p:sp>
        <p:nvSpPr>
          <p:cNvPr id="698371" name="Rectangle 3"/>
          <p:cNvSpPr>
            <a:spLocks noGrp="1" noChangeArrowheads="1"/>
          </p:cNvSpPr>
          <p:nvPr>
            <p:ph sz="half" idx="4294967295"/>
          </p:nvPr>
        </p:nvSpPr>
        <p:spPr>
          <a:xfrm>
            <a:off x="1676389" y="1846263"/>
            <a:ext cx="4938713" cy="4022725"/>
          </a:xfrm>
        </p:spPr>
        <p:txBody>
          <a:bodyPr>
            <a:normAutofit/>
          </a:bodyPr>
          <a:lstStyle/>
          <a:p>
            <a:pPr eaLnBrk="1" hangingPunct="1">
              <a:lnSpc>
                <a:spcPct val="90000"/>
              </a:lnSpc>
              <a:defRPr/>
            </a:pPr>
            <a:r>
              <a:rPr lang="en-US" altLang="en-US" sz="2800" dirty="0">
                <a:latin typeface="Times New Roman" charset="0"/>
                <a:ea typeface="Times New Roman" charset="0"/>
                <a:cs typeface="Times New Roman" charset="0"/>
              </a:rPr>
              <a:t>N</a:t>
            </a:r>
            <a:r>
              <a:rPr lang="hu-HU" altLang="en-US" sz="2800" dirty="0" err="1">
                <a:latin typeface="Times New Roman" charset="0"/>
                <a:ea typeface="Times New Roman" charset="0"/>
                <a:cs typeface="Times New Roman" charset="0"/>
              </a:rPr>
              <a:t>em</a:t>
            </a:r>
            <a:r>
              <a:rPr lang="en-US" altLang="en-US" sz="2800" dirty="0">
                <a:latin typeface="Times New Roman" charset="0"/>
                <a:ea typeface="Times New Roman" charset="0"/>
                <a:cs typeface="Times New Roman" charset="0"/>
              </a:rPr>
              <a:t> </a:t>
            </a:r>
            <a:r>
              <a:rPr lang="en-US" altLang="en-US" sz="2800" dirty="0" err="1">
                <a:latin typeface="Times New Roman" charset="0"/>
                <a:ea typeface="Times New Roman" charset="0"/>
                <a:cs typeface="Times New Roman" charset="0"/>
              </a:rPr>
              <a:t>endo</a:t>
            </a:r>
            <a:r>
              <a:rPr lang="hu-HU" altLang="en-US" sz="2800" dirty="0">
                <a:latin typeface="Times New Roman" charset="0"/>
                <a:ea typeface="Times New Roman" charset="0"/>
                <a:cs typeface="Times New Roman" charset="0"/>
              </a:rPr>
              <a:t>k</a:t>
            </a:r>
            <a:r>
              <a:rPr lang="en-US" altLang="en-US" sz="2800" dirty="0" err="1">
                <a:latin typeface="Times New Roman" charset="0"/>
                <a:ea typeface="Times New Roman" charset="0"/>
                <a:cs typeface="Times New Roman" charset="0"/>
              </a:rPr>
              <a:t>rin</a:t>
            </a:r>
            <a:r>
              <a:rPr lang="en-US" altLang="en-US" sz="2800" dirty="0">
                <a:latin typeface="Times New Roman" charset="0"/>
                <a:ea typeface="Times New Roman" charset="0"/>
                <a:cs typeface="Times New Roman" charset="0"/>
              </a:rPr>
              <a:t>          </a:t>
            </a:r>
          </a:p>
          <a:p>
            <a:pPr lvl="1" eaLnBrk="1" hangingPunct="1">
              <a:lnSpc>
                <a:spcPct val="90000"/>
              </a:lnSpc>
              <a:defRPr/>
            </a:pPr>
            <a:r>
              <a:rPr lang="hu-HU" altLang="en-US" sz="2000" dirty="0">
                <a:solidFill>
                  <a:srgbClr val="CC0000"/>
                </a:solidFill>
                <a:latin typeface="Times New Roman" charset="0"/>
                <a:ea typeface="Times New Roman" charset="0"/>
                <a:cs typeface="Times New Roman" charset="0"/>
              </a:rPr>
              <a:t>Alvási</a:t>
            </a:r>
            <a:r>
              <a:rPr lang="en-US" altLang="en-US" sz="2000" dirty="0">
                <a:solidFill>
                  <a:srgbClr val="CC0000"/>
                </a:solidFill>
                <a:latin typeface="Times New Roman" charset="0"/>
                <a:ea typeface="Times New Roman" charset="0"/>
                <a:cs typeface="Times New Roman" charset="0"/>
              </a:rPr>
              <a:t> </a:t>
            </a:r>
            <a:r>
              <a:rPr lang="en-US" altLang="en-US" sz="2000" dirty="0" err="1">
                <a:solidFill>
                  <a:srgbClr val="CC0000"/>
                </a:solidFill>
                <a:latin typeface="Times New Roman" charset="0"/>
                <a:ea typeface="Times New Roman" charset="0"/>
                <a:cs typeface="Times New Roman" charset="0"/>
              </a:rPr>
              <a:t>apnoe</a:t>
            </a:r>
            <a:endParaRPr lang="en-US" altLang="en-US" sz="2000" dirty="0">
              <a:solidFill>
                <a:srgbClr val="CC0000"/>
              </a:solidFill>
              <a:latin typeface="Times New Roman" charset="0"/>
              <a:ea typeface="Times New Roman" charset="0"/>
              <a:cs typeface="Times New Roman" charset="0"/>
            </a:endParaRPr>
          </a:p>
          <a:p>
            <a:pPr lvl="1" eaLnBrk="1" hangingPunct="1">
              <a:lnSpc>
                <a:spcPct val="90000"/>
              </a:lnSpc>
              <a:defRPr/>
            </a:pPr>
            <a:r>
              <a:rPr lang="en-US" altLang="en-US" sz="2000" dirty="0">
                <a:latin typeface="Times New Roman" charset="0"/>
                <a:ea typeface="Times New Roman" charset="0"/>
                <a:cs typeface="Times New Roman" charset="0"/>
              </a:rPr>
              <a:t>Chronic</a:t>
            </a:r>
            <a:r>
              <a:rPr lang="hu-HU" altLang="en-US" sz="2000" dirty="0" err="1">
                <a:latin typeface="Times New Roman" charset="0"/>
                <a:ea typeface="Times New Roman" charset="0"/>
                <a:cs typeface="Times New Roman" charset="0"/>
              </a:rPr>
              <a:t>us</a:t>
            </a:r>
            <a:r>
              <a:rPr lang="hu-HU" altLang="en-US" sz="2000" dirty="0">
                <a:latin typeface="Times New Roman" charset="0"/>
                <a:ea typeface="Times New Roman" charset="0"/>
                <a:cs typeface="Times New Roman" charset="0"/>
              </a:rPr>
              <a:t> vesebetegség</a:t>
            </a:r>
            <a:endParaRPr lang="en-US" altLang="en-US" sz="2000" dirty="0">
              <a:latin typeface="Times New Roman" charset="0"/>
              <a:ea typeface="Times New Roman" charset="0"/>
              <a:cs typeface="Times New Roman" charset="0"/>
            </a:endParaRPr>
          </a:p>
          <a:p>
            <a:pPr lvl="1" eaLnBrk="1" hangingPunct="1">
              <a:lnSpc>
                <a:spcPct val="90000"/>
              </a:lnSpc>
              <a:defRPr/>
            </a:pPr>
            <a:r>
              <a:rPr lang="en-US" altLang="en-US" sz="2000" dirty="0" err="1">
                <a:solidFill>
                  <a:srgbClr val="CC0000"/>
                </a:solidFill>
                <a:latin typeface="Times New Roman" charset="0"/>
                <a:ea typeface="Times New Roman" charset="0"/>
                <a:cs typeface="Times New Roman" charset="0"/>
              </a:rPr>
              <a:t>Renovascular</a:t>
            </a:r>
            <a:r>
              <a:rPr lang="hu-HU" altLang="en-US" sz="2000" dirty="0">
                <a:solidFill>
                  <a:srgbClr val="CC0000"/>
                </a:solidFill>
                <a:latin typeface="Times New Roman" charset="0"/>
                <a:ea typeface="Times New Roman" charset="0"/>
                <a:cs typeface="Times New Roman" charset="0"/>
              </a:rPr>
              <a:t>is betegség</a:t>
            </a:r>
            <a:endParaRPr lang="en-US" altLang="en-US" sz="2000" dirty="0">
              <a:solidFill>
                <a:srgbClr val="CC0000"/>
              </a:solidFill>
              <a:latin typeface="Times New Roman" charset="0"/>
              <a:ea typeface="Times New Roman" charset="0"/>
              <a:cs typeface="Times New Roman" charset="0"/>
            </a:endParaRPr>
          </a:p>
          <a:p>
            <a:pPr lvl="1" eaLnBrk="1" hangingPunct="1">
              <a:lnSpc>
                <a:spcPct val="90000"/>
              </a:lnSpc>
              <a:defRPr/>
            </a:pPr>
            <a:r>
              <a:rPr lang="en-US" altLang="en-US" sz="2000" dirty="0" err="1">
                <a:latin typeface="Times New Roman" charset="0"/>
                <a:ea typeface="Times New Roman" charset="0"/>
                <a:cs typeface="Times New Roman" charset="0"/>
              </a:rPr>
              <a:t>Aort</a:t>
            </a:r>
            <a:r>
              <a:rPr lang="hu-HU" altLang="en-US" sz="2000" dirty="0">
                <a:latin typeface="Times New Roman" charset="0"/>
                <a:ea typeface="Times New Roman" charset="0"/>
                <a:cs typeface="Times New Roman" charset="0"/>
              </a:rPr>
              <a:t>a</a:t>
            </a:r>
            <a:r>
              <a:rPr lang="en-US" altLang="en-US" sz="2000" dirty="0">
                <a:latin typeface="Times New Roman" charset="0"/>
                <a:ea typeface="Times New Roman" charset="0"/>
                <a:cs typeface="Times New Roman" charset="0"/>
              </a:rPr>
              <a:t> </a:t>
            </a:r>
            <a:r>
              <a:rPr lang="en-US" altLang="en-US" sz="2000" dirty="0" err="1">
                <a:latin typeface="Times New Roman" charset="0"/>
                <a:ea typeface="Times New Roman" charset="0"/>
                <a:cs typeface="Times New Roman" charset="0"/>
              </a:rPr>
              <a:t>coarctatio</a:t>
            </a:r>
            <a:endParaRPr lang="en-US" altLang="en-US" sz="2000" dirty="0">
              <a:latin typeface="Times New Roman" charset="0"/>
              <a:ea typeface="Times New Roman" charset="0"/>
              <a:cs typeface="Times New Roman" charset="0"/>
            </a:endParaRPr>
          </a:p>
          <a:p>
            <a:pPr lvl="1" eaLnBrk="1" hangingPunct="1">
              <a:lnSpc>
                <a:spcPct val="90000"/>
              </a:lnSpc>
              <a:defRPr/>
            </a:pPr>
            <a:r>
              <a:rPr lang="hu-HU" altLang="en-US" sz="2000" dirty="0">
                <a:latin typeface="Times New Roman" charset="0"/>
                <a:ea typeface="Times New Roman" charset="0"/>
                <a:cs typeface="Times New Roman" charset="0"/>
              </a:rPr>
              <a:t>Gyógyszerek</a:t>
            </a:r>
            <a:endParaRPr lang="en-US" altLang="en-US" sz="2000" dirty="0">
              <a:latin typeface="Times New Roman" charset="0"/>
              <a:ea typeface="Times New Roman" charset="0"/>
              <a:cs typeface="Times New Roman" charset="0"/>
            </a:endParaRPr>
          </a:p>
          <a:p>
            <a:pPr lvl="2" eaLnBrk="1" hangingPunct="1">
              <a:lnSpc>
                <a:spcPct val="90000"/>
              </a:lnSpc>
              <a:defRPr/>
            </a:pPr>
            <a:r>
              <a:rPr lang="en-US" altLang="en-US" sz="1800" dirty="0">
                <a:latin typeface="Times New Roman" charset="0"/>
                <a:ea typeface="Times New Roman" charset="0"/>
                <a:cs typeface="Times New Roman" charset="0"/>
              </a:rPr>
              <a:t>oral</a:t>
            </a:r>
            <a:r>
              <a:rPr lang="hu-HU" altLang="en-US" sz="1800" dirty="0">
                <a:latin typeface="Times New Roman" charset="0"/>
                <a:ea typeface="Times New Roman" charset="0"/>
                <a:cs typeface="Times New Roman" charset="0"/>
              </a:rPr>
              <a:t>is</a:t>
            </a:r>
            <a:r>
              <a:rPr lang="en-US" altLang="en-US" sz="1800" dirty="0">
                <a:latin typeface="Times New Roman" charset="0"/>
                <a:ea typeface="Times New Roman" charset="0"/>
                <a:cs typeface="Times New Roman" charset="0"/>
              </a:rPr>
              <a:t> </a:t>
            </a:r>
            <a:r>
              <a:rPr lang="en-US" altLang="en-US" sz="1800" dirty="0" err="1">
                <a:latin typeface="Times New Roman" charset="0"/>
                <a:ea typeface="Times New Roman" charset="0"/>
                <a:cs typeface="Times New Roman" charset="0"/>
              </a:rPr>
              <a:t>contracept</a:t>
            </a:r>
            <a:r>
              <a:rPr lang="hu-HU" altLang="en-US" sz="1800" dirty="0" err="1">
                <a:latin typeface="Times New Roman" charset="0"/>
                <a:ea typeface="Times New Roman" charset="0"/>
                <a:cs typeface="Times New Roman" charset="0"/>
              </a:rPr>
              <a:t>ívumok</a:t>
            </a:r>
            <a:r>
              <a:rPr lang="en-US" altLang="en-US" sz="1800" dirty="0">
                <a:latin typeface="Times New Roman" charset="0"/>
                <a:ea typeface="Times New Roman" charset="0"/>
                <a:cs typeface="Times New Roman" charset="0"/>
              </a:rPr>
              <a:t> </a:t>
            </a:r>
          </a:p>
          <a:p>
            <a:pPr lvl="2" eaLnBrk="1" hangingPunct="1">
              <a:lnSpc>
                <a:spcPct val="90000"/>
              </a:lnSpc>
              <a:defRPr/>
            </a:pPr>
            <a:r>
              <a:rPr lang="en-US" altLang="en-US" sz="1800" dirty="0">
                <a:latin typeface="Times New Roman" charset="0"/>
                <a:ea typeface="Times New Roman" charset="0"/>
                <a:cs typeface="Times New Roman" charset="0"/>
              </a:rPr>
              <a:t>steroid</a:t>
            </a:r>
            <a:r>
              <a:rPr lang="hu-HU" altLang="en-US" sz="1800" dirty="0">
                <a:latin typeface="Times New Roman" charset="0"/>
                <a:ea typeface="Times New Roman" charset="0"/>
                <a:cs typeface="Times New Roman" charset="0"/>
              </a:rPr>
              <a:t>ok</a:t>
            </a:r>
            <a:endParaRPr lang="en-US" altLang="en-US" sz="1800" dirty="0">
              <a:latin typeface="Times New Roman" charset="0"/>
              <a:ea typeface="Times New Roman" charset="0"/>
              <a:cs typeface="Times New Roman" charset="0"/>
            </a:endParaRPr>
          </a:p>
          <a:p>
            <a:pPr lvl="2" eaLnBrk="1" hangingPunct="1">
              <a:lnSpc>
                <a:spcPct val="90000"/>
              </a:lnSpc>
              <a:defRPr/>
            </a:pPr>
            <a:r>
              <a:rPr lang="en-US" altLang="en-US" sz="1800" dirty="0" err="1">
                <a:latin typeface="Times New Roman" charset="0"/>
                <a:ea typeface="Times New Roman" charset="0"/>
                <a:cs typeface="Times New Roman" charset="0"/>
              </a:rPr>
              <a:t>nonsteroid</a:t>
            </a:r>
            <a:r>
              <a:rPr lang="hu-HU" altLang="en-US" sz="1800" dirty="0">
                <a:latin typeface="Times New Roman" charset="0"/>
                <a:ea typeface="Times New Roman" charset="0"/>
                <a:cs typeface="Times New Roman" charset="0"/>
              </a:rPr>
              <a:t>ok</a:t>
            </a:r>
            <a:r>
              <a:rPr lang="en-US" altLang="en-US" sz="2000" dirty="0">
                <a:latin typeface="Times New Roman" charset="0"/>
                <a:ea typeface="Times New Roman" charset="0"/>
                <a:cs typeface="Times New Roman" charset="0"/>
              </a:rPr>
              <a:t> </a:t>
            </a:r>
          </a:p>
        </p:txBody>
      </p:sp>
      <p:sp>
        <p:nvSpPr>
          <p:cNvPr id="2" name="Content Placeholder 1"/>
          <p:cNvSpPr>
            <a:spLocks noGrp="1"/>
          </p:cNvSpPr>
          <p:nvPr>
            <p:ph sz="half" idx="4294967295"/>
          </p:nvPr>
        </p:nvSpPr>
        <p:spPr>
          <a:xfrm>
            <a:off x="7254875" y="1846263"/>
            <a:ext cx="4937125" cy="4022725"/>
          </a:xfrm>
        </p:spPr>
        <p:txBody>
          <a:bodyPr>
            <a:normAutofit/>
          </a:bodyPr>
          <a:lstStyle/>
          <a:p>
            <a:pPr>
              <a:defRPr/>
            </a:pPr>
            <a:r>
              <a:rPr lang="en-US" altLang="en-US" sz="2800" dirty="0">
                <a:latin typeface="Times New Roman" charset="0"/>
                <a:ea typeface="Times New Roman" charset="0"/>
                <a:cs typeface="Times New Roman" charset="0"/>
              </a:rPr>
              <a:t>Endo</a:t>
            </a:r>
            <a:r>
              <a:rPr lang="hu-HU" altLang="en-US" sz="2800" dirty="0" err="1">
                <a:latin typeface="Times New Roman" charset="0"/>
                <a:ea typeface="Times New Roman" charset="0"/>
                <a:cs typeface="Times New Roman" charset="0"/>
              </a:rPr>
              <a:t>krin</a:t>
            </a:r>
            <a:r>
              <a:rPr lang="en-US" altLang="en-US" sz="2800" dirty="0">
                <a:latin typeface="Times New Roman" charset="0"/>
                <a:ea typeface="Times New Roman" charset="0"/>
                <a:cs typeface="Times New Roman" charset="0"/>
              </a:rPr>
              <a:t>     </a:t>
            </a:r>
          </a:p>
          <a:p>
            <a:pPr lvl="1">
              <a:defRPr/>
            </a:pPr>
            <a:r>
              <a:rPr lang="en-US" altLang="en-US" sz="2000" dirty="0">
                <a:latin typeface="Times New Roman" charset="0"/>
                <a:ea typeface="Times New Roman" charset="0"/>
                <a:cs typeface="Times New Roman" charset="0"/>
              </a:rPr>
              <a:t>Prim</a:t>
            </a:r>
            <a:r>
              <a:rPr lang="hu-HU" altLang="en-US" sz="2000" dirty="0" err="1">
                <a:latin typeface="Times New Roman" charset="0"/>
                <a:ea typeface="Times New Roman" charset="0"/>
                <a:cs typeface="Times New Roman" charset="0"/>
              </a:rPr>
              <a:t>er</a:t>
            </a:r>
            <a:r>
              <a:rPr lang="en-US" altLang="en-US" sz="2000" dirty="0">
                <a:latin typeface="Times New Roman" charset="0"/>
                <a:ea typeface="Times New Roman" charset="0"/>
                <a:cs typeface="Times New Roman" charset="0"/>
              </a:rPr>
              <a:t> </a:t>
            </a:r>
            <a:r>
              <a:rPr lang="en-US" altLang="en-US" sz="2000" dirty="0" err="1">
                <a:latin typeface="Times New Roman" charset="0"/>
                <a:ea typeface="Times New Roman" charset="0"/>
                <a:cs typeface="Times New Roman" charset="0"/>
              </a:rPr>
              <a:t>hyperaldosteronism</a:t>
            </a:r>
            <a:r>
              <a:rPr lang="hu-HU" altLang="en-US" sz="2000" dirty="0" err="1">
                <a:latin typeface="Times New Roman" charset="0"/>
                <a:ea typeface="Times New Roman" charset="0"/>
                <a:cs typeface="Times New Roman" charset="0"/>
              </a:rPr>
              <a:t>us</a:t>
            </a:r>
            <a:endParaRPr lang="en-US" altLang="en-US" sz="2000" dirty="0">
              <a:latin typeface="Times New Roman" charset="0"/>
              <a:ea typeface="Times New Roman" charset="0"/>
              <a:cs typeface="Times New Roman" charset="0"/>
            </a:endParaRPr>
          </a:p>
          <a:p>
            <a:pPr lvl="1">
              <a:defRPr/>
            </a:pPr>
            <a:r>
              <a:rPr lang="en-US" altLang="en-US" sz="2000" dirty="0">
                <a:latin typeface="Times New Roman" charset="0"/>
                <a:ea typeface="Times New Roman" charset="0"/>
                <a:cs typeface="Times New Roman" charset="0"/>
              </a:rPr>
              <a:t>Cushing’s </a:t>
            </a:r>
            <a:r>
              <a:rPr lang="en-US" altLang="en-US" sz="2000" dirty="0" err="1">
                <a:latin typeface="Times New Roman" charset="0"/>
                <a:ea typeface="Times New Roman" charset="0"/>
                <a:cs typeface="Times New Roman" charset="0"/>
              </a:rPr>
              <a:t>syndrom</a:t>
            </a:r>
            <a:r>
              <a:rPr lang="hu-HU" altLang="en-US" sz="2000" dirty="0">
                <a:latin typeface="Times New Roman" charset="0"/>
                <a:ea typeface="Times New Roman" charset="0"/>
                <a:cs typeface="Times New Roman" charset="0"/>
              </a:rPr>
              <a:t>a</a:t>
            </a:r>
            <a:endParaRPr lang="en-US" altLang="en-US" sz="2000" dirty="0">
              <a:latin typeface="Times New Roman" charset="0"/>
              <a:ea typeface="Times New Roman" charset="0"/>
              <a:cs typeface="Times New Roman" charset="0"/>
            </a:endParaRPr>
          </a:p>
          <a:p>
            <a:pPr lvl="1">
              <a:defRPr/>
            </a:pPr>
            <a:r>
              <a:rPr lang="en-US" altLang="en-US" sz="2000" dirty="0" err="1">
                <a:latin typeface="Times New Roman" charset="0"/>
                <a:ea typeface="Times New Roman" charset="0"/>
                <a:cs typeface="Times New Roman" charset="0"/>
              </a:rPr>
              <a:t>Pheochromocytoma</a:t>
            </a:r>
            <a:endParaRPr lang="en-US" altLang="en-US" sz="2000" dirty="0">
              <a:latin typeface="Times New Roman" charset="0"/>
              <a:ea typeface="Times New Roman" charset="0"/>
              <a:cs typeface="Times New Roman" charset="0"/>
            </a:endParaRPr>
          </a:p>
          <a:p>
            <a:pPr lvl="1">
              <a:defRPr/>
            </a:pPr>
            <a:r>
              <a:rPr lang="en-US" altLang="en-US" sz="2000" dirty="0">
                <a:latin typeface="Times New Roman" charset="0"/>
                <a:ea typeface="Times New Roman" charset="0"/>
                <a:cs typeface="Times New Roman" charset="0"/>
              </a:rPr>
              <a:t>Thyrotoxicosis </a:t>
            </a:r>
          </a:p>
          <a:p>
            <a:pPr lvl="1">
              <a:defRPr/>
            </a:pPr>
            <a:r>
              <a:rPr lang="en-US" altLang="en-US" sz="2000" dirty="0" err="1">
                <a:latin typeface="Times New Roman" charset="0"/>
                <a:ea typeface="Times New Roman" charset="0"/>
                <a:cs typeface="Times New Roman" charset="0"/>
              </a:rPr>
              <a:t>Hyperparathyrosis</a:t>
            </a:r>
            <a:endParaRPr lang="en-US" altLang="en-US" sz="2000" dirty="0">
              <a:latin typeface="Times New Roman" charset="0"/>
              <a:ea typeface="Times New Roman" charset="0"/>
              <a:cs typeface="Times New Roman" charset="0"/>
            </a:endParaRPr>
          </a:p>
          <a:p>
            <a:pPr lvl="1">
              <a:defRPr/>
            </a:pPr>
            <a:r>
              <a:rPr lang="en-US" altLang="en-US" sz="2000" dirty="0" err="1">
                <a:latin typeface="Times New Roman" charset="0"/>
                <a:ea typeface="Times New Roman" charset="0"/>
                <a:cs typeface="Times New Roman" charset="0"/>
              </a:rPr>
              <a:t>Hypothyrosis</a:t>
            </a:r>
            <a:endParaRPr lang="en-US" altLang="en-US" sz="2400" dirty="0">
              <a:latin typeface="Times New Roman" charset="0"/>
              <a:ea typeface="Times New Roman" charset="0"/>
              <a:cs typeface="Times New Roman" charset="0"/>
            </a:endParaRPr>
          </a:p>
          <a:p>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0" y="-27384"/>
            <a:ext cx="12192000" cy="927929"/>
          </a:xfrm>
          <a:solidFill>
            <a:srgbClr val="0070C0"/>
          </a:solidFill>
          <a:extLst/>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Obstruktív alvási apnoe szindróma</a:t>
            </a:r>
          </a:p>
        </p:txBody>
      </p:sp>
      <p:sp>
        <p:nvSpPr>
          <p:cNvPr id="463875" name="Rectangle 3"/>
          <p:cNvSpPr>
            <a:spLocks noGrp="1" noChangeArrowheads="1"/>
          </p:cNvSpPr>
          <p:nvPr>
            <p:ph type="body" sz="half" idx="1"/>
          </p:nvPr>
        </p:nvSpPr>
        <p:spPr>
          <a:xfrm>
            <a:off x="1919289" y="2276475"/>
            <a:ext cx="8569325" cy="3024188"/>
          </a:xfrm>
        </p:spPr>
        <p:txBody>
          <a:bodyPr>
            <a:normAutofit lnSpcReduction="10000"/>
          </a:bodyPr>
          <a:lstStyle/>
          <a:p>
            <a:pPr eaLnBrk="1" hangingPunct="1">
              <a:buFontTx/>
              <a:buNone/>
              <a:defRPr/>
            </a:pPr>
            <a:r>
              <a:rPr lang="hu-HU" altLang="en-US" sz="2800" b="1"/>
              <a:t>Alvásfüggő légzészavarok csoportjába tartozik. </a:t>
            </a:r>
          </a:p>
          <a:p>
            <a:pPr eaLnBrk="1" hangingPunct="1">
              <a:buFontTx/>
              <a:buNone/>
              <a:defRPr/>
            </a:pPr>
            <a:endParaRPr lang="hu-HU" altLang="en-US" sz="2800" b="1"/>
          </a:p>
          <a:p>
            <a:pPr eaLnBrk="1" hangingPunct="1">
              <a:buFontTx/>
              <a:buNone/>
              <a:defRPr/>
            </a:pPr>
            <a:endParaRPr lang="hu-HU" altLang="en-US" sz="2800" b="1"/>
          </a:p>
          <a:p>
            <a:pPr eaLnBrk="1" hangingPunct="1">
              <a:buFontTx/>
              <a:buNone/>
              <a:defRPr/>
            </a:pPr>
            <a:endParaRPr lang="hu-HU" altLang="en-US" sz="2800" b="1"/>
          </a:p>
          <a:p>
            <a:pPr eaLnBrk="1" hangingPunct="1">
              <a:buFontTx/>
              <a:buNone/>
              <a:defRPr/>
            </a:pPr>
            <a:r>
              <a:rPr lang="hu-HU" altLang="en-US" sz="2800" b="1"/>
              <a:t>A fehér átlagnépesség 2-5%-ában fordul elő, a 65 év felettieknél akár 8%.</a:t>
            </a:r>
          </a:p>
          <a:p>
            <a:pPr eaLnBrk="1" hangingPunct="1">
              <a:buFontTx/>
              <a:buNone/>
              <a:defRPr/>
            </a:pPr>
            <a:endParaRPr lang="hu-HU" altLang="en-US" sz="2800"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a:xfrm>
            <a:off x="0" y="-26988"/>
            <a:ext cx="12192000" cy="941388"/>
          </a:xfrm>
          <a:solidFill>
            <a:srgbClr val="0070C0"/>
          </a:solidFill>
          <a:extLst/>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Rizikó faktorok</a:t>
            </a:r>
          </a:p>
        </p:txBody>
      </p:sp>
      <p:sp>
        <p:nvSpPr>
          <p:cNvPr id="466947" name="Rectangle 3"/>
          <p:cNvSpPr>
            <a:spLocks noGrp="1" noChangeArrowheads="1"/>
          </p:cNvSpPr>
          <p:nvPr>
            <p:ph type="body" sz="half" idx="4294967295"/>
          </p:nvPr>
        </p:nvSpPr>
        <p:spPr>
          <a:xfrm>
            <a:off x="886693" y="1503215"/>
            <a:ext cx="6562725" cy="4525963"/>
          </a:xfrm>
        </p:spPr>
        <p:txBody>
          <a:bodyPr/>
          <a:lstStyle/>
          <a:p>
            <a:pPr>
              <a:lnSpc>
                <a:spcPct val="80000"/>
              </a:lnSpc>
              <a:buFont typeface="Arial" charset="0"/>
              <a:buChar char="•"/>
              <a:defRPr/>
            </a:pPr>
            <a:r>
              <a:rPr lang="hu-HU" altLang="en-US" sz="2800" dirty="0">
                <a:latin typeface="Times New Roman" charset="0"/>
              </a:rPr>
              <a:t>BMI &gt;25,  nyakkörfogat &gt;40cm</a:t>
            </a:r>
          </a:p>
          <a:p>
            <a:pPr>
              <a:lnSpc>
                <a:spcPct val="80000"/>
              </a:lnSpc>
              <a:buFont typeface="Arial" charset="0"/>
              <a:buChar char="•"/>
              <a:defRPr/>
            </a:pPr>
            <a:r>
              <a:rPr lang="hu-HU" altLang="en-US" sz="2800" dirty="0">
                <a:latin typeface="Times New Roman" charset="0"/>
              </a:rPr>
              <a:t>Életkor &gt;65 év</a:t>
            </a:r>
          </a:p>
          <a:p>
            <a:pPr>
              <a:lnSpc>
                <a:spcPct val="80000"/>
              </a:lnSpc>
              <a:buFont typeface="Arial" charset="0"/>
              <a:buChar char="•"/>
              <a:defRPr/>
            </a:pPr>
            <a:r>
              <a:rPr lang="hu-HU" altLang="en-US" sz="2800" dirty="0">
                <a:latin typeface="Times New Roman" charset="0"/>
              </a:rPr>
              <a:t>Férfi nem  (</a:t>
            </a:r>
            <a:r>
              <a:rPr lang="hu-HU" altLang="en-US" sz="2800" dirty="0" err="1">
                <a:latin typeface="Times New Roman" charset="0"/>
              </a:rPr>
              <a:t>férfi:nő</a:t>
            </a:r>
            <a:r>
              <a:rPr lang="hu-HU" altLang="en-US" sz="2800" dirty="0">
                <a:latin typeface="Times New Roman" charset="0"/>
              </a:rPr>
              <a:t>=3-10:1)</a:t>
            </a:r>
          </a:p>
          <a:p>
            <a:pPr>
              <a:lnSpc>
                <a:spcPct val="80000"/>
              </a:lnSpc>
              <a:buFont typeface="Arial" charset="0"/>
              <a:buChar char="•"/>
              <a:defRPr/>
            </a:pPr>
            <a:r>
              <a:rPr lang="hu-HU" altLang="en-US" sz="2800" dirty="0" err="1">
                <a:latin typeface="Times New Roman" charset="0"/>
              </a:rPr>
              <a:t>Postmenopausa</a:t>
            </a:r>
            <a:endParaRPr lang="hu-HU" altLang="en-US" sz="2800" dirty="0">
              <a:latin typeface="Times New Roman" charset="0"/>
            </a:endParaRPr>
          </a:p>
          <a:p>
            <a:pPr>
              <a:lnSpc>
                <a:spcPct val="80000"/>
              </a:lnSpc>
              <a:buFont typeface="Arial" charset="0"/>
              <a:buChar char="•"/>
              <a:defRPr/>
            </a:pPr>
            <a:r>
              <a:rPr lang="hu-HU" altLang="en-US" sz="2800" dirty="0">
                <a:latin typeface="Times New Roman" charset="0"/>
              </a:rPr>
              <a:t>Alkati típusok </a:t>
            </a:r>
          </a:p>
          <a:p>
            <a:pPr>
              <a:lnSpc>
                <a:spcPct val="80000"/>
              </a:lnSpc>
              <a:buFont typeface="Arial" charset="0"/>
              <a:buChar char="•"/>
              <a:defRPr/>
            </a:pPr>
            <a:r>
              <a:rPr lang="hu-HU" altLang="en-US" sz="2800" dirty="0">
                <a:latin typeface="Times New Roman" charset="0"/>
              </a:rPr>
              <a:t>Alkohol fogyasztás</a:t>
            </a:r>
          </a:p>
          <a:p>
            <a:pPr>
              <a:lnSpc>
                <a:spcPct val="80000"/>
              </a:lnSpc>
              <a:buFont typeface="Arial" charset="0"/>
              <a:buChar char="•"/>
              <a:defRPr/>
            </a:pPr>
            <a:r>
              <a:rPr lang="hu-HU" altLang="en-US" sz="2800" dirty="0">
                <a:latin typeface="Times New Roman" charset="0"/>
              </a:rPr>
              <a:t>Gyógyszerek: szedatívum, </a:t>
            </a:r>
            <a:r>
              <a:rPr lang="hu-HU" altLang="en-US" sz="2800" dirty="0" err="1" smtClean="0">
                <a:latin typeface="Times New Roman" charset="0"/>
              </a:rPr>
              <a:t>hypnotikum</a:t>
            </a:r>
            <a:r>
              <a:rPr lang="hu-HU" altLang="en-US" sz="2800" dirty="0" smtClean="0">
                <a:latin typeface="Times New Roman" charset="0"/>
              </a:rPr>
              <a:t>, béta-blokkoló</a:t>
            </a:r>
            <a:r>
              <a:rPr lang="hu-HU" altLang="en-US" sz="2800" dirty="0">
                <a:latin typeface="Times New Roman" charset="0"/>
              </a:rPr>
              <a:t>, </a:t>
            </a:r>
            <a:r>
              <a:rPr lang="hu-HU" altLang="en-US" sz="2800" dirty="0" err="1">
                <a:latin typeface="Times New Roman" charset="0"/>
              </a:rPr>
              <a:t>izomrelaxáns</a:t>
            </a:r>
            <a:r>
              <a:rPr lang="hu-HU" altLang="en-US" sz="2800" dirty="0">
                <a:latin typeface="Times New Roman" charset="0"/>
              </a:rPr>
              <a:t>, </a:t>
            </a:r>
            <a:r>
              <a:rPr lang="hu-HU" altLang="en-US" sz="2800" dirty="0" err="1">
                <a:latin typeface="Times New Roman" charset="0"/>
              </a:rPr>
              <a:t>opiát</a:t>
            </a:r>
            <a:endParaRPr lang="hu-HU" altLang="en-US" sz="2800" dirty="0">
              <a:latin typeface="Times New Roman" charset="0"/>
            </a:endParaRPr>
          </a:p>
          <a:p>
            <a:pPr>
              <a:lnSpc>
                <a:spcPct val="80000"/>
              </a:lnSpc>
              <a:buFont typeface="Arial" charset="0"/>
              <a:buChar char="•"/>
              <a:defRPr/>
            </a:pPr>
            <a:r>
              <a:rPr lang="hu-HU" altLang="en-US" sz="2800" dirty="0" err="1">
                <a:latin typeface="Times New Roman" charset="0"/>
              </a:rPr>
              <a:t>Craniofacialis</a:t>
            </a:r>
            <a:r>
              <a:rPr lang="hu-HU" altLang="en-US" sz="2800" dirty="0">
                <a:latin typeface="Times New Roman" charset="0"/>
              </a:rPr>
              <a:t> </a:t>
            </a:r>
            <a:r>
              <a:rPr lang="hu-HU" altLang="en-US" sz="2800" dirty="0" err="1">
                <a:latin typeface="Times New Roman" charset="0"/>
              </a:rPr>
              <a:t>abnormalitást</a:t>
            </a:r>
            <a:r>
              <a:rPr lang="hu-HU" altLang="en-US" sz="2800" dirty="0">
                <a:latin typeface="Times New Roman" charset="0"/>
              </a:rPr>
              <a:t> okozó kórképek</a:t>
            </a:r>
          </a:p>
        </p:txBody>
      </p:sp>
      <p:pic>
        <p:nvPicPr>
          <p:cNvPr id="466948" name="Picture 4" descr="retrognathia"/>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6271486" y="914400"/>
            <a:ext cx="3191164" cy="27304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6949" name="Picture 5" descr="obes_young_women"/>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9031582" y="3644839"/>
            <a:ext cx="3146571" cy="26745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descr="apnoe anatomia"/>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6024420" y="1176338"/>
            <a:ext cx="5943723" cy="51347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7971" name="Picture 3" descr="normal_anatomia"/>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346365" y="1176338"/>
            <a:ext cx="5361710" cy="51347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67972" name="Text Box 4"/>
          <p:cNvSpPr txBox="1">
            <a:spLocks noChangeArrowheads="1"/>
          </p:cNvSpPr>
          <p:nvPr/>
        </p:nvSpPr>
        <p:spPr bwMode="auto">
          <a:xfrm>
            <a:off x="0" y="0"/>
            <a:ext cx="12192000" cy="1011381"/>
          </a:xfrm>
          <a:prstGeom prst="rect">
            <a:avLst/>
          </a:prstGeom>
          <a:solidFill>
            <a:srgbClr val="0070C0"/>
          </a:solidFill>
          <a:extLst/>
        </p:spPr>
        <p:txBody>
          <a:bodyPr vert="horz" lIns="91440" tIns="45720" rIns="91440" bIns="45720" rtlCol="0" anchor="ctr">
            <a:normAutofit/>
          </a:bodyPr>
          <a:lstStyle>
            <a:lvl1pPr algn="ctr">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altLang="en-US"/>
              <a:t>Apnoét </a:t>
            </a:r>
            <a:r>
              <a:rPr lang="hu-HU" altLang="en-US" dirty="0"/>
              <a:t>okozó anatómiai eltérés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0" y="9525"/>
            <a:ext cx="12192000" cy="877888"/>
          </a:xfrm>
          <a:solidFill>
            <a:srgbClr val="0070C0"/>
          </a:solidFill>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Apnoe keringési paraméterekre gyakorolt hatása</a:t>
            </a:r>
          </a:p>
        </p:txBody>
      </p:sp>
      <p:pic>
        <p:nvPicPr>
          <p:cNvPr id="474115" name="Picture 3"/>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832966" y="887413"/>
            <a:ext cx="6892925" cy="5400675"/>
          </a:xfrm>
        </p:spPr>
      </p:pic>
      <p:sp>
        <p:nvSpPr>
          <p:cNvPr id="2" name="Down Arrow 1"/>
          <p:cNvSpPr/>
          <p:nvPr/>
        </p:nvSpPr>
        <p:spPr>
          <a:xfrm>
            <a:off x="4933112" y="4564358"/>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0" y="9525"/>
            <a:ext cx="12192000" cy="877888"/>
          </a:xfrm>
          <a:solidFill>
            <a:srgbClr val="0070C0"/>
          </a:solidFill>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Apnoe keringési paraméterekre gyakorolt hatása</a:t>
            </a:r>
          </a:p>
        </p:txBody>
      </p:sp>
      <p:pic>
        <p:nvPicPr>
          <p:cNvPr id="474115" name="Picture 3"/>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832966" y="887413"/>
            <a:ext cx="6892925" cy="5400675"/>
          </a:xfrm>
        </p:spPr>
      </p:pic>
      <p:sp>
        <p:nvSpPr>
          <p:cNvPr id="2" name="Down Arrow 1"/>
          <p:cNvSpPr/>
          <p:nvPr/>
        </p:nvSpPr>
        <p:spPr>
          <a:xfrm>
            <a:off x="4933112" y="4564358"/>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own Arrow 4"/>
          <p:cNvSpPr/>
          <p:nvPr/>
        </p:nvSpPr>
        <p:spPr>
          <a:xfrm>
            <a:off x="5307900" y="287823"/>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4170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a:xfrm>
            <a:off x="0" y="9525"/>
            <a:ext cx="12192000" cy="877888"/>
          </a:xfrm>
          <a:solidFill>
            <a:srgbClr val="0070C0"/>
          </a:solidFill>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Apnoe keringési paraméterekre gyakorolt hatása</a:t>
            </a:r>
          </a:p>
        </p:txBody>
      </p:sp>
      <p:pic>
        <p:nvPicPr>
          <p:cNvPr id="474115" name="Picture 3"/>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832966" y="887413"/>
            <a:ext cx="6892925" cy="5400675"/>
          </a:xfrm>
        </p:spPr>
      </p:pic>
      <p:sp>
        <p:nvSpPr>
          <p:cNvPr id="2" name="Down Arrow 1"/>
          <p:cNvSpPr/>
          <p:nvPr/>
        </p:nvSpPr>
        <p:spPr>
          <a:xfrm>
            <a:off x="4933112" y="4564358"/>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Down Arrow 4"/>
          <p:cNvSpPr/>
          <p:nvPr/>
        </p:nvSpPr>
        <p:spPr>
          <a:xfrm>
            <a:off x="5307900" y="287823"/>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Down Arrow 5"/>
          <p:cNvSpPr/>
          <p:nvPr/>
        </p:nvSpPr>
        <p:spPr>
          <a:xfrm>
            <a:off x="5446445" y="1700992"/>
            <a:ext cx="360040" cy="79208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27335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40" name="Picture 4" descr="Schlaf35"/>
          <p:cNvPicPr>
            <a:picLocks noGrp="1" noChangeAspect="1" noChangeArrowheads="1"/>
          </p:cNvPicPr>
          <p:nvPr>
            <p:ph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7429943" y="3422650"/>
            <a:ext cx="4762057" cy="289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5144" name="Picture 8"/>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5735639" y="0"/>
            <a:ext cx="6248400" cy="3422650"/>
          </a:xfrm>
        </p:spPr>
      </p:pic>
      <p:pic>
        <p:nvPicPr>
          <p:cNvPr id="28676" name="Picture 5" descr="BreatheX-CPAP-Detached-Usage-Lef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41313"/>
            <a:ext cx="4398952" cy="463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43" name="Text Box 7"/>
          <p:cNvSpPr txBox="1">
            <a:spLocks noChangeArrowheads="1"/>
          </p:cNvSpPr>
          <p:nvPr/>
        </p:nvSpPr>
        <p:spPr bwMode="auto">
          <a:xfrm>
            <a:off x="4240213" y="181121"/>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hu-HU" altLang="en-US" sz="4000" dirty="0" smtClean="0"/>
              <a:t>Terápia:</a:t>
            </a:r>
            <a:endParaRPr lang="hu-HU" altLang="en-US" sz="4000" dirty="0"/>
          </a:p>
        </p:txBody>
      </p:sp>
      <p:sp>
        <p:nvSpPr>
          <p:cNvPr id="475142" name="Text Box 6"/>
          <p:cNvSpPr txBox="1">
            <a:spLocks noChangeArrowheads="1"/>
          </p:cNvSpPr>
          <p:nvPr/>
        </p:nvSpPr>
        <p:spPr bwMode="auto">
          <a:xfrm>
            <a:off x="6202363" y="116459"/>
            <a:ext cx="3673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hu-HU" altLang="en-US" sz="2400" dirty="0"/>
              <a:t>CPAP (</a:t>
            </a:r>
            <a:r>
              <a:rPr lang="hu-HU" altLang="en-US" sz="2400" dirty="0" err="1"/>
              <a:t>Continuous</a:t>
            </a:r>
            <a:r>
              <a:rPr lang="hu-HU" altLang="en-US" sz="2400" dirty="0"/>
              <a:t> </a:t>
            </a:r>
            <a:r>
              <a:rPr lang="hu-HU" altLang="en-US" sz="2400" dirty="0" err="1"/>
              <a:t>Positive</a:t>
            </a:r>
            <a:r>
              <a:rPr lang="hu-HU" altLang="en-US" sz="2400" dirty="0"/>
              <a:t> </a:t>
            </a:r>
            <a:r>
              <a:rPr lang="hu-HU" altLang="en-US" sz="2400" dirty="0" err="1"/>
              <a:t>Airway</a:t>
            </a:r>
            <a:r>
              <a:rPr lang="hu-HU" altLang="en-US" sz="2400" dirty="0"/>
              <a:t> </a:t>
            </a:r>
            <a:r>
              <a:rPr lang="hu-HU" altLang="en-US" sz="2400" dirty="0" err="1"/>
              <a:t>Pressure</a:t>
            </a:r>
            <a:r>
              <a:rPr lang="hu-HU" altLang="en-US" sz="2400" dirty="0"/>
              <a:t>)</a:t>
            </a:r>
          </a:p>
        </p:txBody>
      </p:sp>
      <p:pic>
        <p:nvPicPr>
          <p:cNvPr id="475139" name="Picture 3" descr="Schlaf34"/>
          <p:cNvPicPr>
            <a:picLocks noGrp="1" noChangeAspect="1" noChangeArrowheads="1"/>
          </p:cNvPicPr>
          <p:nvPr>
            <p:ph sz="quarter" idx="4294967295"/>
          </p:nvPr>
        </p:nvPicPr>
        <p:blipFill>
          <a:blip r:embed="rId6">
            <a:extLst>
              <a:ext uri="{28A0092B-C50C-407E-A947-70E740481C1C}">
                <a14:useLocalDpi xmlns:a14="http://schemas.microsoft.com/office/drawing/2010/main"/>
              </a:ext>
            </a:extLst>
          </a:blip>
          <a:srcRect/>
          <a:stretch>
            <a:fillRect/>
          </a:stretch>
        </p:blipFill>
        <p:spPr>
          <a:xfrm>
            <a:off x="3189730" y="3422650"/>
            <a:ext cx="4240213" cy="287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0" y="0"/>
            <a:ext cx="12192000" cy="858838"/>
          </a:xfrm>
          <a:solidFill>
            <a:srgbClr val="0070C0"/>
          </a:solidFill>
          <a:extLst/>
        </p:spPr>
        <p:txBody>
          <a:bodyPr vert="horz" lIns="91440" tIns="45720" rIns="91440" bIns="45720" rtlCol="0" anchor="ctr">
            <a:normAutofit/>
          </a:bodyPr>
          <a:lstStyle/>
          <a:p>
            <a:pPr algn="ctr"/>
            <a:r>
              <a:rPr lang="hu-HU" altLang="en-US" sz="3200" dirty="0" err="1">
                <a:solidFill>
                  <a:schemeClr val="bg1"/>
                </a:solidFill>
                <a:latin typeface="Times New Roman" charset="0"/>
                <a:ea typeface="Times New Roman" charset="0"/>
                <a:cs typeface="Times New Roman" charset="0"/>
              </a:rPr>
              <a:t>Renovaszkuláris</a:t>
            </a:r>
            <a:r>
              <a:rPr lang="hu-HU" altLang="en-US" sz="3200" dirty="0">
                <a:solidFill>
                  <a:schemeClr val="bg1"/>
                </a:solidFill>
                <a:latin typeface="Times New Roman" charset="0"/>
                <a:ea typeface="Times New Roman" charset="0"/>
                <a:cs typeface="Times New Roman" charset="0"/>
              </a:rPr>
              <a:t> betegség </a:t>
            </a:r>
            <a:r>
              <a:rPr lang="hu-HU" altLang="en-US" sz="3200" dirty="0" err="1">
                <a:solidFill>
                  <a:schemeClr val="bg1"/>
                </a:solidFill>
                <a:latin typeface="Times New Roman" charset="0"/>
                <a:ea typeface="Times New Roman" charset="0"/>
                <a:cs typeface="Times New Roman" charset="0"/>
              </a:rPr>
              <a:t>etiológiája</a:t>
            </a:r>
            <a:endParaRPr lang="en-GB" altLang="en-US" sz="3200" dirty="0">
              <a:solidFill>
                <a:schemeClr val="bg1"/>
              </a:solidFill>
              <a:latin typeface="Times New Roman" charset="0"/>
              <a:ea typeface="Times New Roman" charset="0"/>
              <a:cs typeface="Times New Roman" charset="0"/>
            </a:endParaRPr>
          </a:p>
        </p:txBody>
      </p:sp>
      <p:pic>
        <p:nvPicPr>
          <p:cNvPr id="246788" name="Picture 4" descr="ANGio"/>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6982691" y="1067493"/>
            <a:ext cx="4488873" cy="48238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6787" name="Text Box 3"/>
          <p:cNvSpPr txBox="1">
            <a:spLocks noChangeArrowheads="1"/>
          </p:cNvSpPr>
          <p:nvPr/>
        </p:nvSpPr>
        <p:spPr bwMode="auto">
          <a:xfrm>
            <a:off x="519689" y="1290638"/>
            <a:ext cx="6005802" cy="381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1711" tIns="40855" rIns="81711" bIns="40855">
            <a:spAutoFit/>
          </a:bodyPr>
          <a:lstStyle>
            <a:lvl1pPr defTabSz="817563">
              <a:defRPr>
                <a:solidFill>
                  <a:schemeClr val="tx1"/>
                </a:solidFill>
                <a:latin typeface="Arial" charset="0"/>
              </a:defRPr>
            </a:lvl1pPr>
            <a:lvl2pPr marL="407988" defTabSz="817563">
              <a:defRPr>
                <a:solidFill>
                  <a:schemeClr val="tx1"/>
                </a:solidFill>
                <a:latin typeface="Arial" charset="0"/>
              </a:defRPr>
            </a:lvl2pPr>
            <a:lvl3pPr marL="817563" defTabSz="817563">
              <a:defRPr>
                <a:solidFill>
                  <a:schemeClr val="tx1"/>
                </a:solidFill>
                <a:latin typeface="Arial" charset="0"/>
              </a:defRPr>
            </a:lvl3pPr>
            <a:lvl4pPr marL="1225550" defTabSz="817563">
              <a:defRPr>
                <a:solidFill>
                  <a:schemeClr val="tx1"/>
                </a:solidFill>
                <a:latin typeface="Arial" charset="0"/>
              </a:defRPr>
            </a:lvl4pPr>
            <a:lvl5pPr marL="1633538" defTabSz="817563">
              <a:defRPr>
                <a:solidFill>
                  <a:schemeClr val="tx1"/>
                </a:solidFill>
                <a:latin typeface="Arial" charset="0"/>
              </a:defRPr>
            </a:lvl5pPr>
            <a:lvl6pPr marL="2090738" defTabSz="817563" fontAlgn="base">
              <a:spcBef>
                <a:spcPct val="0"/>
              </a:spcBef>
              <a:spcAft>
                <a:spcPct val="0"/>
              </a:spcAft>
              <a:defRPr>
                <a:solidFill>
                  <a:schemeClr val="tx1"/>
                </a:solidFill>
                <a:latin typeface="Arial" charset="0"/>
              </a:defRPr>
            </a:lvl6pPr>
            <a:lvl7pPr marL="2547938" defTabSz="817563" fontAlgn="base">
              <a:spcBef>
                <a:spcPct val="0"/>
              </a:spcBef>
              <a:spcAft>
                <a:spcPct val="0"/>
              </a:spcAft>
              <a:defRPr>
                <a:solidFill>
                  <a:schemeClr val="tx1"/>
                </a:solidFill>
                <a:latin typeface="Arial" charset="0"/>
              </a:defRPr>
            </a:lvl7pPr>
            <a:lvl8pPr marL="3005138" defTabSz="817563" fontAlgn="base">
              <a:spcBef>
                <a:spcPct val="0"/>
              </a:spcBef>
              <a:spcAft>
                <a:spcPct val="0"/>
              </a:spcAft>
              <a:defRPr>
                <a:solidFill>
                  <a:schemeClr val="tx1"/>
                </a:solidFill>
                <a:latin typeface="Arial" charset="0"/>
              </a:defRPr>
            </a:lvl8pPr>
            <a:lvl9pPr marL="3462338" defTabSz="817563" fontAlgn="base">
              <a:spcBef>
                <a:spcPct val="0"/>
              </a:spcBef>
              <a:spcAft>
                <a:spcPct val="0"/>
              </a:spcAft>
              <a:defRPr>
                <a:solidFill>
                  <a:schemeClr val="tx1"/>
                </a:solidFill>
                <a:latin typeface="Arial" charset="0"/>
              </a:defRPr>
            </a:lvl9pPr>
          </a:lstStyle>
          <a:p>
            <a:pPr eaLnBrk="1" hangingPunct="1">
              <a:spcBef>
                <a:spcPct val="50000"/>
              </a:spcBef>
              <a:buFontTx/>
              <a:buChar char="•"/>
              <a:defRPr/>
            </a:pPr>
            <a:r>
              <a:rPr lang="hu-HU" altLang="en-US" sz="2100" b="1" u="sng" dirty="0" err="1">
                <a:latin typeface="Times New Roman" charset="0"/>
              </a:rPr>
              <a:t>Atherosclerosis</a:t>
            </a:r>
            <a:r>
              <a:rPr lang="hu-HU" altLang="en-US" sz="2100" b="1" u="sng" dirty="0">
                <a:latin typeface="Times New Roman" charset="0"/>
              </a:rPr>
              <a:t> </a:t>
            </a:r>
          </a:p>
          <a:p>
            <a:pPr eaLnBrk="1" hangingPunct="1">
              <a:spcBef>
                <a:spcPct val="50000"/>
              </a:spcBef>
              <a:defRPr/>
            </a:pPr>
            <a:r>
              <a:rPr lang="hu-HU" altLang="en-US" sz="2100" b="1" dirty="0">
                <a:latin typeface="Times New Roman" charset="0"/>
              </a:rPr>
              <a:t>90%, idősebb kor, multiplex érbetegség részeként, </a:t>
            </a:r>
          </a:p>
          <a:p>
            <a:pPr eaLnBrk="1" hangingPunct="1">
              <a:spcBef>
                <a:spcPct val="50000"/>
              </a:spcBef>
              <a:defRPr/>
            </a:pPr>
            <a:r>
              <a:rPr lang="hu-HU" altLang="en-US" sz="2100" b="1" dirty="0" err="1">
                <a:latin typeface="Times New Roman" charset="0"/>
              </a:rPr>
              <a:t>proximalis</a:t>
            </a:r>
            <a:r>
              <a:rPr lang="hu-HU" altLang="en-US" sz="2100" b="1" dirty="0">
                <a:latin typeface="Times New Roman" charset="0"/>
              </a:rPr>
              <a:t> típus, progresszív lefolyás </a:t>
            </a:r>
            <a:endParaRPr lang="en-GB" altLang="en-US" sz="2100" b="1" dirty="0">
              <a:latin typeface="Times New Roman" charset="0"/>
            </a:endParaRPr>
          </a:p>
          <a:p>
            <a:pPr eaLnBrk="1" hangingPunct="1">
              <a:spcBef>
                <a:spcPct val="50000"/>
              </a:spcBef>
              <a:buFontTx/>
              <a:buChar char="•"/>
              <a:defRPr/>
            </a:pPr>
            <a:r>
              <a:rPr lang="hu-HU" altLang="en-US" sz="2100" b="1" u="sng" dirty="0" err="1">
                <a:latin typeface="Times New Roman" charset="0"/>
              </a:rPr>
              <a:t>Fibromuscularis</a:t>
            </a:r>
            <a:r>
              <a:rPr lang="hu-HU" altLang="en-US" sz="2100" b="1" u="sng" dirty="0">
                <a:latin typeface="Times New Roman" charset="0"/>
              </a:rPr>
              <a:t> </a:t>
            </a:r>
            <a:r>
              <a:rPr lang="hu-HU" altLang="en-US" sz="2100" b="1" u="sng" dirty="0" err="1">
                <a:latin typeface="Times New Roman" charset="0"/>
              </a:rPr>
              <a:t>dysplasia</a:t>
            </a:r>
            <a:endParaRPr lang="hu-HU" altLang="en-US" sz="2100" b="1" u="sng" dirty="0">
              <a:latin typeface="Times New Roman" charset="0"/>
            </a:endParaRPr>
          </a:p>
          <a:p>
            <a:pPr eaLnBrk="1" hangingPunct="1">
              <a:spcBef>
                <a:spcPct val="50000"/>
              </a:spcBef>
              <a:defRPr/>
            </a:pPr>
            <a:r>
              <a:rPr lang="hu-HU" altLang="en-US" sz="2100" b="1" dirty="0">
                <a:latin typeface="Times New Roman" charset="0"/>
              </a:rPr>
              <a:t>10 %, nők túlsúlya, 50 év alatt</a:t>
            </a:r>
          </a:p>
          <a:p>
            <a:pPr eaLnBrk="1" hangingPunct="1">
              <a:spcBef>
                <a:spcPct val="50000"/>
              </a:spcBef>
              <a:defRPr/>
            </a:pPr>
            <a:r>
              <a:rPr lang="hu-HU" altLang="en-US" sz="2100" b="1" dirty="0" err="1">
                <a:latin typeface="Times New Roman" charset="0"/>
              </a:rPr>
              <a:t>distalis</a:t>
            </a:r>
            <a:r>
              <a:rPr lang="hu-HU" altLang="en-US" sz="2100" b="1" dirty="0">
                <a:latin typeface="Times New Roman" charset="0"/>
              </a:rPr>
              <a:t> </a:t>
            </a:r>
            <a:r>
              <a:rPr lang="hu-HU" altLang="en-US" sz="2100" b="1" dirty="0" smtClean="0">
                <a:latin typeface="Times New Roman" charset="0"/>
              </a:rPr>
              <a:t>típus, </a:t>
            </a:r>
            <a:r>
              <a:rPr lang="hu-HU" altLang="en-US" sz="2100" b="1" dirty="0" err="1">
                <a:latin typeface="Times New Roman" charset="0"/>
              </a:rPr>
              <a:t>occlusio</a:t>
            </a:r>
            <a:r>
              <a:rPr lang="hu-HU" altLang="en-US" sz="2100" b="1" dirty="0">
                <a:latin typeface="Times New Roman" charset="0"/>
              </a:rPr>
              <a:t> ritkán</a:t>
            </a:r>
          </a:p>
          <a:p>
            <a:pPr eaLnBrk="1" hangingPunct="1">
              <a:spcBef>
                <a:spcPct val="50000"/>
              </a:spcBef>
              <a:buFontTx/>
              <a:buChar char="•"/>
              <a:defRPr/>
            </a:pPr>
            <a:r>
              <a:rPr lang="hu-HU" altLang="en-US" sz="1600" b="1" u="sng" dirty="0">
                <a:latin typeface="Times New Roman" charset="0"/>
              </a:rPr>
              <a:t>Egyéb</a:t>
            </a:r>
          </a:p>
          <a:p>
            <a:pPr eaLnBrk="1" hangingPunct="1">
              <a:spcBef>
                <a:spcPct val="50000"/>
              </a:spcBef>
              <a:defRPr/>
            </a:pPr>
            <a:r>
              <a:rPr lang="hu-HU" altLang="en-US" sz="1600" b="1" dirty="0" err="1">
                <a:latin typeface="Times New Roman" charset="0"/>
              </a:rPr>
              <a:t>Aneurysma</a:t>
            </a:r>
            <a:r>
              <a:rPr lang="hu-HU" altLang="en-US" sz="1600" b="1" dirty="0">
                <a:latin typeface="Times New Roman" charset="0"/>
              </a:rPr>
              <a:t>(</a:t>
            </a:r>
            <a:r>
              <a:rPr lang="hu-HU" altLang="en-US" sz="1600" b="1" dirty="0" err="1">
                <a:latin typeface="Times New Roman" charset="0"/>
              </a:rPr>
              <a:t>dissectio</a:t>
            </a:r>
            <a:r>
              <a:rPr lang="hu-HU" altLang="en-US" sz="1600" b="1" dirty="0">
                <a:latin typeface="Times New Roman" charset="0"/>
              </a:rPr>
              <a:t>), </a:t>
            </a:r>
            <a:r>
              <a:rPr lang="hu-HU" altLang="en-US" sz="1600" b="1" dirty="0" err="1">
                <a:latin typeface="Times New Roman" charset="0"/>
              </a:rPr>
              <a:t>embolia</a:t>
            </a:r>
            <a:r>
              <a:rPr lang="hu-HU" altLang="en-US" sz="1600" b="1" dirty="0">
                <a:latin typeface="Times New Roman" charset="0"/>
              </a:rPr>
              <a:t>, külső kompresszió, </a:t>
            </a:r>
            <a:r>
              <a:rPr lang="hu-HU" altLang="en-US" sz="1600" b="1" dirty="0" err="1">
                <a:latin typeface="Times New Roman" charset="0"/>
              </a:rPr>
              <a:t>Takayasu</a:t>
            </a:r>
            <a:r>
              <a:rPr lang="hu-HU" altLang="en-US" sz="1600" b="1" dirty="0">
                <a:latin typeface="Times New Roman" charset="0"/>
              </a:rPr>
              <a:t> </a:t>
            </a:r>
            <a:r>
              <a:rPr lang="hu-HU" altLang="en-US" sz="1600" b="1" dirty="0" err="1">
                <a:latin typeface="Times New Roman" charset="0"/>
              </a:rPr>
              <a:t>arteritis</a:t>
            </a:r>
            <a:r>
              <a:rPr lang="hu-HU" altLang="en-US" sz="1600" b="1" dirty="0">
                <a:latin typeface="Times New Roman" charset="0"/>
              </a:rPr>
              <a:t>, </a:t>
            </a:r>
            <a:r>
              <a:rPr lang="hu-HU" altLang="en-US" sz="1600" b="1" dirty="0" err="1">
                <a:latin typeface="Times New Roman" charset="0"/>
              </a:rPr>
              <a:t>Ptosis</a:t>
            </a:r>
            <a:endParaRPr lang="hu-HU" altLang="en-US" sz="1600" b="1" dirty="0">
              <a:latin typeface="Times New Roman"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2133600" y="549275"/>
            <a:ext cx="6908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78" tIns="41140" rIns="82278" bIns="41140"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hu-HU" altLang="en-US">
                <a:solidFill>
                  <a:schemeClr val="tx1"/>
                </a:solidFill>
              </a:rPr>
              <a:t>Spiral CT vs. MR angiográfia</a:t>
            </a:r>
            <a:endParaRPr lang="en-GB" altLang="en-US">
              <a:solidFill>
                <a:schemeClr val="tx1"/>
              </a:solidFill>
            </a:endParaRPr>
          </a:p>
        </p:txBody>
      </p:sp>
      <p:pic>
        <p:nvPicPr>
          <p:cNvPr id="31746" name="Picture 5" descr="MRartr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9525"/>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nvPr>
        </p:nvGraphicFramePr>
        <p:xfrm>
          <a:off x="1304366" y="995081"/>
          <a:ext cx="9789458" cy="4585448"/>
        </p:xfrm>
        <a:graphic>
          <a:graphicData uri="http://schemas.openxmlformats.org/drawingml/2006/chart">
            <c:chart xmlns:c="http://schemas.openxmlformats.org/drawingml/2006/chart" xmlns:r="http://schemas.openxmlformats.org/officeDocument/2006/relationships" r:id="rId3"/>
          </a:graphicData>
        </a:graphic>
      </p:graphicFrame>
      <p:sp>
        <p:nvSpPr>
          <p:cNvPr id="2" name="Szövegdoboz 1"/>
          <p:cNvSpPr txBox="1"/>
          <p:nvPr/>
        </p:nvSpPr>
        <p:spPr>
          <a:xfrm>
            <a:off x="2423592" y="2976310"/>
            <a:ext cx="497252" cy="338554"/>
          </a:xfrm>
          <a:prstGeom prst="rect">
            <a:avLst/>
          </a:prstGeom>
          <a:noFill/>
        </p:spPr>
        <p:txBody>
          <a:bodyPr wrap="none" rtlCol="0">
            <a:spAutoFit/>
          </a:bodyPr>
          <a:lstStyle/>
          <a:p>
            <a:pPr defTabSz="914400"/>
            <a:r>
              <a:rPr lang="hu-HU" sz="1600" b="1" dirty="0">
                <a:solidFill>
                  <a:schemeClr val="accent2"/>
                </a:solidFill>
              </a:rPr>
              <a:t>185</a:t>
            </a:r>
          </a:p>
        </p:txBody>
      </p:sp>
      <p:sp>
        <p:nvSpPr>
          <p:cNvPr id="5" name="Szövegdoboz 4"/>
          <p:cNvSpPr txBox="1"/>
          <p:nvPr/>
        </p:nvSpPr>
        <p:spPr>
          <a:xfrm>
            <a:off x="5413044" y="2697759"/>
            <a:ext cx="497252" cy="338554"/>
          </a:xfrm>
          <a:prstGeom prst="rect">
            <a:avLst/>
          </a:prstGeom>
          <a:noFill/>
        </p:spPr>
        <p:txBody>
          <a:bodyPr wrap="none" rtlCol="0">
            <a:spAutoFit/>
          </a:bodyPr>
          <a:lstStyle/>
          <a:p>
            <a:pPr defTabSz="914400"/>
            <a:r>
              <a:rPr lang="hu-HU" sz="1600" b="1" dirty="0">
                <a:solidFill>
                  <a:schemeClr val="accent2"/>
                </a:solidFill>
              </a:rPr>
              <a:t>394</a:t>
            </a:r>
          </a:p>
        </p:txBody>
      </p:sp>
      <p:sp>
        <p:nvSpPr>
          <p:cNvPr id="6" name="Szövegdoboz 5"/>
          <p:cNvSpPr txBox="1"/>
          <p:nvPr/>
        </p:nvSpPr>
        <p:spPr>
          <a:xfrm>
            <a:off x="8402814" y="1961795"/>
            <a:ext cx="497252" cy="338554"/>
          </a:xfrm>
          <a:prstGeom prst="rect">
            <a:avLst/>
          </a:prstGeom>
          <a:noFill/>
        </p:spPr>
        <p:txBody>
          <a:bodyPr wrap="none" rtlCol="0">
            <a:spAutoFit/>
          </a:bodyPr>
          <a:lstStyle/>
          <a:p>
            <a:pPr defTabSz="914400"/>
            <a:r>
              <a:rPr lang="hu-HU" sz="1600" b="1" dirty="0">
                <a:solidFill>
                  <a:schemeClr val="accent2"/>
                </a:solidFill>
              </a:rPr>
              <a:t>779</a:t>
            </a:r>
          </a:p>
        </p:txBody>
      </p:sp>
      <p:sp>
        <p:nvSpPr>
          <p:cNvPr id="7" name="Téglalap 6"/>
          <p:cNvSpPr/>
          <p:nvPr/>
        </p:nvSpPr>
        <p:spPr>
          <a:xfrm>
            <a:off x="0" y="0"/>
            <a:ext cx="12191999" cy="929485"/>
          </a:xfrm>
          <a:prstGeom prst="rect">
            <a:avLst/>
          </a:prstGeom>
          <a:solidFill>
            <a:srgbClr val="0070C0"/>
          </a:solidFill>
        </p:spPr>
        <p:txBody>
          <a:bodyPr vert="horz" lIns="91440" tIns="45720" rIns="91440" bIns="45720" rtlCol="0" anchor="ctr">
            <a:normAutofit/>
          </a:bodyPr>
          <a:lstStyle/>
          <a:p>
            <a:pPr algn="ctr" defTabSz="914400">
              <a:lnSpc>
                <a:spcPct val="85000"/>
              </a:lnSpc>
              <a:spcBef>
                <a:spcPct val="0"/>
              </a:spcBef>
            </a:pPr>
            <a:r>
              <a:rPr lang="hu-HU" sz="3200" spc="-50" dirty="0">
                <a:solidFill>
                  <a:schemeClr val="bg1"/>
                </a:solidFill>
                <a:latin typeface="Times New Roman" charset="0"/>
                <a:ea typeface="Times New Roman" charset="0"/>
                <a:cs typeface="Times New Roman" charset="0"/>
              </a:rPr>
              <a:t> Kardiovaszkuláris halálozás</a:t>
            </a:r>
          </a:p>
          <a:p>
            <a:pPr algn="ctr" defTabSz="914400">
              <a:lnSpc>
                <a:spcPct val="85000"/>
              </a:lnSpc>
              <a:spcBef>
                <a:spcPct val="0"/>
              </a:spcBef>
            </a:pPr>
            <a:r>
              <a:rPr lang="hu-HU" sz="3200" spc="-50" dirty="0">
                <a:solidFill>
                  <a:schemeClr val="bg1"/>
                </a:solidFill>
                <a:latin typeface="Times New Roman" charset="0"/>
                <a:ea typeface="Times New Roman" charset="0"/>
                <a:cs typeface="Times New Roman" charset="0"/>
              </a:rPr>
              <a:t>(100,000 lakosra vetített arányszám, 2012)</a:t>
            </a:r>
          </a:p>
        </p:txBody>
      </p:sp>
      <p:sp>
        <p:nvSpPr>
          <p:cNvPr id="8" name="AutoShape 53"/>
          <p:cNvSpPr>
            <a:spLocks noChangeArrowheads="1"/>
          </p:cNvSpPr>
          <p:nvPr/>
        </p:nvSpPr>
        <p:spPr bwMode="auto">
          <a:xfrm>
            <a:off x="1559364" y="5470405"/>
            <a:ext cx="9074149" cy="1006599"/>
          </a:xfrm>
          <a:prstGeom prst="roundRect">
            <a:avLst>
              <a:gd name="adj" fmla="val 16667"/>
            </a:avLst>
          </a:prstGeom>
          <a:noFill/>
          <a:ln w="38100" algn="ctr">
            <a:no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914400"/>
            <a:r>
              <a:rPr lang="hu-HU" sz="2400" dirty="0">
                <a:latin typeface="Calibri"/>
              </a:rPr>
              <a:t>Magyarország közel </a:t>
            </a:r>
            <a:r>
              <a:rPr lang="hu-HU" sz="2400" b="1" dirty="0">
                <a:latin typeface="Calibri"/>
              </a:rPr>
              <a:t>2x annyi beteg hal meg kardiovaszkuláris megbetegedésben</a:t>
            </a:r>
            <a:r>
              <a:rPr lang="hu-HU" sz="2400" dirty="0">
                <a:latin typeface="Calibri"/>
              </a:rPr>
              <a:t>, mint az európai átlag.</a:t>
            </a:r>
          </a:p>
        </p:txBody>
      </p:sp>
      <p:sp>
        <p:nvSpPr>
          <p:cNvPr id="9" name="Szövegdoboz 8"/>
          <p:cNvSpPr txBox="1"/>
          <p:nvPr/>
        </p:nvSpPr>
        <p:spPr>
          <a:xfrm>
            <a:off x="9661693" y="6443820"/>
            <a:ext cx="2305888" cy="338554"/>
          </a:xfrm>
          <a:prstGeom prst="rect">
            <a:avLst/>
          </a:prstGeom>
          <a:noFill/>
        </p:spPr>
        <p:txBody>
          <a:bodyPr wrap="none" rtlCol="0">
            <a:spAutoFit/>
          </a:bodyPr>
          <a:lstStyle/>
          <a:p>
            <a:pPr defTabSz="914400"/>
            <a:r>
              <a:rPr lang="hu-HU" sz="1600" dirty="0">
                <a:solidFill>
                  <a:schemeClr val="bg1"/>
                </a:solidFill>
              </a:rPr>
              <a:t>KSH, Egészségügyi adatok</a:t>
            </a:r>
          </a:p>
        </p:txBody>
      </p:sp>
      <p:sp>
        <p:nvSpPr>
          <p:cNvPr id="10" name="Téglalap 2"/>
          <p:cNvSpPr/>
          <p:nvPr/>
        </p:nvSpPr>
        <p:spPr>
          <a:xfrm>
            <a:off x="9100554" y="2300349"/>
            <a:ext cx="272046" cy="227165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cxnSp>
        <p:nvCxnSpPr>
          <p:cNvPr id="11" name="Straight Connector 10"/>
          <p:cNvCxnSpPr/>
          <p:nvPr/>
        </p:nvCxnSpPr>
        <p:spPr>
          <a:xfrm>
            <a:off x="1559364" y="3525884"/>
            <a:ext cx="953446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67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0" y="-14288"/>
            <a:ext cx="12192000" cy="852488"/>
          </a:xfrm>
          <a:solidFill>
            <a:srgbClr val="0070C0"/>
          </a:solidFill>
          <a:extLst/>
        </p:spPr>
        <p:txBody>
          <a:bodyPr vert="horz" lIns="91440" tIns="45720" rIns="91440" bIns="45720" rtlCol="0" anchor="ctr">
            <a:normAutofit/>
          </a:bodyPr>
          <a:lstStyle/>
          <a:p>
            <a:pPr algn="ctr"/>
            <a:r>
              <a:rPr lang="hu-HU" altLang="en-US" sz="3200" dirty="0">
                <a:solidFill>
                  <a:schemeClr val="bg1"/>
                </a:solidFill>
                <a:latin typeface="Times New Roman" charset="0"/>
                <a:ea typeface="Times New Roman" charset="0"/>
                <a:cs typeface="Times New Roman" charset="0"/>
              </a:rPr>
              <a:t>A </a:t>
            </a:r>
            <a:r>
              <a:rPr lang="hu-HU" altLang="en-US" sz="3200" dirty="0" err="1">
                <a:solidFill>
                  <a:schemeClr val="bg1"/>
                </a:solidFill>
                <a:latin typeface="Times New Roman" charset="0"/>
                <a:ea typeface="Times New Roman" charset="0"/>
                <a:cs typeface="Times New Roman" charset="0"/>
              </a:rPr>
              <a:t>renovaszkuláris</a:t>
            </a:r>
            <a:r>
              <a:rPr lang="hu-HU" altLang="en-US" sz="3200" dirty="0">
                <a:solidFill>
                  <a:schemeClr val="bg1"/>
                </a:solidFill>
                <a:latin typeface="Times New Roman" charset="0"/>
                <a:ea typeface="Times New Roman" charset="0"/>
                <a:cs typeface="Times New Roman" charset="0"/>
              </a:rPr>
              <a:t> hypertonia </a:t>
            </a:r>
            <a:r>
              <a:rPr lang="hu-HU" altLang="en-US" sz="3200" dirty="0" err="1">
                <a:solidFill>
                  <a:schemeClr val="bg1"/>
                </a:solidFill>
                <a:latin typeface="Times New Roman" charset="0"/>
                <a:ea typeface="Times New Roman" charset="0"/>
                <a:cs typeface="Times New Roman" charset="0"/>
              </a:rPr>
              <a:t>pathomechanizmusa</a:t>
            </a:r>
            <a:endParaRPr lang="en-US" altLang="en-US" sz="3200" dirty="0">
              <a:solidFill>
                <a:schemeClr val="bg1"/>
              </a:solidFill>
              <a:latin typeface="Times New Roman" charset="0"/>
              <a:ea typeface="Times New Roman" charset="0"/>
              <a:cs typeface="Times New Roman" charset="0"/>
            </a:endParaRPr>
          </a:p>
        </p:txBody>
      </p:sp>
      <p:sp>
        <p:nvSpPr>
          <p:cNvPr id="225283" name="Text Box 3"/>
          <p:cNvSpPr txBox="1">
            <a:spLocks noChangeArrowheads="1"/>
          </p:cNvSpPr>
          <p:nvPr/>
        </p:nvSpPr>
        <p:spPr bwMode="auto">
          <a:xfrm>
            <a:off x="3969330" y="900540"/>
            <a:ext cx="1849737" cy="369332"/>
          </a:xfrm>
          <a:prstGeom prst="rect">
            <a:avLst/>
          </a:prstGeom>
          <a:solidFill>
            <a:srgbClr val="FF9900"/>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hu-HU" altLang="en-US" b="1">
                <a:solidFill>
                  <a:srgbClr val="000066"/>
                </a:solidFill>
              </a:rPr>
              <a:t>VESE</a:t>
            </a:r>
            <a:r>
              <a:rPr lang="en-US" altLang="en-US" b="1">
                <a:solidFill>
                  <a:srgbClr val="000066"/>
                </a:solidFill>
              </a:rPr>
              <a:t> </a:t>
            </a:r>
            <a:r>
              <a:rPr lang="hu-HU" altLang="en-US" b="1">
                <a:solidFill>
                  <a:srgbClr val="000066"/>
                </a:solidFill>
              </a:rPr>
              <a:t> </a:t>
            </a:r>
            <a:r>
              <a:rPr lang="en-US" altLang="en-US" b="1">
                <a:solidFill>
                  <a:srgbClr val="000066"/>
                </a:solidFill>
              </a:rPr>
              <a:t>ISCHAEMIA</a:t>
            </a:r>
          </a:p>
        </p:txBody>
      </p:sp>
      <p:sp>
        <p:nvSpPr>
          <p:cNvPr id="225284" name="Text Box 4"/>
          <p:cNvSpPr txBox="1">
            <a:spLocks noChangeArrowheads="1"/>
          </p:cNvSpPr>
          <p:nvPr/>
        </p:nvSpPr>
        <p:spPr bwMode="auto">
          <a:xfrm>
            <a:off x="4486855" y="1738740"/>
            <a:ext cx="1082675" cy="376238"/>
          </a:xfrm>
          <a:prstGeom prst="rect">
            <a:avLst/>
          </a:prstGeom>
          <a:solidFill>
            <a:srgbClr val="FFCC00"/>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0066"/>
                </a:solidFill>
              </a:rPr>
              <a:t>RENIN </a:t>
            </a:r>
            <a:r>
              <a:rPr lang="en-US" altLang="en-US" b="1">
                <a:solidFill>
                  <a:srgbClr val="000066"/>
                </a:solidFill>
                <a:ea typeface="Arial" charset="0"/>
                <a:cs typeface="Arial" charset="0"/>
              </a:rPr>
              <a:t>↑</a:t>
            </a:r>
          </a:p>
        </p:txBody>
      </p:sp>
      <p:sp>
        <p:nvSpPr>
          <p:cNvPr id="225285" name="Text Box 5"/>
          <p:cNvSpPr txBox="1">
            <a:spLocks noChangeArrowheads="1"/>
          </p:cNvSpPr>
          <p:nvPr/>
        </p:nvSpPr>
        <p:spPr bwMode="auto">
          <a:xfrm>
            <a:off x="6915379" y="1738740"/>
            <a:ext cx="1851724" cy="369332"/>
          </a:xfrm>
          <a:prstGeom prst="rect">
            <a:avLst/>
          </a:prstGeom>
          <a:solidFill>
            <a:srgbClr val="FFCC00"/>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b="1">
                <a:solidFill>
                  <a:srgbClr val="000066"/>
                </a:solidFill>
              </a:rPr>
              <a:t>ANGIOTEN</a:t>
            </a:r>
            <a:r>
              <a:rPr lang="hu-HU" altLang="en-US" b="1">
                <a:solidFill>
                  <a:srgbClr val="000066"/>
                </a:solidFill>
              </a:rPr>
              <a:t>Z</a:t>
            </a:r>
            <a:r>
              <a:rPr lang="en-US" altLang="en-US" b="1">
                <a:solidFill>
                  <a:srgbClr val="000066"/>
                </a:solidFill>
              </a:rPr>
              <a:t>IN ↑ </a:t>
            </a:r>
          </a:p>
        </p:txBody>
      </p:sp>
      <p:sp>
        <p:nvSpPr>
          <p:cNvPr id="225286" name="Text Box 6"/>
          <p:cNvSpPr txBox="1">
            <a:spLocks noChangeArrowheads="1"/>
          </p:cNvSpPr>
          <p:nvPr/>
        </p:nvSpPr>
        <p:spPr bwMode="auto">
          <a:xfrm>
            <a:off x="9877521" y="1738740"/>
            <a:ext cx="1918666" cy="369332"/>
          </a:xfrm>
          <a:prstGeom prst="rect">
            <a:avLst/>
          </a:prstGeom>
          <a:solidFill>
            <a:srgbClr val="FFCC00"/>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b="1">
                <a:solidFill>
                  <a:srgbClr val="000066"/>
                </a:solidFill>
              </a:rPr>
              <a:t>ALDOS</a:t>
            </a:r>
            <a:r>
              <a:rPr lang="hu-HU" altLang="en-US" b="1">
                <a:solidFill>
                  <a:srgbClr val="000066"/>
                </a:solidFill>
              </a:rPr>
              <a:t>Z</a:t>
            </a:r>
            <a:r>
              <a:rPr lang="en-US" altLang="en-US" b="1">
                <a:solidFill>
                  <a:srgbClr val="000066"/>
                </a:solidFill>
              </a:rPr>
              <a:t>TERON ↑ </a:t>
            </a:r>
          </a:p>
        </p:txBody>
      </p:sp>
      <p:sp>
        <p:nvSpPr>
          <p:cNvPr id="225287" name="Line 7"/>
          <p:cNvSpPr>
            <a:spLocks noChangeShapeType="1"/>
          </p:cNvSpPr>
          <p:nvPr/>
        </p:nvSpPr>
        <p:spPr bwMode="auto">
          <a:xfrm>
            <a:off x="5569529" y="1967340"/>
            <a:ext cx="1219200"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88" name="Line 8"/>
          <p:cNvSpPr>
            <a:spLocks noChangeShapeType="1"/>
          </p:cNvSpPr>
          <p:nvPr/>
        </p:nvSpPr>
        <p:spPr bwMode="auto">
          <a:xfrm>
            <a:off x="8846129" y="1967340"/>
            <a:ext cx="914400"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89" name="Text Box 9"/>
          <p:cNvSpPr txBox="1">
            <a:spLocks noChangeArrowheads="1"/>
          </p:cNvSpPr>
          <p:nvPr/>
        </p:nvSpPr>
        <p:spPr bwMode="auto">
          <a:xfrm>
            <a:off x="10231294" y="2967466"/>
            <a:ext cx="1141273" cy="646331"/>
          </a:xfrm>
          <a:prstGeom prst="rect">
            <a:avLst/>
          </a:prstGeom>
          <a:solidFill>
            <a:srgbClr val="F5E89B"/>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hu-HU" altLang="en-US">
                <a:solidFill>
                  <a:srgbClr val="000066"/>
                </a:solidFill>
              </a:rPr>
              <a:t>NÁTRIUM</a:t>
            </a:r>
            <a:r>
              <a:rPr lang="en-US" altLang="en-US">
                <a:solidFill>
                  <a:srgbClr val="000066"/>
                </a:solidFill>
              </a:rPr>
              <a:t> </a:t>
            </a:r>
          </a:p>
          <a:p>
            <a:pPr algn="ctr" eaLnBrk="1" hangingPunct="1">
              <a:defRPr/>
            </a:pPr>
            <a:r>
              <a:rPr lang="en-US" altLang="en-US">
                <a:solidFill>
                  <a:srgbClr val="000066"/>
                </a:solidFill>
              </a:rPr>
              <a:t>RETEN</a:t>
            </a:r>
            <a:r>
              <a:rPr lang="hu-HU" altLang="en-US">
                <a:solidFill>
                  <a:srgbClr val="000066"/>
                </a:solidFill>
              </a:rPr>
              <a:t>CIÓ</a:t>
            </a:r>
            <a:endParaRPr lang="en-US" altLang="en-US">
              <a:solidFill>
                <a:srgbClr val="000066"/>
              </a:solidFill>
            </a:endParaRPr>
          </a:p>
        </p:txBody>
      </p:sp>
      <p:sp>
        <p:nvSpPr>
          <p:cNvPr id="225290" name="Line 10"/>
          <p:cNvSpPr>
            <a:spLocks noChangeShapeType="1"/>
          </p:cNvSpPr>
          <p:nvPr/>
        </p:nvSpPr>
        <p:spPr bwMode="auto">
          <a:xfrm>
            <a:off x="10751129" y="2195940"/>
            <a:ext cx="0" cy="7620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1" name="Line 11"/>
          <p:cNvSpPr>
            <a:spLocks noChangeShapeType="1"/>
          </p:cNvSpPr>
          <p:nvPr/>
        </p:nvSpPr>
        <p:spPr bwMode="auto">
          <a:xfrm>
            <a:off x="8846129" y="2195940"/>
            <a:ext cx="1143000" cy="8382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2" name="Text Box 12"/>
          <p:cNvSpPr txBox="1">
            <a:spLocks noChangeArrowheads="1"/>
          </p:cNvSpPr>
          <p:nvPr/>
        </p:nvSpPr>
        <p:spPr bwMode="auto">
          <a:xfrm>
            <a:off x="6972212" y="2957941"/>
            <a:ext cx="1582484" cy="646331"/>
          </a:xfrm>
          <a:prstGeom prst="rect">
            <a:avLst/>
          </a:prstGeom>
          <a:solidFill>
            <a:srgbClr val="F5E89B"/>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a:solidFill>
                  <a:srgbClr val="000066"/>
                </a:solidFill>
              </a:rPr>
              <a:t>PERI</a:t>
            </a:r>
            <a:r>
              <a:rPr lang="hu-HU" altLang="en-US">
                <a:solidFill>
                  <a:srgbClr val="000066"/>
                </a:solidFill>
              </a:rPr>
              <a:t>FÉRIÁS</a:t>
            </a:r>
            <a:endParaRPr lang="en-US" altLang="en-US">
              <a:solidFill>
                <a:srgbClr val="000066"/>
              </a:solidFill>
            </a:endParaRPr>
          </a:p>
          <a:p>
            <a:pPr algn="ctr" eaLnBrk="1" hangingPunct="1">
              <a:defRPr/>
            </a:pPr>
            <a:r>
              <a:rPr lang="hu-HU" altLang="en-US">
                <a:solidFill>
                  <a:srgbClr val="000066"/>
                </a:solidFill>
              </a:rPr>
              <a:t>ELLENÁLLÁS</a:t>
            </a:r>
            <a:r>
              <a:rPr lang="en-US" altLang="en-US">
                <a:solidFill>
                  <a:srgbClr val="000066"/>
                </a:solidFill>
              </a:rPr>
              <a:t> ↑</a:t>
            </a:r>
          </a:p>
        </p:txBody>
      </p:sp>
      <p:sp>
        <p:nvSpPr>
          <p:cNvPr id="225293" name="Line 13"/>
          <p:cNvSpPr>
            <a:spLocks noChangeShapeType="1"/>
          </p:cNvSpPr>
          <p:nvPr/>
        </p:nvSpPr>
        <p:spPr bwMode="auto">
          <a:xfrm>
            <a:off x="7779329" y="2195940"/>
            <a:ext cx="0" cy="7620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4" name="Line 14"/>
          <p:cNvSpPr>
            <a:spLocks noChangeShapeType="1"/>
          </p:cNvSpPr>
          <p:nvPr/>
        </p:nvSpPr>
        <p:spPr bwMode="auto">
          <a:xfrm>
            <a:off x="10827329" y="3719940"/>
            <a:ext cx="0" cy="99060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5" name="Text Box 15"/>
          <p:cNvSpPr txBox="1">
            <a:spLocks noChangeArrowheads="1"/>
          </p:cNvSpPr>
          <p:nvPr/>
        </p:nvSpPr>
        <p:spPr bwMode="auto">
          <a:xfrm>
            <a:off x="7042093" y="4405741"/>
            <a:ext cx="1477649" cy="646331"/>
          </a:xfrm>
          <a:prstGeom prst="rect">
            <a:avLst/>
          </a:prstGeom>
          <a:solidFill>
            <a:srgbClr val="F5E89B"/>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hu-HU" altLang="en-US">
                <a:solidFill>
                  <a:srgbClr val="000066"/>
                </a:solidFill>
              </a:rPr>
              <a:t>PER</a:t>
            </a:r>
            <a:r>
              <a:rPr lang="en-US" altLang="en-US">
                <a:solidFill>
                  <a:srgbClr val="000066"/>
                </a:solidFill>
              </a:rPr>
              <a:t>C</a:t>
            </a:r>
            <a:r>
              <a:rPr lang="hu-HU" altLang="en-US">
                <a:solidFill>
                  <a:srgbClr val="000066"/>
                </a:solidFill>
              </a:rPr>
              <a:t>-</a:t>
            </a:r>
          </a:p>
          <a:p>
            <a:pPr algn="ctr" eaLnBrk="1" hangingPunct="1">
              <a:defRPr/>
            </a:pPr>
            <a:r>
              <a:rPr lang="hu-HU" altLang="en-US">
                <a:solidFill>
                  <a:srgbClr val="000066"/>
                </a:solidFill>
              </a:rPr>
              <a:t>TÉRFOGAT</a:t>
            </a:r>
            <a:r>
              <a:rPr lang="en-US" altLang="en-US">
                <a:solidFill>
                  <a:srgbClr val="000066"/>
                </a:solidFill>
              </a:rPr>
              <a:t> ↑ </a:t>
            </a:r>
          </a:p>
        </p:txBody>
      </p:sp>
      <p:sp>
        <p:nvSpPr>
          <p:cNvPr id="225296" name="Line 16"/>
          <p:cNvSpPr>
            <a:spLocks noChangeShapeType="1"/>
          </p:cNvSpPr>
          <p:nvPr/>
        </p:nvSpPr>
        <p:spPr bwMode="auto">
          <a:xfrm flipV="1">
            <a:off x="7779329" y="3643740"/>
            <a:ext cx="0" cy="7620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7" name="Line 17"/>
          <p:cNvSpPr>
            <a:spLocks noChangeShapeType="1"/>
          </p:cNvSpPr>
          <p:nvPr/>
        </p:nvSpPr>
        <p:spPr bwMode="auto">
          <a:xfrm flipH="1">
            <a:off x="8617529" y="4710540"/>
            <a:ext cx="2209800"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298" name="Text Box 18"/>
          <p:cNvSpPr txBox="1">
            <a:spLocks noChangeArrowheads="1"/>
          </p:cNvSpPr>
          <p:nvPr/>
        </p:nvSpPr>
        <p:spPr bwMode="auto">
          <a:xfrm>
            <a:off x="4731330" y="4405741"/>
            <a:ext cx="1679575" cy="650875"/>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u-HU" altLang="en-US">
                <a:solidFill>
                  <a:srgbClr val="000066"/>
                </a:solidFill>
              </a:rPr>
              <a:t>PERC-</a:t>
            </a:r>
          </a:p>
          <a:p>
            <a:pPr algn="ctr" eaLnBrk="1" hangingPunct="1"/>
            <a:r>
              <a:rPr lang="hu-HU" altLang="en-US">
                <a:solidFill>
                  <a:srgbClr val="000066"/>
                </a:solidFill>
              </a:rPr>
              <a:t>TÉRFOGAT</a:t>
            </a:r>
            <a:r>
              <a:rPr lang="en-US" altLang="en-US">
                <a:solidFill>
                  <a:srgbClr val="000066"/>
                </a:solidFill>
              </a:rPr>
              <a:t> </a:t>
            </a:r>
            <a:r>
              <a:rPr lang="en-US" altLang="en-US">
                <a:solidFill>
                  <a:srgbClr val="000066"/>
                </a:solidFill>
                <a:ea typeface="Arial" charset="0"/>
                <a:cs typeface="Arial" charset="0"/>
              </a:rPr>
              <a:t>↓</a:t>
            </a:r>
            <a:r>
              <a:rPr lang="en-US" altLang="en-US">
                <a:solidFill>
                  <a:srgbClr val="000066"/>
                </a:solidFill>
              </a:rPr>
              <a:t> </a:t>
            </a:r>
          </a:p>
        </p:txBody>
      </p:sp>
      <p:sp>
        <p:nvSpPr>
          <p:cNvPr id="225299" name="Line 19"/>
          <p:cNvSpPr>
            <a:spLocks noChangeShapeType="1"/>
          </p:cNvSpPr>
          <p:nvPr/>
        </p:nvSpPr>
        <p:spPr bwMode="auto">
          <a:xfrm flipH="1">
            <a:off x="6026729" y="3643740"/>
            <a:ext cx="762000" cy="7620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0" name="Text Box 20"/>
          <p:cNvSpPr txBox="1">
            <a:spLocks noChangeArrowheads="1"/>
          </p:cNvSpPr>
          <p:nvPr/>
        </p:nvSpPr>
        <p:spPr bwMode="auto">
          <a:xfrm>
            <a:off x="5648892" y="3872340"/>
            <a:ext cx="1473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a:solidFill>
                  <a:srgbClr val="000066"/>
                </a:solidFill>
              </a:rPr>
              <a:t>autoregul</a:t>
            </a:r>
            <a:r>
              <a:rPr lang="hu-HU" altLang="en-US">
                <a:solidFill>
                  <a:srgbClr val="000066"/>
                </a:solidFill>
              </a:rPr>
              <a:t>áció</a:t>
            </a:r>
            <a:endParaRPr lang="en-US" altLang="en-US">
              <a:solidFill>
                <a:srgbClr val="000066"/>
              </a:solidFill>
            </a:endParaRPr>
          </a:p>
        </p:txBody>
      </p:sp>
      <p:sp>
        <p:nvSpPr>
          <p:cNvPr id="225301" name="Line 21"/>
          <p:cNvSpPr>
            <a:spLocks noChangeShapeType="1"/>
          </p:cNvSpPr>
          <p:nvPr/>
        </p:nvSpPr>
        <p:spPr bwMode="auto">
          <a:xfrm>
            <a:off x="10827329" y="4710540"/>
            <a:ext cx="0" cy="609600"/>
          </a:xfrm>
          <a:prstGeom prst="line">
            <a:avLst/>
          </a:prstGeom>
          <a:noFill/>
          <a:ln w="1905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2" name="Line 22"/>
          <p:cNvSpPr>
            <a:spLocks noChangeShapeType="1"/>
          </p:cNvSpPr>
          <p:nvPr/>
        </p:nvSpPr>
        <p:spPr bwMode="auto">
          <a:xfrm>
            <a:off x="4045529" y="5320140"/>
            <a:ext cx="6781800" cy="0"/>
          </a:xfrm>
          <a:prstGeom prst="line">
            <a:avLst/>
          </a:prstGeom>
          <a:noFill/>
          <a:ln w="1905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3" name="Line 23"/>
          <p:cNvSpPr>
            <a:spLocks noChangeShapeType="1"/>
          </p:cNvSpPr>
          <p:nvPr/>
        </p:nvSpPr>
        <p:spPr bwMode="auto">
          <a:xfrm flipV="1">
            <a:off x="4045529" y="3719940"/>
            <a:ext cx="0" cy="1600200"/>
          </a:xfrm>
          <a:prstGeom prst="line">
            <a:avLst/>
          </a:prstGeom>
          <a:noFill/>
          <a:ln w="1905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4" name="Line 24"/>
          <p:cNvSpPr>
            <a:spLocks noChangeShapeType="1"/>
          </p:cNvSpPr>
          <p:nvPr/>
        </p:nvSpPr>
        <p:spPr bwMode="auto">
          <a:xfrm>
            <a:off x="4045529" y="1967340"/>
            <a:ext cx="457200" cy="0"/>
          </a:xfrm>
          <a:prstGeom prst="line">
            <a:avLst/>
          </a:prstGeom>
          <a:noFill/>
          <a:ln w="1905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5" name="Line 25"/>
          <p:cNvSpPr>
            <a:spLocks noChangeShapeType="1"/>
          </p:cNvSpPr>
          <p:nvPr/>
        </p:nvSpPr>
        <p:spPr bwMode="auto">
          <a:xfrm>
            <a:off x="4045529" y="1967340"/>
            <a:ext cx="0" cy="1371600"/>
          </a:xfrm>
          <a:prstGeom prst="line">
            <a:avLst/>
          </a:prstGeom>
          <a:noFill/>
          <a:ln w="1905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6" name="Text Box 26"/>
          <p:cNvSpPr txBox="1">
            <a:spLocks noChangeArrowheads="1"/>
          </p:cNvSpPr>
          <p:nvPr/>
        </p:nvSpPr>
        <p:spPr bwMode="auto">
          <a:xfrm>
            <a:off x="3690916" y="3338940"/>
            <a:ext cx="728276" cy="369332"/>
          </a:xfrm>
          <a:prstGeom prst="rect">
            <a:avLst/>
          </a:prstGeom>
          <a:noFill/>
          <a:ln w="9525">
            <a:solidFill>
              <a:srgbClr val="0000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hu-HU" altLang="en-US">
                <a:solidFill>
                  <a:srgbClr val="000066"/>
                </a:solidFill>
              </a:rPr>
              <a:t>gátlás</a:t>
            </a:r>
            <a:endParaRPr lang="en-US" altLang="en-US">
              <a:solidFill>
                <a:srgbClr val="000066"/>
              </a:solidFill>
            </a:endParaRPr>
          </a:p>
        </p:txBody>
      </p:sp>
      <p:sp>
        <p:nvSpPr>
          <p:cNvPr id="225307" name="Line 27"/>
          <p:cNvSpPr>
            <a:spLocks noChangeShapeType="1"/>
          </p:cNvSpPr>
          <p:nvPr/>
        </p:nvSpPr>
        <p:spPr bwMode="auto">
          <a:xfrm>
            <a:off x="5112329" y="1357740"/>
            <a:ext cx="0" cy="30480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08" name="Text Box 28"/>
          <p:cNvSpPr txBox="1">
            <a:spLocks noChangeArrowheads="1"/>
          </p:cNvSpPr>
          <p:nvPr/>
        </p:nvSpPr>
        <p:spPr bwMode="auto">
          <a:xfrm>
            <a:off x="4638300" y="3110340"/>
            <a:ext cx="1694182" cy="369332"/>
          </a:xfrm>
          <a:prstGeom prst="rect">
            <a:avLst/>
          </a:prstGeom>
          <a:solidFill>
            <a:srgbClr val="FF9900"/>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hu-HU" altLang="en-US" b="1">
                <a:solidFill>
                  <a:srgbClr val="000066"/>
                </a:solidFill>
              </a:rPr>
              <a:t>VÉRNYOMÁS</a:t>
            </a:r>
            <a:r>
              <a:rPr lang="en-US" altLang="en-US" b="1">
                <a:solidFill>
                  <a:srgbClr val="000066"/>
                </a:solidFill>
              </a:rPr>
              <a:t> ↑</a:t>
            </a:r>
          </a:p>
        </p:txBody>
      </p:sp>
      <p:sp>
        <p:nvSpPr>
          <p:cNvPr id="225309" name="Line 29"/>
          <p:cNvSpPr>
            <a:spLocks noChangeShapeType="1"/>
          </p:cNvSpPr>
          <p:nvPr/>
        </p:nvSpPr>
        <p:spPr bwMode="auto">
          <a:xfrm flipH="1">
            <a:off x="6407729" y="3304015"/>
            <a:ext cx="381000"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25310" name="Text Box 30"/>
          <p:cNvSpPr txBox="1">
            <a:spLocks noChangeArrowheads="1"/>
          </p:cNvSpPr>
          <p:nvPr/>
        </p:nvSpPr>
        <p:spPr bwMode="auto">
          <a:xfrm>
            <a:off x="8196363" y="6456221"/>
            <a:ext cx="39388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sz="1600" dirty="0">
                <a:solidFill>
                  <a:schemeClr val="bg1"/>
                </a:solidFill>
              </a:rPr>
              <a:t>Welch</a:t>
            </a:r>
            <a:r>
              <a:rPr lang="hu-HU" altLang="en-US" sz="1600" dirty="0">
                <a:solidFill>
                  <a:schemeClr val="bg1"/>
                </a:solidFill>
              </a:rPr>
              <a:t> WJ. </a:t>
            </a:r>
            <a:r>
              <a:rPr lang="hu-HU" altLang="en-US" sz="1600" dirty="0" err="1">
                <a:solidFill>
                  <a:schemeClr val="bg1"/>
                </a:solidFill>
              </a:rPr>
              <a:t>Semin</a:t>
            </a:r>
            <a:r>
              <a:rPr lang="hu-HU" altLang="en-US" sz="1600" dirty="0">
                <a:solidFill>
                  <a:schemeClr val="bg1"/>
                </a:solidFill>
              </a:rPr>
              <a:t> </a:t>
            </a:r>
            <a:r>
              <a:rPr lang="hu-HU" altLang="en-US" sz="1600" dirty="0" err="1">
                <a:solidFill>
                  <a:schemeClr val="bg1"/>
                </a:solidFill>
              </a:rPr>
              <a:t>Nephrol</a:t>
            </a:r>
            <a:r>
              <a:rPr lang="en-US" altLang="en-US" sz="1600" dirty="0">
                <a:solidFill>
                  <a:schemeClr val="bg1"/>
                </a:solidFill>
              </a:rPr>
              <a:t>, </a:t>
            </a:r>
            <a:r>
              <a:rPr lang="hu-HU" altLang="en-US" sz="1600" dirty="0">
                <a:solidFill>
                  <a:schemeClr val="bg1"/>
                </a:solidFill>
              </a:rPr>
              <a:t>20:394-401; 2000.</a:t>
            </a:r>
            <a:endParaRPr lang="en-US" altLang="en-US" sz="1600" dirty="0">
              <a:solidFill>
                <a:schemeClr val="bg1"/>
              </a:solidFill>
            </a:endParaRPr>
          </a:p>
        </p:txBody>
      </p:sp>
      <p:sp>
        <p:nvSpPr>
          <p:cNvPr id="225311" name="Text Box 31"/>
          <p:cNvSpPr txBox="1">
            <a:spLocks noChangeArrowheads="1"/>
          </p:cNvSpPr>
          <p:nvPr/>
        </p:nvSpPr>
        <p:spPr bwMode="auto">
          <a:xfrm>
            <a:off x="193223" y="4582038"/>
            <a:ext cx="3497693" cy="1495794"/>
          </a:xfrm>
          <a:prstGeom prst="rect">
            <a:avLst/>
          </a:prstGeom>
          <a:solidFill>
            <a:schemeClr val="accent1"/>
          </a:solidFill>
          <a:ln w="9525">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110000"/>
              </a:lnSpc>
              <a:spcBef>
                <a:spcPct val="10000"/>
              </a:spcBef>
              <a:defRPr/>
            </a:pPr>
            <a:r>
              <a:rPr lang="hu-HU" altLang="en-US" sz="1600" dirty="0">
                <a:solidFill>
                  <a:srgbClr val="000066"/>
                </a:solidFill>
              </a:rPr>
              <a:t>A szimpatikus idegrendszer aktiválódása</a:t>
            </a:r>
            <a:endParaRPr lang="en-US" altLang="en-US" sz="1600" dirty="0">
              <a:solidFill>
                <a:srgbClr val="000066"/>
              </a:solidFill>
            </a:endParaRPr>
          </a:p>
          <a:p>
            <a:pPr eaLnBrk="1" hangingPunct="1">
              <a:lnSpc>
                <a:spcPct val="110000"/>
              </a:lnSpc>
              <a:spcBef>
                <a:spcPct val="10000"/>
              </a:spcBef>
              <a:defRPr/>
            </a:pPr>
            <a:r>
              <a:rPr lang="hu-HU" altLang="en-US" sz="1600" dirty="0">
                <a:solidFill>
                  <a:srgbClr val="000066"/>
                </a:solidFill>
              </a:rPr>
              <a:t>A kis artériák progresszív strukturális változása</a:t>
            </a:r>
            <a:endParaRPr lang="en-US" altLang="en-US" sz="1600" dirty="0">
              <a:solidFill>
                <a:srgbClr val="000066"/>
              </a:solidFill>
            </a:endParaRPr>
          </a:p>
          <a:p>
            <a:pPr eaLnBrk="1" hangingPunct="1">
              <a:lnSpc>
                <a:spcPct val="110000"/>
              </a:lnSpc>
              <a:spcBef>
                <a:spcPct val="10000"/>
              </a:spcBef>
              <a:defRPr/>
            </a:pPr>
            <a:r>
              <a:rPr lang="hu-HU" altLang="en-US" sz="1600" dirty="0">
                <a:solidFill>
                  <a:srgbClr val="000066"/>
                </a:solidFill>
              </a:rPr>
              <a:t>Fokozott l</a:t>
            </a:r>
            <a:r>
              <a:rPr lang="en-US" altLang="en-US" sz="1600" dirty="0" err="1">
                <a:solidFill>
                  <a:srgbClr val="000066"/>
                </a:solidFill>
              </a:rPr>
              <a:t>ipoxygenase</a:t>
            </a:r>
            <a:r>
              <a:rPr lang="en-US" altLang="en-US" sz="1600" dirty="0">
                <a:solidFill>
                  <a:srgbClr val="000066"/>
                </a:solidFill>
              </a:rPr>
              <a:t> </a:t>
            </a:r>
            <a:r>
              <a:rPr lang="hu-HU" altLang="en-US" sz="1600" dirty="0">
                <a:solidFill>
                  <a:srgbClr val="000066"/>
                </a:solidFill>
              </a:rPr>
              <a:t>és</a:t>
            </a:r>
            <a:r>
              <a:rPr lang="en-US" altLang="en-US" sz="1600" dirty="0">
                <a:solidFill>
                  <a:srgbClr val="000066"/>
                </a:solidFill>
              </a:rPr>
              <a:t> </a:t>
            </a:r>
            <a:r>
              <a:rPr lang="en-US" altLang="en-US" sz="1600" dirty="0" err="1">
                <a:solidFill>
                  <a:srgbClr val="000066"/>
                </a:solidFill>
              </a:rPr>
              <a:t>thromboxan</a:t>
            </a:r>
            <a:r>
              <a:rPr lang="hu-HU" altLang="en-US" sz="1600" dirty="0">
                <a:solidFill>
                  <a:srgbClr val="000066"/>
                </a:solidFill>
              </a:rPr>
              <a:t> szint</a:t>
            </a:r>
            <a:endParaRPr lang="en-US" altLang="en-US" sz="1600" dirty="0">
              <a:solidFill>
                <a:srgbClr val="000066"/>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TJKM07"/>
          <p:cNvPicPr>
            <a:picLocks noChangeAspect="1" noChangeArrowheads="1"/>
          </p:cNvPicPr>
          <p:nvPr/>
        </p:nvPicPr>
        <p:blipFill>
          <a:blip r:embed="rId2" cstate="email">
            <a:extLst>
              <a:ext uri="{28A0092B-C50C-407E-A947-70E740481C1C}">
                <a14:useLocalDpi xmlns:a14="http://schemas.microsoft.com/office/drawing/2010/main"/>
              </a:ext>
            </a:extLst>
          </a:blip>
          <a:srcRect r="-157"/>
          <a:stretch>
            <a:fillRect/>
          </a:stretch>
        </p:blipFill>
        <p:spPr bwMode="auto">
          <a:xfrm>
            <a:off x="1828800" y="990601"/>
            <a:ext cx="3429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descr="TJKM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1" y="990600"/>
            <a:ext cx="3548063"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TJKM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1" y="2971800"/>
            <a:ext cx="3343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5" name="Text Box 5"/>
          <p:cNvSpPr txBox="1">
            <a:spLocks noChangeArrowheads="1"/>
          </p:cNvSpPr>
          <p:nvPr/>
        </p:nvSpPr>
        <p:spPr bwMode="auto">
          <a:xfrm>
            <a:off x="1828800" y="4419601"/>
            <a:ext cx="1481138" cy="409575"/>
          </a:xfrm>
          <a:prstGeom prst="rect">
            <a:avLst/>
          </a:prstGeom>
          <a:solidFill>
            <a:srgbClr val="FFCC66"/>
          </a:solidFill>
          <a:ln w="12700">
            <a:solidFill>
              <a:srgbClr val="000066"/>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defRPr/>
            </a:pPr>
            <a:r>
              <a:rPr lang="hu-HU" altLang="en-US" sz="2000" b="1">
                <a:solidFill>
                  <a:srgbClr val="000066"/>
                </a:solidFill>
              </a:rPr>
              <a:t>1. ELŐTTE</a:t>
            </a:r>
          </a:p>
        </p:txBody>
      </p:sp>
      <p:sp>
        <p:nvSpPr>
          <p:cNvPr id="240646" name="Line 6"/>
          <p:cNvSpPr>
            <a:spLocks noChangeShapeType="1"/>
          </p:cNvSpPr>
          <p:nvPr/>
        </p:nvSpPr>
        <p:spPr bwMode="auto">
          <a:xfrm flipV="1">
            <a:off x="3200400" y="1030288"/>
            <a:ext cx="228600" cy="381000"/>
          </a:xfrm>
          <a:prstGeom prst="line">
            <a:avLst/>
          </a:prstGeom>
          <a:noFill/>
          <a:ln w="38100">
            <a:solidFill>
              <a:srgbClr val="FFFFCC"/>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hu-HU"/>
          </a:p>
        </p:txBody>
      </p:sp>
      <p:sp>
        <p:nvSpPr>
          <p:cNvPr id="240647" name="Text Box 7"/>
          <p:cNvSpPr txBox="1">
            <a:spLocks noChangeArrowheads="1"/>
          </p:cNvSpPr>
          <p:nvPr/>
        </p:nvSpPr>
        <p:spPr bwMode="auto">
          <a:xfrm>
            <a:off x="0" y="-27384"/>
            <a:ext cx="12192000" cy="941784"/>
          </a:xfrm>
          <a:prstGeom prst="rect">
            <a:avLst/>
          </a:prstGeom>
          <a:solidFill>
            <a:srgbClr val="0070C0"/>
          </a:solidFill>
          <a:extLst/>
        </p:spPr>
        <p:txBody>
          <a:bodyPr vert="horz" lIns="91440" tIns="45720" rIns="91440" bIns="45720" rtlCol="0" anchor="ctr">
            <a:normAutofit/>
          </a:bodyPr>
          <a:lstStyle>
            <a:lvl1pPr algn="ctr">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altLang="en-US" dirty="0"/>
              <a:t>RVHT – ANGIOPLASTICA</a:t>
            </a:r>
          </a:p>
        </p:txBody>
      </p:sp>
      <p:sp>
        <p:nvSpPr>
          <p:cNvPr id="240648" name="Text Box 8"/>
          <p:cNvSpPr txBox="1">
            <a:spLocks noChangeArrowheads="1"/>
          </p:cNvSpPr>
          <p:nvPr/>
        </p:nvSpPr>
        <p:spPr bwMode="auto">
          <a:xfrm>
            <a:off x="8763001" y="4419601"/>
            <a:ext cx="1552575" cy="409575"/>
          </a:xfrm>
          <a:prstGeom prst="rect">
            <a:avLst/>
          </a:prstGeom>
          <a:solidFill>
            <a:srgbClr val="FFCC66"/>
          </a:solidFill>
          <a:ln w="12700">
            <a:solidFill>
              <a:srgbClr val="000066"/>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defRPr/>
            </a:pPr>
            <a:r>
              <a:rPr lang="hu-HU" altLang="en-US" sz="2000" b="1">
                <a:solidFill>
                  <a:srgbClr val="000066"/>
                </a:solidFill>
              </a:rPr>
              <a:t>2. KÖZBEN</a:t>
            </a:r>
          </a:p>
        </p:txBody>
      </p:sp>
      <p:sp>
        <p:nvSpPr>
          <p:cNvPr id="240649" name="Text Box 9"/>
          <p:cNvSpPr txBox="1">
            <a:spLocks noChangeArrowheads="1"/>
          </p:cNvSpPr>
          <p:nvPr/>
        </p:nvSpPr>
        <p:spPr bwMode="auto">
          <a:xfrm>
            <a:off x="5410201" y="6248401"/>
            <a:ext cx="1370013" cy="409575"/>
          </a:xfrm>
          <a:prstGeom prst="rect">
            <a:avLst/>
          </a:prstGeom>
          <a:solidFill>
            <a:srgbClr val="FFCC66"/>
          </a:solidFill>
          <a:ln w="12700">
            <a:solidFill>
              <a:srgbClr val="000066"/>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defRPr/>
            </a:pPr>
            <a:r>
              <a:rPr lang="hu-HU" altLang="en-US" sz="2000" b="1">
                <a:solidFill>
                  <a:srgbClr val="000066"/>
                </a:solidFill>
              </a:rPr>
              <a:t>3. UTÁNA</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0" y="-27384"/>
            <a:ext cx="12192000" cy="803239"/>
          </a:xfrm>
          <a:prstGeom prst="rect">
            <a:avLst/>
          </a:prstGeom>
          <a:solidFill>
            <a:srgbClr val="0070C0"/>
          </a:solidFill>
          <a:extLst/>
        </p:spPr>
        <p:txBody>
          <a:bodyPr vert="horz" lIns="91440" tIns="45720" rIns="91440" bIns="45720" rtlCol="0" anchor="ctr">
            <a:normAutofit/>
          </a:bodyPr>
          <a:lstStyle/>
          <a:p>
            <a:pPr algn="ctr">
              <a:lnSpc>
                <a:spcPct val="85000"/>
              </a:lnSpc>
              <a:spcBef>
                <a:spcPct val="0"/>
              </a:spcBef>
            </a:pPr>
            <a:r>
              <a:rPr lang="hu-HU" altLang="en-US" sz="3200" spc="-50">
                <a:solidFill>
                  <a:schemeClr val="bg1"/>
                </a:solidFill>
                <a:latin typeface="Times New Roman" charset="0"/>
                <a:ea typeface="Times New Roman" charset="0"/>
                <a:cs typeface="Times New Roman" charset="0"/>
              </a:rPr>
              <a:t>Intervenciós </a:t>
            </a:r>
            <a:r>
              <a:rPr lang="hu-HU" altLang="en-US" sz="3200" spc="-50" dirty="0" err="1">
                <a:solidFill>
                  <a:schemeClr val="bg1"/>
                </a:solidFill>
                <a:latin typeface="Times New Roman" charset="0"/>
                <a:ea typeface="Times New Roman" charset="0"/>
                <a:cs typeface="Times New Roman" charset="0"/>
              </a:rPr>
              <a:t>bevatkozás</a:t>
            </a:r>
            <a:r>
              <a:rPr lang="hu-HU" altLang="en-US" sz="3200" spc="-50" dirty="0">
                <a:solidFill>
                  <a:schemeClr val="bg1"/>
                </a:solidFill>
                <a:latin typeface="Times New Roman" charset="0"/>
                <a:ea typeface="Times New Roman" charset="0"/>
                <a:cs typeface="Times New Roman" charset="0"/>
              </a:rPr>
              <a:t> technikai szempontjai</a:t>
            </a:r>
            <a:endParaRPr lang="en-GB" altLang="en-US" sz="3200" spc="-50" dirty="0">
              <a:solidFill>
                <a:schemeClr val="bg1"/>
              </a:solidFill>
              <a:latin typeface="Times New Roman" charset="0"/>
              <a:ea typeface="Times New Roman" charset="0"/>
              <a:cs typeface="Times New Roman" charset="0"/>
            </a:endParaRPr>
          </a:p>
        </p:txBody>
      </p:sp>
      <p:sp>
        <p:nvSpPr>
          <p:cNvPr id="289795" name="Text Box 3"/>
          <p:cNvSpPr txBox="1">
            <a:spLocks noChangeArrowheads="1"/>
          </p:cNvSpPr>
          <p:nvPr/>
        </p:nvSpPr>
        <p:spPr bwMode="auto">
          <a:xfrm>
            <a:off x="1658938" y="1851026"/>
            <a:ext cx="26416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11" tIns="40855" rIns="81711" bIns="40855">
            <a:spAutoFit/>
          </a:bodyPr>
          <a:lstStyle>
            <a:lvl1pPr defTabSz="817563">
              <a:defRPr>
                <a:solidFill>
                  <a:schemeClr val="tx1"/>
                </a:solidFill>
                <a:latin typeface="Arial" charset="0"/>
              </a:defRPr>
            </a:lvl1pPr>
            <a:lvl2pPr marL="407988" defTabSz="817563">
              <a:defRPr>
                <a:solidFill>
                  <a:schemeClr val="tx1"/>
                </a:solidFill>
                <a:latin typeface="Arial" charset="0"/>
              </a:defRPr>
            </a:lvl2pPr>
            <a:lvl3pPr marL="817563" defTabSz="817563">
              <a:defRPr>
                <a:solidFill>
                  <a:schemeClr val="tx1"/>
                </a:solidFill>
                <a:latin typeface="Arial" charset="0"/>
              </a:defRPr>
            </a:lvl3pPr>
            <a:lvl4pPr marL="1225550" defTabSz="817563">
              <a:defRPr>
                <a:solidFill>
                  <a:schemeClr val="tx1"/>
                </a:solidFill>
                <a:latin typeface="Arial" charset="0"/>
              </a:defRPr>
            </a:lvl4pPr>
            <a:lvl5pPr marL="1633538" defTabSz="817563">
              <a:defRPr>
                <a:solidFill>
                  <a:schemeClr val="tx1"/>
                </a:solidFill>
                <a:latin typeface="Arial" charset="0"/>
              </a:defRPr>
            </a:lvl5pPr>
            <a:lvl6pPr marL="2090738" defTabSz="817563" fontAlgn="base">
              <a:spcBef>
                <a:spcPct val="0"/>
              </a:spcBef>
              <a:spcAft>
                <a:spcPct val="0"/>
              </a:spcAft>
              <a:defRPr>
                <a:solidFill>
                  <a:schemeClr val="tx1"/>
                </a:solidFill>
                <a:latin typeface="Arial" charset="0"/>
              </a:defRPr>
            </a:lvl6pPr>
            <a:lvl7pPr marL="2547938" defTabSz="817563" fontAlgn="base">
              <a:spcBef>
                <a:spcPct val="0"/>
              </a:spcBef>
              <a:spcAft>
                <a:spcPct val="0"/>
              </a:spcAft>
              <a:defRPr>
                <a:solidFill>
                  <a:schemeClr val="tx1"/>
                </a:solidFill>
                <a:latin typeface="Arial" charset="0"/>
              </a:defRPr>
            </a:lvl7pPr>
            <a:lvl8pPr marL="3005138" defTabSz="817563" fontAlgn="base">
              <a:spcBef>
                <a:spcPct val="0"/>
              </a:spcBef>
              <a:spcAft>
                <a:spcPct val="0"/>
              </a:spcAft>
              <a:defRPr>
                <a:solidFill>
                  <a:schemeClr val="tx1"/>
                </a:solidFill>
                <a:latin typeface="Arial" charset="0"/>
              </a:defRPr>
            </a:lvl8pPr>
            <a:lvl9pPr marL="3462338" defTabSz="817563" fontAlgn="base">
              <a:spcBef>
                <a:spcPct val="0"/>
              </a:spcBef>
              <a:spcAft>
                <a:spcPct val="0"/>
              </a:spcAft>
              <a:defRPr>
                <a:solidFill>
                  <a:schemeClr val="tx1"/>
                </a:solidFill>
                <a:latin typeface="Arial" charset="0"/>
              </a:defRPr>
            </a:lvl9pPr>
          </a:lstStyle>
          <a:p>
            <a:pPr eaLnBrk="1" hangingPunct="1">
              <a:spcBef>
                <a:spcPct val="50000"/>
              </a:spcBef>
              <a:buFontTx/>
              <a:buChar char="•"/>
              <a:defRPr/>
            </a:pPr>
            <a:r>
              <a:rPr lang="hu-HU" altLang="en-US" sz="2100">
                <a:latin typeface="Times New Roman" charset="0"/>
              </a:rPr>
              <a:t>PTA vs. PTA+Stent</a:t>
            </a:r>
            <a:endParaRPr lang="en-GB" altLang="en-US" sz="2100">
              <a:latin typeface="Times New Roman" charset="0"/>
            </a:endParaRPr>
          </a:p>
        </p:txBody>
      </p:sp>
      <p:sp>
        <p:nvSpPr>
          <p:cNvPr id="289796" name="Text Box 4"/>
          <p:cNvSpPr txBox="1">
            <a:spLocks noChangeArrowheads="1"/>
          </p:cNvSpPr>
          <p:nvPr/>
        </p:nvSpPr>
        <p:spPr bwMode="auto">
          <a:xfrm>
            <a:off x="1658939" y="2586038"/>
            <a:ext cx="27082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11" tIns="40855" rIns="81711" bIns="40855">
            <a:spAutoFit/>
          </a:bodyPr>
          <a:lstStyle>
            <a:lvl1pPr defTabSz="817563">
              <a:defRPr>
                <a:solidFill>
                  <a:schemeClr val="tx1"/>
                </a:solidFill>
                <a:latin typeface="Arial" charset="0"/>
              </a:defRPr>
            </a:lvl1pPr>
            <a:lvl2pPr marL="407988" defTabSz="817563">
              <a:defRPr>
                <a:solidFill>
                  <a:schemeClr val="tx1"/>
                </a:solidFill>
                <a:latin typeface="Arial" charset="0"/>
              </a:defRPr>
            </a:lvl2pPr>
            <a:lvl3pPr marL="817563" defTabSz="817563">
              <a:defRPr>
                <a:solidFill>
                  <a:schemeClr val="tx1"/>
                </a:solidFill>
                <a:latin typeface="Arial" charset="0"/>
              </a:defRPr>
            </a:lvl3pPr>
            <a:lvl4pPr marL="1225550" defTabSz="817563">
              <a:defRPr>
                <a:solidFill>
                  <a:schemeClr val="tx1"/>
                </a:solidFill>
                <a:latin typeface="Arial" charset="0"/>
              </a:defRPr>
            </a:lvl4pPr>
            <a:lvl5pPr marL="1633538" defTabSz="817563">
              <a:defRPr>
                <a:solidFill>
                  <a:schemeClr val="tx1"/>
                </a:solidFill>
                <a:latin typeface="Arial" charset="0"/>
              </a:defRPr>
            </a:lvl5pPr>
            <a:lvl6pPr marL="2090738" defTabSz="817563" fontAlgn="base">
              <a:spcBef>
                <a:spcPct val="0"/>
              </a:spcBef>
              <a:spcAft>
                <a:spcPct val="0"/>
              </a:spcAft>
              <a:defRPr>
                <a:solidFill>
                  <a:schemeClr val="tx1"/>
                </a:solidFill>
                <a:latin typeface="Arial" charset="0"/>
              </a:defRPr>
            </a:lvl6pPr>
            <a:lvl7pPr marL="2547938" defTabSz="817563" fontAlgn="base">
              <a:spcBef>
                <a:spcPct val="0"/>
              </a:spcBef>
              <a:spcAft>
                <a:spcPct val="0"/>
              </a:spcAft>
              <a:defRPr>
                <a:solidFill>
                  <a:schemeClr val="tx1"/>
                </a:solidFill>
                <a:latin typeface="Arial" charset="0"/>
              </a:defRPr>
            </a:lvl7pPr>
            <a:lvl8pPr marL="3005138" defTabSz="817563" fontAlgn="base">
              <a:spcBef>
                <a:spcPct val="0"/>
              </a:spcBef>
              <a:spcAft>
                <a:spcPct val="0"/>
              </a:spcAft>
              <a:defRPr>
                <a:solidFill>
                  <a:schemeClr val="tx1"/>
                </a:solidFill>
                <a:latin typeface="Arial" charset="0"/>
              </a:defRPr>
            </a:lvl8pPr>
            <a:lvl9pPr marL="3462338" defTabSz="817563" fontAlgn="base">
              <a:spcBef>
                <a:spcPct val="0"/>
              </a:spcBef>
              <a:spcAft>
                <a:spcPct val="0"/>
              </a:spcAft>
              <a:defRPr>
                <a:solidFill>
                  <a:schemeClr val="tx1"/>
                </a:solidFill>
                <a:latin typeface="Arial" charset="0"/>
              </a:defRPr>
            </a:lvl9pPr>
          </a:lstStyle>
          <a:p>
            <a:pPr eaLnBrk="1" hangingPunct="1">
              <a:spcBef>
                <a:spcPct val="50000"/>
              </a:spcBef>
              <a:buFontTx/>
              <a:buChar char="•"/>
              <a:defRPr/>
            </a:pPr>
            <a:r>
              <a:rPr lang="hu-HU" altLang="en-US" sz="2100">
                <a:latin typeface="Times New Roman" charset="0"/>
              </a:rPr>
              <a:t>ostium-ra lokalizálódó szűkület</a:t>
            </a:r>
          </a:p>
        </p:txBody>
      </p:sp>
      <p:sp>
        <p:nvSpPr>
          <p:cNvPr id="289797" name="Text Box 5"/>
          <p:cNvSpPr txBox="1">
            <a:spLocks noChangeArrowheads="1"/>
          </p:cNvSpPr>
          <p:nvPr/>
        </p:nvSpPr>
        <p:spPr bwMode="auto">
          <a:xfrm>
            <a:off x="1658938" y="3494088"/>
            <a:ext cx="264160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11" tIns="40855" rIns="81711" bIns="40855">
            <a:spAutoFit/>
          </a:bodyPr>
          <a:lstStyle>
            <a:lvl1pPr defTabSz="817563">
              <a:defRPr>
                <a:solidFill>
                  <a:schemeClr val="tx1"/>
                </a:solidFill>
                <a:latin typeface="Arial" charset="0"/>
              </a:defRPr>
            </a:lvl1pPr>
            <a:lvl2pPr marL="407988" defTabSz="817563">
              <a:defRPr>
                <a:solidFill>
                  <a:schemeClr val="tx1"/>
                </a:solidFill>
                <a:latin typeface="Arial" charset="0"/>
              </a:defRPr>
            </a:lvl2pPr>
            <a:lvl3pPr marL="817563" defTabSz="817563">
              <a:defRPr>
                <a:solidFill>
                  <a:schemeClr val="tx1"/>
                </a:solidFill>
                <a:latin typeface="Arial" charset="0"/>
              </a:defRPr>
            </a:lvl3pPr>
            <a:lvl4pPr marL="1225550" defTabSz="817563">
              <a:defRPr>
                <a:solidFill>
                  <a:schemeClr val="tx1"/>
                </a:solidFill>
                <a:latin typeface="Arial" charset="0"/>
              </a:defRPr>
            </a:lvl4pPr>
            <a:lvl5pPr marL="1633538" defTabSz="817563">
              <a:defRPr>
                <a:solidFill>
                  <a:schemeClr val="tx1"/>
                </a:solidFill>
                <a:latin typeface="Arial" charset="0"/>
              </a:defRPr>
            </a:lvl5pPr>
            <a:lvl6pPr marL="2090738" defTabSz="817563" fontAlgn="base">
              <a:spcBef>
                <a:spcPct val="0"/>
              </a:spcBef>
              <a:spcAft>
                <a:spcPct val="0"/>
              </a:spcAft>
              <a:defRPr>
                <a:solidFill>
                  <a:schemeClr val="tx1"/>
                </a:solidFill>
                <a:latin typeface="Arial" charset="0"/>
              </a:defRPr>
            </a:lvl6pPr>
            <a:lvl7pPr marL="2547938" defTabSz="817563" fontAlgn="base">
              <a:spcBef>
                <a:spcPct val="0"/>
              </a:spcBef>
              <a:spcAft>
                <a:spcPct val="0"/>
              </a:spcAft>
              <a:defRPr>
                <a:solidFill>
                  <a:schemeClr val="tx1"/>
                </a:solidFill>
                <a:latin typeface="Arial" charset="0"/>
              </a:defRPr>
            </a:lvl7pPr>
            <a:lvl8pPr marL="3005138" defTabSz="817563" fontAlgn="base">
              <a:spcBef>
                <a:spcPct val="0"/>
              </a:spcBef>
              <a:spcAft>
                <a:spcPct val="0"/>
              </a:spcAft>
              <a:defRPr>
                <a:solidFill>
                  <a:schemeClr val="tx1"/>
                </a:solidFill>
                <a:latin typeface="Arial" charset="0"/>
              </a:defRPr>
            </a:lvl8pPr>
            <a:lvl9pPr marL="3462338" defTabSz="817563" fontAlgn="base">
              <a:spcBef>
                <a:spcPct val="0"/>
              </a:spcBef>
              <a:spcAft>
                <a:spcPct val="0"/>
              </a:spcAft>
              <a:defRPr>
                <a:solidFill>
                  <a:schemeClr val="tx1"/>
                </a:solidFill>
                <a:latin typeface="Arial" charset="0"/>
              </a:defRPr>
            </a:lvl9pPr>
          </a:lstStyle>
          <a:p>
            <a:pPr eaLnBrk="1" hangingPunct="1">
              <a:spcBef>
                <a:spcPct val="50000"/>
              </a:spcBef>
              <a:buFontTx/>
              <a:buChar char="•"/>
              <a:defRPr/>
            </a:pPr>
            <a:r>
              <a:rPr lang="hu-HU" altLang="en-US" sz="2100">
                <a:latin typeface="Times New Roman" charset="0"/>
              </a:rPr>
              <a:t>szövődmények (dissectio, distalis embolia, vérzés, stent migráció, érelzáródás)</a:t>
            </a:r>
            <a:endParaRPr lang="en-GB" altLang="en-US" sz="2100">
              <a:latin typeface="Times New Roman" charset="0"/>
            </a:endParaRPr>
          </a:p>
          <a:p>
            <a:pPr eaLnBrk="1" hangingPunct="1">
              <a:spcBef>
                <a:spcPct val="50000"/>
              </a:spcBef>
              <a:defRPr/>
            </a:pPr>
            <a:endParaRPr lang="en-GB" altLang="en-US" sz="2100">
              <a:latin typeface="Times New Roman" charset="0"/>
            </a:endParaRPr>
          </a:p>
        </p:txBody>
      </p:sp>
      <p:pic>
        <p:nvPicPr>
          <p:cNvPr id="36869" name="Picture 7" descr="stentosti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3919" y="1231901"/>
            <a:ext cx="540067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800" name="Text Box 8"/>
          <p:cNvSpPr txBox="1">
            <a:spLocks noChangeArrowheads="1"/>
          </p:cNvSpPr>
          <p:nvPr/>
        </p:nvSpPr>
        <p:spPr bwMode="auto">
          <a:xfrm>
            <a:off x="96983" y="6326098"/>
            <a:ext cx="12288982" cy="5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1711" tIns="40855" rIns="81711" bIns="40855">
            <a:spAutoFit/>
          </a:bodyPr>
          <a:lstStyle>
            <a:lvl1pPr defTabSz="817563">
              <a:defRPr>
                <a:solidFill>
                  <a:schemeClr val="tx1"/>
                </a:solidFill>
                <a:latin typeface="Arial" charset="0"/>
              </a:defRPr>
            </a:lvl1pPr>
            <a:lvl2pPr marL="407988" defTabSz="817563">
              <a:defRPr>
                <a:solidFill>
                  <a:schemeClr val="tx1"/>
                </a:solidFill>
                <a:latin typeface="Arial" charset="0"/>
              </a:defRPr>
            </a:lvl2pPr>
            <a:lvl3pPr marL="817563" defTabSz="817563">
              <a:defRPr>
                <a:solidFill>
                  <a:schemeClr val="tx1"/>
                </a:solidFill>
                <a:latin typeface="Arial" charset="0"/>
              </a:defRPr>
            </a:lvl3pPr>
            <a:lvl4pPr marL="1225550" defTabSz="817563">
              <a:defRPr>
                <a:solidFill>
                  <a:schemeClr val="tx1"/>
                </a:solidFill>
                <a:latin typeface="Arial" charset="0"/>
              </a:defRPr>
            </a:lvl4pPr>
            <a:lvl5pPr marL="1633538" defTabSz="817563">
              <a:defRPr>
                <a:solidFill>
                  <a:schemeClr val="tx1"/>
                </a:solidFill>
                <a:latin typeface="Arial" charset="0"/>
              </a:defRPr>
            </a:lvl5pPr>
            <a:lvl6pPr marL="2090738" defTabSz="817563" fontAlgn="base">
              <a:spcBef>
                <a:spcPct val="0"/>
              </a:spcBef>
              <a:spcAft>
                <a:spcPct val="0"/>
              </a:spcAft>
              <a:defRPr>
                <a:solidFill>
                  <a:schemeClr val="tx1"/>
                </a:solidFill>
                <a:latin typeface="Arial" charset="0"/>
              </a:defRPr>
            </a:lvl6pPr>
            <a:lvl7pPr marL="2547938" defTabSz="817563" fontAlgn="base">
              <a:spcBef>
                <a:spcPct val="0"/>
              </a:spcBef>
              <a:spcAft>
                <a:spcPct val="0"/>
              </a:spcAft>
              <a:defRPr>
                <a:solidFill>
                  <a:schemeClr val="tx1"/>
                </a:solidFill>
                <a:latin typeface="Arial" charset="0"/>
              </a:defRPr>
            </a:lvl7pPr>
            <a:lvl8pPr marL="3005138" defTabSz="817563" fontAlgn="base">
              <a:spcBef>
                <a:spcPct val="0"/>
              </a:spcBef>
              <a:spcAft>
                <a:spcPct val="0"/>
              </a:spcAft>
              <a:defRPr>
                <a:solidFill>
                  <a:schemeClr val="tx1"/>
                </a:solidFill>
                <a:latin typeface="Arial" charset="0"/>
              </a:defRPr>
            </a:lvl8pPr>
            <a:lvl9pPr marL="3462338" defTabSz="817563" fontAlgn="base">
              <a:spcBef>
                <a:spcPct val="0"/>
              </a:spcBef>
              <a:spcAft>
                <a:spcPct val="0"/>
              </a:spcAft>
              <a:defRPr>
                <a:solidFill>
                  <a:schemeClr val="tx1"/>
                </a:solidFill>
                <a:latin typeface="Arial" charset="0"/>
              </a:defRPr>
            </a:lvl9pPr>
          </a:lstStyle>
          <a:p>
            <a:pPr eaLnBrk="1" hangingPunct="1">
              <a:spcBef>
                <a:spcPct val="50000"/>
              </a:spcBef>
              <a:defRPr/>
            </a:pPr>
            <a:r>
              <a:rPr lang="en-GB" altLang="en-US" sz="1600" dirty="0" err="1">
                <a:solidFill>
                  <a:schemeClr val="bg1"/>
                </a:solidFill>
                <a:ea typeface="Arial" charset="0"/>
                <a:cs typeface="Arial" charset="0"/>
              </a:rPr>
              <a:t>Eisenhauer</a:t>
            </a:r>
            <a:r>
              <a:rPr lang="en-GB" altLang="en-US" sz="1600" dirty="0">
                <a:solidFill>
                  <a:schemeClr val="bg1"/>
                </a:solidFill>
                <a:ea typeface="Arial" charset="0"/>
                <a:cs typeface="Arial" charset="0"/>
              </a:rPr>
              <a:t>, Andrew C.</a:t>
            </a:r>
            <a:r>
              <a:rPr lang="hu-HU" altLang="en-US" sz="1600" dirty="0">
                <a:solidFill>
                  <a:schemeClr val="bg1"/>
                </a:solidFill>
              </a:rPr>
              <a:t>:</a:t>
            </a:r>
            <a:r>
              <a:rPr lang="en-GB" altLang="en-US" sz="1600" dirty="0">
                <a:solidFill>
                  <a:schemeClr val="bg1"/>
                </a:solidFill>
                <a:ea typeface="Arial" charset="0"/>
                <a:cs typeface="Arial" charset="0"/>
              </a:rPr>
              <a:t>Atherosclerotic </a:t>
            </a:r>
            <a:r>
              <a:rPr lang="en-GB" altLang="en-US" sz="1600" dirty="0" err="1">
                <a:solidFill>
                  <a:schemeClr val="bg1"/>
                </a:solidFill>
                <a:ea typeface="Arial" charset="0"/>
                <a:cs typeface="Arial" charset="0"/>
              </a:rPr>
              <a:t>renovascular</a:t>
            </a:r>
            <a:r>
              <a:rPr lang="en-GB" altLang="en-US" sz="1600" dirty="0">
                <a:solidFill>
                  <a:schemeClr val="bg1"/>
                </a:solidFill>
                <a:ea typeface="Arial" charset="0"/>
                <a:cs typeface="Arial" charset="0"/>
              </a:rPr>
              <a:t> disease: diagnosis and treatment</a:t>
            </a:r>
            <a:r>
              <a:rPr lang="hu-HU" altLang="en-US" sz="1600" dirty="0">
                <a:solidFill>
                  <a:schemeClr val="bg1"/>
                </a:solidFill>
              </a:rPr>
              <a:t>, </a:t>
            </a:r>
            <a:r>
              <a:rPr lang="hu-HU" altLang="en-US" sz="1600" dirty="0" err="1">
                <a:solidFill>
                  <a:schemeClr val="bg1"/>
                </a:solidFill>
              </a:rPr>
              <a:t>Currant</a:t>
            </a:r>
            <a:r>
              <a:rPr lang="hu-HU" altLang="en-US" sz="1600" dirty="0">
                <a:solidFill>
                  <a:schemeClr val="bg1"/>
                </a:solidFill>
              </a:rPr>
              <a:t> </a:t>
            </a:r>
            <a:r>
              <a:rPr lang="hu-HU" altLang="en-US" sz="1600" dirty="0" err="1">
                <a:solidFill>
                  <a:schemeClr val="bg1"/>
                </a:solidFill>
              </a:rPr>
              <a:t>opinion</a:t>
            </a:r>
            <a:r>
              <a:rPr lang="hu-HU" altLang="en-US" sz="1600" dirty="0">
                <a:solidFill>
                  <a:schemeClr val="bg1"/>
                </a:solidFill>
              </a:rPr>
              <a:t> in </a:t>
            </a:r>
            <a:r>
              <a:rPr lang="hu-HU" altLang="en-US" sz="1600" dirty="0" err="1">
                <a:solidFill>
                  <a:schemeClr val="bg1"/>
                </a:solidFill>
              </a:rPr>
              <a:t>Nephrology</a:t>
            </a:r>
            <a:r>
              <a:rPr lang="hu-HU" altLang="en-US" sz="1600" dirty="0">
                <a:solidFill>
                  <a:schemeClr val="bg1"/>
                </a:solidFill>
              </a:rPr>
              <a:t> and </a:t>
            </a:r>
            <a:r>
              <a:rPr lang="hu-HU" altLang="en-US" sz="1600" dirty="0" err="1">
                <a:solidFill>
                  <a:schemeClr val="bg1"/>
                </a:solidFill>
              </a:rPr>
              <a:t>hypertension</a:t>
            </a:r>
            <a:r>
              <a:rPr lang="hu-HU" altLang="en-US" sz="1600" dirty="0">
                <a:solidFill>
                  <a:schemeClr val="bg1"/>
                </a:solidFill>
              </a:rPr>
              <a:t>,  </a:t>
            </a:r>
            <a:r>
              <a:rPr lang="en-GB" altLang="en-US" sz="1600" dirty="0">
                <a:solidFill>
                  <a:schemeClr val="bg1"/>
                </a:solidFill>
              </a:rPr>
              <a:t>9(6) November 2000  pp 659-668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26" name="Picture 2" descr="3DM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4846638" y="0"/>
            <a:ext cx="7345362" cy="6813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 name="Picture 3" descr="staenting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250873" cy="685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5"/>
          <p:cNvSpPr>
            <a:spLocks noGrp="1" noChangeArrowheads="1"/>
          </p:cNvSpPr>
          <p:nvPr>
            <p:ph type="title" idx="4294967295"/>
          </p:nvPr>
        </p:nvSpPr>
        <p:spPr>
          <a:xfrm>
            <a:off x="0" y="1"/>
            <a:ext cx="12192000" cy="980727"/>
          </a:xfrm>
          <a:solidFill>
            <a:srgbClr val="0070C0"/>
          </a:solidFill>
          <a:extLst/>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A vese szerepe </a:t>
            </a:r>
            <a:br>
              <a:rPr lang="hu-HU" altLang="en-US" sz="3200">
                <a:solidFill>
                  <a:schemeClr val="bg1"/>
                </a:solidFill>
                <a:latin typeface="Times New Roman" charset="0"/>
                <a:ea typeface="Times New Roman" charset="0"/>
                <a:cs typeface="Times New Roman" charset="0"/>
              </a:rPr>
            </a:br>
            <a:r>
              <a:rPr lang="hu-HU" altLang="en-US" sz="3200">
                <a:solidFill>
                  <a:schemeClr val="bg1"/>
                </a:solidFill>
                <a:latin typeface="Times New Roman" charset="0"/>
                <a:ea typeface="Times New Roman" charset="0"/>
                <a:cs typeface="Times New Roman" charset="0"/>
              </a:rPr>
              <a:t>a fokozott szimpatikus aktivitásban</a:t>
            </a:r>
          </a:p>
        </p:txBody>
      </p:sp>
      <p:pic>
        <p:nvPicPr>
          <p:cNvPr id="41986" name="Picture 6" descr="symp_system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900" y="1412875"/>
            <a:ext cx="8477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7"/>
          <p:cNvSpPr txBox="1">
            <a:spLocks noChangeArrowheads="1"/>
          </p:cNvSpPr>
          <p:nvPr/>
        </p:nvSpPr>
        <p:spPr bwMode="auto">
          <a:xfrm>
            <a:off x="1919288" y="1406526"/>
            <a:ext cx="417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en-US" sz="1800" b="1">
                <a:latin typeface="Verdana" charset="0"/>
              </a:rPr>
              <a:t>Efferens szimpatikus aktivitás</a:t>
            </a:r>
          </a:p>
        </p:txBody>
      </p:sp>
      <p:sp>
        <p:nvSpPr>
          <p:cNvPr id="41988" name="Text Box 8"/>
          <p:cNvSpPr txBox="1">
            <a:spLocks noChangeArrowheads="1"/>
          </p:cNvSpPr>
          <p:nvPr/>
        </p:nvSpPr>
        <p:spPr bwMode="auto">
          <a:xfrm>
            <a:off x="6743701" y="1406526"/>
            <a:ext cx="3311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en-US" sz="1800" b="1">
                <a:latin typeface="Verdana" charset="0"/>
              </a:rPr>
              <a:t>Afferens aktivitás</a:t>
            </a:r>
          </a:p>
        </p:txBody>
      </p:sp>
      <p:sp>
        <p:nvSpPr>
          <p:cNvPr id="41989" name="Text Box 9"/>
          <p:cNvSpPr txBox="1">
            <a:spLocks noChangeArrowheads="1"/>
          </p:cNvSpPr>
          <p:nvPr/>
        </p:nvSpPr>
        <p:spPr bwMode="auto">
          <a:xfrm>
            <a:off x="1795463" y="3736975"/>
            <a:ext cx="192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u-HU" altLang="en-US" sz="1600">
                <a:ea typeface="Arial" charset="0"/>
                <a:cs typeface="Arial" charset="0"/>
              </a:rPr>
              <a:t>↑ </a:t>
            </a:r>
            <a:r>
              <a:rPr lang="hu-HU" altLang="en-US" sz="1600">
                <a:latin typeface="Verdana" charset="0"/>
              </a:rPr>
              <a:t>vasokonstrikció</a:t>
            </a:r>
          </a:p>
        </p:txBody>
      </p:sp>
      <p:sp>
        <p:nvSpPr>
          <p:cNvPr id="41990" name="Text Box 10"/>
          <p:cNvSpPr txBox="1">
            <a:spLocks noChangeArrowheads="1"/>
          </p:cNvSpPr>
          <p:nvPr/>
        </p:nvSpPr>
        <p:spPr bwMode="auto">
          <a:xfrm>
            <a:off x="4656139" y="3860801"/>
            <a:ext cx="1785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u-HU" altLang="en-US" sz="1600">
                <a:ea typeface="Arial" charset="0"/>
                <a:cs typeface="Arial" charset="0"/>
              </a:rPr>
              <a:t>↑ </a:t>
            </a:r>
            <a:r>
              <a:rPr lang="hu-HU" altLang="en-US" sz="1600">
                <a:latin typeface="Verdana" charset="0"/>
              </a:rPr>
              <a:t>kontraktilitás</a:t>
            </a:r>
          </a:p>
          <a:p>
            <a:pPr eaLnBrk="1" hangingPunct="1">
              <a:spcBef>
                <a:spcPct val="0"/>
              </a:spcBef>
              <a:buFontTx/>
              <a:buNone/>
            </a:pPr>
            <a:r>
              <a:rPr lang="hu-HU" altLang="en-US" sz="1600">
                <a:ea typeface="Arial" charset="0"/>
                <a:cs typeface="Arial" charset="0"/>
              </a:rPr>
              <a:t>↑ </a:t>
            </a:r>
            <a:r>
              <a:rPr lang="hu-HU" altLang="en-US" sz="1600">
                <a:latin typeface="Verdana" charset="0"/>
              </a:rPr>
              <a:t>szívfrekvencia</a:t>
            </a:r>
          </a:p>
        </p:txBody>
      </p:sp>
      <p:sp>
        <p:nvSpPr>
          <p:cNvPr id="41991" name="Text Box 11"/>
          <p:cNvSpPr txBox="1">
            <a:spLocks noChangeArrowheads="1"/>
          </p:cNvSpPr>
          <p:nvPr/>
        </p:nvSpPr>
        <p:spPr bwMode="auto">
          <a:xfrm>
            <a:off x="3071814" y="5232400"/>
            <a:ext cx="2206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hu-HU" altLang="en-US" sz="1600">
                <a:ea typeface="Arial" charset="0"/>
                <a:cs typeface="Arial" charset="0"/>
              </a:rPr>
              <a:t>↓ RBF / GFR</a:t>
            </a:r>
          </a:p>
          <a:p>
            <a:pPr eaLnBrk="1" hangingPunct="1">
              <a:spcBef>
                <a:spcPct val="0"/>
              </a:spcBef>
              <a:buFontTx/>
              <a:buNone/>
            </a:pPr>
            <a:r>
              <a:rPr lang="hu-HU" altLang="en-US" sz="1600">
                <a:ea typeface="Arial" charset="0"/>
                <a:cs typeface="Arial" charset="0"/>
              </a:rPr>
              <a:t>↑ </a:t>
            </a:r>
            <a:r>
              <a:rPr lang="hu-HU" altLang="en-US" sz="1600">
                <a:latin typeface="Verdana" charset="0"/>
              </a:rPr>
              <a:t>renin</a:t>
            </a:r>
          </a:p>
          <a:p>
            <a:pPr eaLnBrk="1" hangingPunct="1">
              <a:spcBef>
                <a:spcPct val="0"/>
              </a:spcBef>
              <a:buFontTx/>
              <a:buNone/>
            </a:pPr>
            <a:r>
              <a:rPr lang="hu-HU" altLang="en-US" sz="1600">
                <a:ea typeface="Arial" charset="0"/>
                <a:cs typeface="Arial" charset="0"/>
              </a:rPr>
              <a:t>↑ Na / foladék retenció</a:t>
            </a:r>
          </a:p>
        </p:txBody>
      </p:sp>
      <p:sp>
        <p:nvSpPr>
          <p:cNvPr id="41992" name="Text Box 12"/>
          <p:cNvSpPr txBox="1">
            <a:spLocks noChangeArrowheads="1"/>
          </p:cNvSpPr>
          <p:nvPr/>
        </p:nvSpPr>
        <p:spPr bwMode="auto">
          <a:xfrm>
            <a:off x="6648450" y="5461000"/>
            <a:ext cx="3697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en-US" sz="1800">
                <a:latin typeface="Verdana" charset="0"/>
              </a:rPr>
              <a:t>A vese a fokozott szimpatikus </a:t>
            </a:r>
            <a:br>
              <a:rPr lang="hu-HU" altLang="en-US" sz="1800">
                <a:latin typeface="Verdana" charset="0"/>
              </a:rPr>
            </a:br>
            <a:r>
              <a:rPr lang="hu-HU" altLang="en-US" sz="1800">
                <a:latin typeface="Verdana" charset="0"/>
              </a:rPr>
              <a:t>aktivitás forrása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zövegdoboz 5"/>
          <p:cNvSpPr txBox="1">
            <a:spLocks noChangeArrowheads="1"/>
          </p:cNvSpPr>
          <p:nvPr/>
        </p:nvSpPr>
        <p:spPr bwMode="auto">
          <a:xfrm>
            <a:off x="0" y="0"/>
            <a:ext cx="12191999" cy="908720"/>
          </a:xfrm>
          <a:prstGeom prst="rect">
            <a:avLst/>
          </a:prstGeom>
          <a:solidFill>
            <a:srgbClr val="0070C0"/>
          </a:solidFill>
          <a:extLst/>
        </p:spPr>
        <p:txBody>
          <a:bodyPr vert="horz" lIns="91440" tIns="45720" rIns="91440" bIns="45720" rtlCol="0" anchor="ctr">
            <a:normAutofit/>
          </a:bodyPr>
          <a:lstStyle>
            <a:lvl1pPr algn="ctr">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hu-HU" altLang="en-US"/>
              <a:t>Renalis</a:t>
            </a:r>
            <a:r>
              <a:rPr lang="hu-HU" altLang="en-US" dirty="0"/>
              <a:t> </a:t>
            </a:r>
            <a:r>
              <a:rPr lang="hu-HU" altLang="en-US" dirty="0" err="1"/>
              <a:t>denerváció</a:t>
            </a:r>
            <a:endParaRPr lang="hu-HU" altLang="en-US" dirty="0"/>
          </a:p>
        </p:txBody>
      </p:sp>
      <p:pic>
        <p:nvPicPr>
          <p:cNvPr id="4505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1988" y="1125538"/>
            <a:ext cx="3732212" cy="2235200"/>
          </a:xfrm>
          <a:prstGeom prst="rect">
            <a:avLst/>
          </a:prstGeom>
          <a:noFill/>
          <a:ln w="19050">
            <a:solidFill>
              <a:srgbClr val="F8981D"/>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6364" y="1125538"/>
            <a:ext cx="3836987"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6" descr="6621 01-16-09 init i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2463" y="3673475"/>
            <a:ext cx="3695700" cy="2635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5061" name="Oval 4"/>
          <p:cNvSpPr>
            <a:spLocks noChangeArrowheads="1"/>
          </p:cNvSpPr>
          <p:nvPr/>
        </p:nvSpPr>
        <p:spPr bwMode="auto">
          <a:xfrm>
            <a:off x="1774825" y="4191000"/>
            <a:ext cx="2078038" cy="1384300"/>
          </a:xfrm>
          <a:prstGeom prst="ellipse">
            <a:avLst/>
          </a:prstGeom>
          <a:noFill/>
          <a:ln w="317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Char char="•"/>
              <a:defRPr sz="3200">
                <a:solidFill>
                  <a:schemeClr val="tx1"/>
                </a:solidFill>
                <a:latin typeface="Arial" charset="0"/>
              </a:defRPr>
            </a:lvl1pPr>
            <a:lvl2pPr marL="742950" indent="-285750" defTabSz="457200">
              <a:spcBef>
                <a:spcPct val="20000"/>
              </a:spcBef>
              <a:buChar char="–"/>
              <a:defRPr sz="2800">
                <a:solidFill>
                  <a:schemeClr val="tx1"/>
                </a:solidFill>
                <a:latin typeface="Arial" charset="0"/>
              </a:defRPr>
            </a:lvl2pPr>
            <a:lvl3pPr marL="1143000" indent="-228600" defTabSz="457200">
              <a:spcBef>
                <a:spcPct val="20000"/>
              </a:spcBef>
              <a:buChar char="•"/>
              <a:defRPr sz="2400">
                <a:solidFill>
                  <a:schemeClr val="tx1"/>
                </a:solidFill>
                <a:latin typeface="Arial" charset="0"/>
              </a:defRPr>
            </a:lvl3pPr>
            <a:lvl4pPr marL="1600200" indent="-228600" defTabSz="457200">
              <a:spcBef>
                <a:spcPct val="20000"/>
              </a:spcBef>
              <a:buChar char="–"/>
              <a:defRPr sz="2000">
                <a:solidFill>
                  <a:schemeClr val="tx1"/>
                </a:solidFill>
                <a:latin typeface="Arial" charset="0"/>
              </a:defRPr>
            </a:lvl4pPr>
            <a:lvl5pPr marL="2057400" indent="-228600" defTabSz="4572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4506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7639" y="4900613"/>
            <a:ext cx="37750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0" y="1"/>
            <a:ext cx="12192000" cy="950258"/>
          </a:xfrm>
          <a:solidFill>
            <a:srgbClr val="0070C0"/>
          </a:solidFill>
        </p:spPr>
        <p:txBody>
          <a:bodyPr vert="horz" lIns="91440" tIns="45720" rIns="91440" bIns="45720" rtlCol="0" anchor="ctr">
            <a:normAutofit/>
          </a:bodyPr>
          <a:lstStyle/>
          <a:p>
            <a:pPr algn="ctr"/>
            <a:r>
              <a:rPr lang="hu-HU" altLang="en-US" sz="3200">
                <a:solidFill>
                  <a:schemeClr val="bg1"/>
                </a:solidFill>
                <a:latin typeface="Times New Roman" charset="0"/>
                <a:ea typeface="Times New Roman" charset="0"/>
                <a:cs typeface="Times New Roman" charset="0"/>
              </a:rPr>
              <a:t>Összefoglalás</a:t>
            </a:r>
          </a:p>
        </p:txBody>
      </p:sp>
      <p:sp>
        <p:nvSpPr>
          <p:cNvPr id="608260" name="Rectangle 4"/>
          <p:cNvSpPr>
            <a:spLocks noGrp="1" noChangeArrowheads="1"/>
          </p:cNvSpPr>
          <p:nvPr>
            <p:ph type="body" idx="1"/>
          </p:nvPr>
        </p:nvSpPr>
        <p:spPr/>
        <p:txBody>
          <a:bodyPr/>
          <a:lstStyle/>
          <a:p>
            <a:pPr eaLnBrk="1" hangingPunct="1">
              <a:lnSpc>
                <a:spcPct val="90000"/>
              </a:lnSpc>
              <a:defRPr/>
            </a:pPr>
            <a:r>
              <a:rPr lang="hu-HU" altLang="en-US" sz="2800" dirty="0">
                <a:latin typeface="Times New Roman" charset="0"/>
              </a:rPr>
              <a:t>Az orvos-beteg találkozások leggyakoribb oka a hypertonia</a:t>
            </a:r>
          </a:p>
          <a:p>
            <a:pPr eaLnBrk="1" hangingPunct="1">
              <a:lnSpc>
                <a:spcPct val="90000"/>
              </a:lnSpc>
              <a:defRPr/>
            </a:pPr>
            <a:r>
              <a:rPr lang="hu-HU" altLang="en-US" sz="2800" dirty="0">
                <a:latin typeface="Times New Roman" charset="0"/>
              </a:rPr>
              <a:t>A szív- és érrendszeri halálozás hátterében álló betegségek legfontosabb kockázati tényezője a </a:t>
            </a:r>
            <a:r>
              <a:rPr lang="hu-HU" altLang="en-US" sz="2800" dirty="0" smtClean="0">
                <a:latin typeface="Times New Roman" charset="0"/>
              </a:rPr>
              <a:t>hypertonia</a:t>
            </a:r>
          </a:p>
          <a:p>
            <a:pPr eaLnBrk="1" hangingPunct="1">
              <a:lnSpc>
                <a:spcPct val="90000"/>
              </a:lnSpc>
              <a:defRPr/>
            </a:pPr>
            <a:r>
              <a:rPr lang="hu-HU" altLang="en-US" sz="2800" dirty="0" smtClean="0">
                <a:latin typeface="Times New Roman" charset="0"/>
              </a:rPr>
              <a:t>Nem mindegy, hogy hogyan mérjük a vérnyomást</a:t>
            </a:r>
            <a:endParaRPr lang="hu-HU" altLang="en-US" sz="2800" dirty="0">
              <a:latin typeface="Times New Roman" charset="0"/>
            </a:endParaRPr>
          </a:p>
          <a:p>
            <a:pPr eaLnBrk="1" hangingPunct="1">
              <a:lnSpc>
                <a:spcPct val="90000"/>
              </a:lnSpc>
              <a:defRPr/>
            </a:pPr>
            <a:r>
              <a:rPr lang="hu-HU" altLang="en-US" sz="2800" dirty="0" err="1">
                <a:latin typeface="Times New Roman" charset="0"/>
              </a:rPr>
              <a:t>Hypertoniának</a:t>
            </a:r>
            <a:r>
              <a:rPr lang="hu-HU" altLang="en-US" sz="2800" dirty="0">
                <a:latin typeface="Times New Roman" charset="0"/>
              </a:rPr>
              <a:t> lehetnek morfológiai okai (OSAS, RVH</a:t>
            </a:r>
            <a:r>
              <a:rPr lang="hu-HU" altLang="en-US" sz="2800" dirty="0" smtClean="0">
                <a:latin typeface="Times New Roman" charset="0"/>
              </a:rPr>
              <a:t>)</a:t>
            </a:r>
            <a:endParaRPr lang="hu-HU" altLang="en-US" sz="2800" dirty="0">
              <a:latin typeface="Times New Roman"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a:xfrm>
            <a:off x="1524000" y="2492375"/>
            <a:ext cx="9144000" cy="1079500"/>
          </a:xfrm>
          <a:solidFill>
            <a:srgbClr val="0070C0"/>
          </a:solidFill>
          <a:ln>
            <a:noFill/>
          </a:ln>
          <a:effectLst/>
          <a:extLst/>
        </p:spPr>
        <p:txBody>
          <a:bodyPr anchor="ctr"/>
          <a:lstStyle/>
          <a:p>
            <a:pPr algn="ctr"/>
            <a:r>
              <a:rPr lang="hu-HU" altLang="en-US" sz="2800">
                <a:solidFill>
                  <a:schemeClr val="bg1"/>
                </a:solidFill>
                <a:latin typeface="Times New Roman" charset="0"/>
                <a:ea typeface="+mn-ea"/>
                <a:cs typeface="+mn-cs"/>
              </a:rPr>
              <a:t>Köszönöm megtisztelő figyelmüket!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blip>
          <a:srcRect/>
          <a:stretch>
            <a:fillRect/>
          </a:stretch>
        </p:blipFill>
        <p:spPr bwMode="auto">
          <a:xfrm>
            <a:off x="301102" y="894373"/>
            <a:ext cx="11583486" cy="5224039"/>
          </a:xfrm>
          <a:prstGeom prst="rect">
            <a:avLst/>
          </a:prstGeom>
          <a:noFill/>
          <a:ln>
            <a:solidFill>
              <a:schemeClr val="bg2">
                <a:lumMod val="50000"/>
              </a:schemeClr>
            </a:solidFill>
          </a:ln>
          <a:effectLst>
            <a:innerShdw blurRad="63500" dist="50800" dir="13500000">
              <a:prstClr val="black">
                <a:alpha val="50000"/>
              </a:prstClr>
            </a:innerShdw>
          </a:effectLst>
          <a:extLst/>
        </p:spPr>
      </p:pic>
      <p:sp>
        <p:nvSpPr>
          <p:cNvPr id="146435" name="Rectângulo 2"/>
          <p:cNvSpPr>
            <a:spLocks noChangeArrowheads="1"/>
          </p:cNvSpPr>
          <p:nvPr/>
        </p:nvSpPr>
        <p:spPr bwMode="auto">
          <a:xfrm>
            <a:off x="4304552" y="6327782"/>
            <a:ext cx="7795188" cy="584775"/>
          </a:xfrm>
          <a:prstGeom prst="rect">
            <a:avLst/>
          </a:prstGeom>
          <a:noFill/>
          <a:ln w="9525">
            <a:noFill/>
            <a:miter lim="800000"/>
            <a:headEnd/>
            <a:tailEnd/>
          </a:ln>
        </p:spPr>
        <p:txBody>
          <a:bodyPr wrap="square">
            <a:spAutoFit/>
          </a:bodyPr>
          <a:lstStyle/>
          <a:p>
            <a:pPr algn="r"/>
            <a:r>
              <a:rPr lang="en-US" sz="1600" dirty="0">
                <a:solidFill>
                  <a:schemeClr val="bg1"/>
                </a:solidFill>
                <a:latin typeface="Arial" pitchFamily="34" charset="0"/>
                <a:cs typeface="Arial" pitchFamily="34" charset="0"/>
              </a:rPr>
              <a:t>Global Atlas on Cardiovascular Disease Prevention and Control.</a:t>
            </a:r>
          </a:p>
          <a:p>
            <a:pPr algn="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Mendis</a:t>
            </a:r>
            <a:r>
              <a:rPr lang="en-US" sz="1600" dirty="0">
                <a:solidFill>
                  <a:schemeClr val="bg1"/>
                </a:solidFill>
                <a:latin typeface="Arial" pitchFamily="34" charset="0"/>
                <a:cs typeface="Arial" pitchFamily="34" charset="0"/>
              </a:rPr>
              <a:t> S, </a:t>
            </a:r>
            <a:r>
              <a:rPr lang="en-US" sz="1600" dirty="0" err="1">
                <a:solidFill>
                  <a:schemeClr val="bg1"/>
                </a:solidFill>
                <a:latin typeface="Arial" pitchFamily="34" charset="0"/>
                <a:cs typeface="Arial" pitchFamily="34" charset="0"/>
              </a:rPr>
              <a:t>Puska</a:t>
            </a:r>
            <a:r>
              <a:rPr lang="en-US" sz="1600" dirty="0">
                <a:solidFill>
                  <a:schemeClr val="bg1"/>
                </a:solidFill>
                <a:latin typeface="Arial" pitchFamily="34" charset="0"/>
                <a:cs typeface="Arial" pitchFamily="34" charset="0"/>
              </a:rPr>
              <a:t> P, </a:t>
            </a:r>
            <a:r>
              <a:rPr lang="en-US" sz="1600" dirty="0" err="1">
                <a:solidFill>
                  <a:schemeClr val="bg1"/>
                </a:solidFill>
                <a:latin typeface="Arial" pitchFamily="34" charset="0"/>
                <a:cs typeface="Arial" pitchFamily="34" charset="0"/>
              </a:rPr>
              <a:t>Norrving</a:t>
            </a:r>
            <a:r>
              <a:rPr lang="en-US" sz="1600" dirty="0">
                <a:solidFill>
                  <a:schemeClr val="bg1"/>
                </a:solidFill>
                <a:latin typeface="Arial" pitchFamily="34" charset="0"/>
                <a:cs typeface="Arial" pitchFamily="34" charset="0"/>
              </a:rPr>
              <a:t> B editors. </a:t>
            </a:r>
            <a:r>
              <a:rPr lang="en-US" sz="1600" i="1" dirty="0">
                <a:solidFill>
                  <a:schemeClr val="bg1"/>
                </a:solidFill>
                <a:latin typeface="Arial" pitchFamily="34" charset="0"/>
                <a:cs typeface="Arial" pitchFamily="34" charset="0"/>
              </a:rPr>
              <a:t>World Health Organization</a:t>
            </a:r>
            <a:r>
              <a:rPr lang="en-US" sz="1600" dirty="0">
                <a:solidFill>
                  <a:schemeClr val="bg1"/>
                </a:solidFill>
                <a:latin typeface="Arial" pitchFamily="34" charset="0"/>
                <a:cs typeface="Arial" pitchFamily="34" charset="0"/>
              </a:rPr>
              <a:t>, Geneva 2011.</a:t>
            </a:r>
            <a:endParaRPr lang="pt-PT" sz="1600" dirty="0">
              <a:solidFill>
                <a:schemeClr val="bg1"/>
              </a:solidFill>
              <a:latin typeface="Arial" pitchFamily="34" charset="0"/>
              <a:cs typeface="Arial" pitchFamily="34" charset="0"/>
            </a:endParaRPr>
          </a:p>
        </p:txBody>
      </p:sp>
      <p:sp>
        <p:nvSpPr>
          <p:cNvPr id="146436" name="CaixaDeTexto 3"/>
          <p:cNvSpPr txBox="1">
            <a:spLocks noChangeArrowheads="1"/>
          </p:cNvSpPr>
          <p:nvPr/>
        </p:nvSpPr>
        <p:spPr bwMode="auto">
          <a:xfrm>
            <a:off x="0" y="2"/>
            <a:ext cx="12192000" cy="858059"/>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fontScale="97500"/>
          </a:bodyPr>
          <a:lstStyle>
            <a:lvl1pPr algn="ctr" defTabSz="914400">
              <a:lnSpc>
                <a:spcPct val="85000"/>
              </a:lnSpc>
              <a:spcBef>
                <a:spcPct val="0"/>
              </a:spcBef>
              <a:buNone/>
              <a:defRPr sz="3200" spc="-50" baseline="0">
                <a:solidFill>
                  <a:schemeClr val="bg1"/>
                </a:solidFill>
                <a:latin typeface="Times New Roman" charset="0"/>
                <a:ea typeface="Times New Roman" charset="0"/>
                <a:cs typeface="Times New Roman" charset="0"/>
              </a:defRPr>
            </a:lvl1pPr>
          </a:lstStyle>
          <a:p>
            <a:r>
              <a:rPr lang="pt-PT" dirty="0"/>
              <a:t>A </a:t>
            </a:r>
            <a:r>
              <a:rPr lang="pt-PT" dirty="0" err="1"/>
              <a:t>halálozás</a:t>
            </a:r>
            <a:r>
              <a:rPr lang="pt-PT" dirty="0"/>
              <a:t> </a:t>
            </a:r>
            <a:r>
              <a:rPr lang="pt-PT" dirty="0" err="1"/>
              <a:t>rizikótényezői</a:t>
            </a:r>
            <a:r>
              <a:rPr lang="pt-PT" dirty="0"/>
              <a:t>: </a:t>
            </a:r>
            <a:r>
              <a:rPr lang="pt-PT" dirty="0" smtClean="0"/>
              <a:t>“</a:t>
            </a:r>
            <a:r>
              <a:rPr lang="pt-PT" dirty="0" err="1" smtClean="0"/>
              <a:t>the</a:t>
            </a:r>
            <a:r>
              <a:rPr lang="pt-PT" dirty="0" smtClean="0"/>
              <a:t> top 10”</a:t>
            </a:r>
            <a:endParaRPr lang="pt-PT" dirty="0"/>
          </a:p>
        </p:txBody>
      </p:sp>
    </p:spTree>
    <p:extLst>
      <p:ext uri="{BB962C8B-B14F-4D97-AF65-F5344CB8AC3E}">
        <p14:creationId xmlns:p14="http://schemas.microsoft.com/office/powerpoint/2010/main" val="5559181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8"/>
          <p:cNvSpPr txBox="1">
            <a:spLocks noChangeArrowheads="1"/>
          </p:cNvSpPr>
          <p:nvPr/>
        </p:nvSpPr>
        <p:spPr bwMode="auto">
          <a:xfrm>
            <a:off x="37" y="0"/>
            <a:ext cx="12191961" cy="825928"/>
          </a:xfrm>
          <a:prstGeom prst="rect">
            <a:avLst/>
          </a:prstGeom>
          <a:solidFill>
            <a:srgbClr val="0070C0"/>
          </a:solidFill>
          <a:extLst/>
        </p:spPr>
        <p:txBody>
          <a:bodyPr vert="horz" lIns="91440" tIns="45720" rIns="91440" bIns="45720" rtlCol="0" anchor="ctr">
            <a:normAutofit/>
          </a:bodyPr>
          <a:lstStyle>
            <a:defPPr>
              <a:defRPr lang="hu-HU"/>
            </a:defPPr>
            <a:lvl1pPr algn="ctr" defTabSz="514350">
              <a:lnSpc>
                <a:spcPct val="90000"/>
              </a:lnSpc>
              <a:defRPr sz="2400">
                <a:solidFill>
                  <a:schemeClr val="bg1"/>
                </a:solidFill>
                <a:latin typeface="Times New Roman" charset="0"/>
                <a:ea typeface="Times New Roman" charset="0"/>
                <a:cs typeface="Times New Roman" charset="0"/>
              </a:defRPr>
            </a:lvl1pPr>
          </a:lstStyle>
          <a:p>
            <a:r>
              <a:rPr lang="hu-HU" sz="3200" dirty="0"/>
              <a:t>Jelenleg </a:t>
            </a:r>
            <a:r>
              <a:rPr lang="fr-FR" sz="3200" dirty="0" smtClean="0"/>
              <a:t>1,13 </a:t>
            </a:r>
            <a:r>
              <a:rPr lang="hu-HU" sz="3200" dirty="0"/>
              <a:t>m</a:t>
            </a:r>
            <a:r>
              <a:rPr lang="fr-FR" sz="3200" dirty="0"/>
              <a:t>illi</a:t>
            </a:r>
            <a:r>
              <a:rPr lang="hu-HU" sz="3200" dirty="0" err="1"/>
              <a:t>árd</a:t>
            </a:r>
            <a:r>
              <a:rPr lang="fr-FR" sz="3200" dirty="0"/>
              <a:t> h</a:t>
            </a:r>
            <a:r>
              <a:rPr lang="hu-HU" sz="3200" dirty="0"/>
              <a:t>i</a:t>
            </a:r>
            <a:r>
              <a:rPr lang="fr-FR" sz="3200" dirty="0"/>
              <a:t>pert</a:t>
            </a:r>
            <a:r>
              <a:rPr lang="hu-HU" sz="3200" dirty="0" err="1"/>
              <a:t>óniás</a:t>
            </a:r>
            <a:r>
              <a:rPr lang="hu-HU" sz="3200" dirty="0"/>
              <a:t> beteg</a:t>
            </a:r>
            <a:endParaRPr lang="fr-FR" sz="3200" dirty="0"/>
          </a:p>
        </p:txBody>
      </p:sp>
      <p:sp>
        <p:nvSpPr>
          <p:cNvPr id="2" name="Rectangle 1"/>
          <p:cNvSpPr/>
          <p:nvPr/>
        </p:nvSpPr>
        <p:spPr>
          <a:xfrm>
            <a:off x="9745133" y="5373688"/>
            <a:ext cx="1822451" cy="39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anchor="ctr"/>
          <a:lstStyle/>
          <a:p>
            <a:pPr algn="ctr">
              <a:defRPr/>
            </a:pPr>
            <a:endParaRPr lang="fr-FR" sz="2400">
              <a:solidFill>
                <a:prstClr val="white"/>
              </a:solidFill>
            </a:endParaRPr>
          </a:p>
        </p:txBody>
      </p:sp>
      <p:pic>
        <p:nvPicPr>
          <p:cNvPr id="25604" name="Picture 8" descr="E:\PNG\CARTE_MOND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495" b="6802"/>
          <a:stretch/>
        </p:blipFill>
        <p:spPr bwMode="auto">
          <a:xfrm>
            <a:off x="504867" y="949032"/>
            <a:ext cx="11182300" cy="481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35893" y="4477015"/>
            <a:ext cx="3840427" cy="1403684"/>
          </a:xfrm>
          <a:prstGeom prst="rect">
            <a:avLst/>
          </a:prstGeom>
          <a:ln>
            <a:noFill/>
          </a:ln>
        </p:spPr>
        <p:style>
          <a:lnRef idx="2">
            <a:schemeClr val="dk1"/>
          </a:lnRef>
          <a:fillRef idx="1">
            <a:schemeClr val="lt1"/>
          </a:fillRef>
          <a:effectRef idx="0">
            <a:schemeClr val="dk1"/>
          </a:effectRef>
          <a:fontRef idx="minor">
            <a:schemeClr val="dk1"/>
          </a:fontRef>
        </p:style>
        <p:txBody>
          <a:bodyPr lIns="121896" tIns="60948" rIns="121896" bIns="60948" rtlCol="0" anchor="ctr"/>
          <a:lstStyle/>
          <a:p>
            <a:pPr algn="ctr"/>
            <a:endParaRPr lang="en-US" sz="2400">
              <a:solidFill>
                <a:prstClr val="black"/>
              </a:solidFill>
            </a:endParaRPr>
          </a:p>
        </p:txBody>
      </p:sp>
      <p:sp>
        <p:nvSpPr>
          <p:cNvPr id="6" name="Rectangle 3"/>
          <p:cNvSpPr>
            <a:spLocks noChangeArrowheads="1"/>
          </p:cNvSpPr>
          <p:nvPr/>
        </p:nvSpPr>
        <p:spPr bwMode="auto">
          <a:xfrm>
            <a:off x="39" y="6378958"/>
            <a:ext cx="12191989" cy="492418"/>
          </a:xfrm>
          <a:prstGeom prst="rect">
            <a:avLst/>
          </a:prstGeom>
          <a:noFill/>
          <a:extLst/>
        </p:spPr>
        <p:txBody>
          <a:bodyPr wrap="square" lIns="121896" tIns="60948" rIns="121896" bIns="60948" rtlCol="0">
            <a:spAutoFit/>
          </a:bodyPr>
          <a:lstStyle/>
          <a:p>
            <a:r>
              <a:rPr lang="en-US" sz="1200" dirty="0">
                <a:solidFill>
                  <a:schemeClr val="bg1"/>
                </a:solidFill>
                <a:latin typeface="Century Gothic" pitchFamily="34" charset="0"/>
              </a:rPr>
              <a:t>*Data from 2015, 200 countries, pooled analysis of 19.1 million adults (1479 studies)</a:t>
            </a:r>
          </a:p>
          <a:p>
            <a:r>
              <a:rPr lang="en-US" sz="1200" dirty="0">
                <a:solidFill>
                  <a:schemeClr val="bg1"/>
                </a:solidFill>
                <a:latin typeface="Century Gothic" pitchFamily="34" charset="0"/>
              </a:rPr>
              <a:t>1. NCD-</a:t>
            </a:r>
            <a:r>
              <a:rPr lang="en-US" sz="1200" dirty="0" err="1">
                <a:solidFill>
                  <a:schemeClr val="bg1"/>
                </a:solidFill>
                <a:latin typeface="Century Gothic" pitchFamily="34" charset="0"/>
              </a:rPr>
              <a:t>RisC</a:t>
            </a:r>
            <a:r>
              <a:rPr lang="en-US" sz="1200" dirty="0">
                <a:solidFill>
                  <a:schemeClr val="bg1"/>
                </a:solidFill>
                <a:latin typeface="Century Gothic" pitchFamily="34" charset="0"/>
              </a:rPr>
              <a:t>. </a:t>
            </a:r>
            <a:r>
              <a:rPr lang="en-US" sz="1200" i="1" dirty="0">
                <a:solidFill>
                  <a:schemeClr val="bg1"/>
                </a:solidFill>
                <a:latin typeface="Century Gothic" pitchFamily="34" charset="0"/>
              </a:rPr>
              <a:t>Lancet</a:t>
            </a:r>
            <a:r>
              <a:rPr lang="en-US" sz="1200" dirty="0">
                <a:solidFill>
                  <a:schemeClr val="bg1"/>
                </a:solidFill>
                <a:latin typeface="Century Gothic" pitchFamily="34" charset="0"/>
              </a:rPr>
              <a:t>. 2017;389:37-55. 2. World Health Organization. Global status report on noncommunicable diseases 2010. Geneva. WHO. 2010.</a:t>
            </a:r>
          </a:p>
        </p:txBody>
      </p:sp>
      <p:sp>
        <p:nvSpPr>
          <p:cNvPr id="4" name="TextBox 3"/>
          <p:cNvSpPr txBox="1"/>
          <p:nvPr/>
        </p:nvSpPr>
        <p:spPr>
          <a:xfrm>
            <a:off x="4655843" y="5298146"/>
            <a:ext cx="7296808" cy="1107971"/>
          </a:xfrm>
          <a:prstGeom prst="rect">
            <a:avLst/>
          </a:prstGeom>
          <a:noFill/>
        </p:spPr>
        <p:txBody>
          <a:bodyPr wrap="square" lIns="121896" tIns="60948" rIns="121896" bIns="60948" rtlCol="0">
            <a:spAutoFit/>
          </a:bodyPr>
          <a:lstStyle/>
          <a:p>
            <a:r>
              <a:rPr lang="en-US" sz="6400" b="1" dirty="0" smtClean="0">
                <a:solidFill>
                  <a:srgbClr val="C00000"/>
                </a:solidFill>
                <a:effectLst>
                  <a:glow rad="101600">
                    <a:prstClr val="white">
                      <a:lumMod val="75000"/>
                      <a:alpha val="60000"/>
                    </a:prstClr>
                  </a:glow>
                </a:effectLst>
                <a:latin typeface="Century Gothic" pitchFamily="34" charset="0"/>
                <a:cs typeface="Aharoni" pitchFamily="2" charset="-79"/>
              </a:rPr>
              <a:t>1,5</a:t>
            </a:r>
            <a:r>
              <a:rPr lang="en-US" sz="5333" dirty="0" smtClean="0">
                <a:solidFill>
                  <a:srgbClr val="002060"/>
                </a:solidFill>
                <a:effectLst>
                  <a:glow rad="101600">
                    <a:prstClr val="white">
                      <a:lumMod val="75000"/>
                      <a:alpha val="60000"/>
                    </a:prstClr>
                  </a:glow>
                </a:effectLst>
                <a:latin typeface="Century Gothic" pitchFamily="34" charset="0"/>
                <a:cs typeface="Aharoni" pitchFamily="2" charset="-79"/>
              </a:rPr>
              <a:t> </a:t>
            </a:r>
            <a:r>
              <a:rPr lang="hu-HU" sz="5333" dirty="0">
                <a:solidFill>
                  <a:srgbClr val="002060"/>
                </a:solidFill>
                <a:effectLst>
                  <a:glow rad="101600">
                    <a:prstClr val="white">
                      <a:lumMod val="75000"/>
                      <a:alpha val="60000"/>
                    </a:prstClr>
                  </a:glow>
                </a:effectLst>
                <a:latin typeface="Century Gothic" pitchFamily="34" charset="0"/>
                <a:cs typeface="Aharoni" pitchFamily="2" charset="-79"/>
              </a:rPr>
              <a:t>milliárd </a:t>
            </a:r>
            <a:r>
              <a:rPr lang="en-US" sz="6400" b="1" dirty="0">
                <a:solidFill>
                  <a:srgbClr val="C00000"/>
                </a:solidFill>
                <a:effectLst>
                  <a:glow rad="101600">
                    <a:prstClr val="white">
                      <a:lumMod val="75000"/>
                      <a:alpha val="60000"/>
                    </a:prstClr>
                  </a:glow>
                </a:effectLst>
                <a:latin typeface="Century Gothic" pitchFamily="34" charset="0"/>
                <a:cs typeface="Aharoni" pitchFamily="2" charset="-79"/>
              </a:rPr>
              <a:t>2025</a:t>
            </a:r>
            <a:r>
              <a:rPr lang="hu-HU" sz="6400" b="1" dirty="0" err="1">
                <a:solidFill>
                  <a:srgbClr val="C00000"/>
                </a:solidFill>
                <a:effectLst>
                  <a:glow rad="101600">
                    <a:prstClr val="white">
                      <a:lumMod val="75000"/>
                      <a:alpha val="60000"/>
                    </a:prstClr>
                  </a:glow>
                </a:effectLst>
                <a:latin typeface="Century Gothic" pitchFamily="34" charset="0"/>
                <a:cs typeface="Aharoni" pitchFamily="2" charset="-79"/>
              </a:rPr>
              <a:t>-re</a:t>
            </a:r>
            <a:r>
              <a:rPr lang="en-US" sz="3733" baseline="80000" dirty="0">
                <a:solidFill>
                  <a:srgbClr val="002060"/>
                </a:solidFill>
                <a:effectLst>
                  <a:glow rad="101600">
                    <a:prstClr val="white">
                      <a:lumMod val="75000"/>
                      <a:alpha val="60000"/>
                    </a:prstClr>
                  </a:glow>
                </a:effectLst>
                <a:latin typeface="Century Gothic" pitchFamily="34" charset="0"/>
                <a:cs typeface="Aharoni" pitchFamily="2" charset="-79"/>
              </a:rPr>
              <a:t>2</a:t>
            </a:r>
            <a:endParaRPr lang="en-US" sz="6400" baseline="80000" dirty="0">
              <a:solidFill>
                <a:srgbClr val="002060"/>
              </a:solidFill>
              <a:effectLst>
                <a:glow rad="101600">
                  <a:prstClr val="white">
                    <a:lumMod val="75000"/>
                    <a:alpha val="60000"/>
                  </a:prstClr>
                </a:glow>
              </a:effectLst>
              <a:latin typeface="Century Gothic" pitchFamily="34" charset="0"/>
              <a:cs typeface="Aharoni" pitchFamily="2" charset="-79"/>
            </a:endParaRPr>
          </a:p>
        </p:txBody>
      </p:sp>
      <p:sp>
        <p:nvSpPr>
          <p:cNvPr id="9" name="Slide Number Placeholder 3"/>
          <p:cNvSpPr>
            <a:spLocks noGrp="1"/>
          </p:cNvSpPr>
          <p:nvPr>
            <p:ph type="sldNum" sz="quarter" idx="12"/>
          </p:nvPr>
        </p:nvSpPr>
        <p:spPr>
          <a:xfrm>
            <a:off x="11952651" y="6492876"/>
            <a:ext cx="335360" cy="365125"/>
          </a:xfrm>
        </p:spPr>
        <p:txBody>
          <a:bodyPr/>
          <a:lstStyle/>
          <a:p>
            <a:pPr>
              <a:defRPr/>
            </a:pPr>
            <a:fld id="{711DE47D-655E-4970-AF9B-C379C2AD9A2D}" type="slidenum">
              <a:rPr lang="fr-FR" sz="1200">
                <a:solidFill>
                  <a:prstClr val="white"/>
                </a:solidFill>
                <a:latin typeface="Century Gothic" pitchFamily="34" charset="0"/>
              </a:rPr>
              <a:pPr>
                <a:defRPr/>
              </a:pPr>
              <a:t>7</a:t>
            </a:fld>
            <a:endParaRPr lang="fr-FR" sz="1200" dirty="0">
              <a:solidFill>
                <a:prstClr val="white"/>
              </a:solidFill>
              <a:latin typeface="Century Gothic" pitchFamily="34" charset="0"/>
            </a:endParaRPr>
          </a:p>
        </p:txBody>
      </p:sp>
    </p:spTree>
    <p:extLst>
      <p:ext uri="{BB962C8B-B14F-4D97-AF65-F5344CB8AC3E}">
        <p14:creationId xmlns:p14="http://schemas.microsoft.com/office/powerpoint/2010/main" val="11828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1378" name="Rectangle 2"/>
          <p:cNvSpPr>
            <a:spLocks noChangeArrowheads="1"/>
          </p:cNvSpPr>
          <p:nvPr/>
        </p:nvSpPr>
        <p:spPr bwMode="auto">
          <a:xfrm>
            <a:off x="0" y="-26988"/>
            <a:ext cx="12192000" cy="864000"/>
          </a:xfrm>
          <a:prstGeom prst="rect">
            <a:avLst/>
          </a:prstGeom>
          <a:solidFill>
            <a:srgbClr val="0070C0"/>
          </a:solidFill>
          <a:extLst/>
        </p:spPr>
        <p:txBody>
          <a:bodyPr vert="horz" lIns="91440" tIns="45720" rIns="91440" bIns="45720" rtlCol="0" anchor="ctr">
            <a:normAutofit/>
          </a:bodyPr>
          <a:lstStyle/>
          <a:p>
            <a:pPr algn="ctr" defTabSz="685783">
              <a:lnSpc>
                <a:spcPct val="90000"/>
              </a:lnSpc>
            </a:pPr>
            <a:r>
              <a:rPr lang="hu-HU" altLang="en-US" sz="3200" dirty="0" smtClean="0">
                <a:solidFill>
                  <a:schemeClr val="bg1"/>
                </a:solidFill>
                <a:latin typeface="Times New Roman" charset="0"/>
                <a:ea typeface="Times New Roman" charset="0"/>
                <a:cs typeface="Times New Roman" charset="0"/>
              </a:rPr>
              <a:t>Hypertonia: előfordulási gyakoriság</a:t>
            </a:r>
            <a:endParaRPr lang="en-US" altLang="en-US" sz="3200" dirty="0">
              <a:solidFill>
                <a:schemeClr val="bg1"/>
              </a:solidFill>
              <a:latin typeface="Times New Roman" charset="0"/>
              <a:ea typeface="Times New Roman" charset="0"/>
              <a:cs typeface="Times New Roman" charset="0"/>
            </a:endParaRPr>
          </a:p>
        </p:txBody>
      </p:sp>
      <p:sp>
        <p:nvSpPr>
          <p:cNvPr id="2661379" name="Rectangle 3"/>
          <p:cNvSpPr>
            <a:spLocks noChangeArrowheads="1"/>
          </p:cNvSpPr>
          <p:nvPr/>
        </p:nvSpPr>
        <p:spPr bwMode="auto">
          <a:xfrm>
            <a:off x="8814422" y="6502725"/>
            <a:ext cx="3377578" cy="35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08000" bIns="108000" anchor="b">
            <a:spAutoFit/>
          </a:bodyPr>
          <a:lstStyle/>
          <a:p>
            <a:pPr algn="r" eaLnBrk="0" hangingPunct="0"/>
            <a:r>
              <a:rPr lang="en-US" altLang="en-US" sz="1600" dirty="0">
                <a:solidFill>
                  <a:schemeClr val="bg1"/>
                </a:solidFill>
                <a:latin typeface="Times New Roman" charset="0"/>
                <a:ea typeface="Times New Roman" charset="0"/>
                <a:cs typeface="Times New Roman" charset="0"/>
                <a:sym typeface="Symbol" charset="2"/>
              </a:rPr>
              <a:t>Kearney et al. Lancet 2005;365:21723</a:t>
            </a:r>
          </a:p>
        </p:txBody>
      </p:sp>
      <p:graphicFrame>
        <p:nvGraphicFramePr>
          <p:cNvPr id="2" name="Object 5"/>
          <p:cNvGraphicFramePr>
            <a:graphicFrameLocks noChangeAspect="1"/>
          </p:cNvGraphicFramePr>
          <p:nvPr>
            <p:extLst>
              <p:ext uri="{D42A27DB-BD31-4B8C-83A1-F6EECF244321}">
                <p14:modId xmlns:p14="http://schemas.microsoft.com/office/powerpoint/2010/main" val="2032924264"/>
              </p:ext>
            </p:extLst>
          </p:nvPr>
        </p:nvGraphicFramePr>
        <p:xfrm>
          <a:off x="1519641" y="837012"/>
          <a:ext cx="10162137" cy="5624837"/>
        </p:xfrm>
        <a:graphic>
          <a:graphicData uri="http://schemas.openxmlformats.org/drawingml/2006/chart">
            <c:chart xmlns:c="http://schemas.openxmlformats.org/drawingml/2006/chart" xmlns:r="http://schemas.openxmlformats.org/officeDocument/2006/relationships" r:id="rId2"/>
          </a:graphicData>
        </a:graphic>
      </p:graphicFrame>
      <p:sp>
        <p:nvSpPr>
          <p:cNvPr id="2661382" name="Text Box 6"/>
          <p:cNvSpPr txBox="1">
            <a:spLocks noChangeArrowheads="1"/>
          </p:cNvSpPr>
          <p:nvPr/>
        </p:nvSpPr>
        <p:spPr bwMode="auto">
          <a:xfrm>
            <a:off x="131582" y="1200304"/>
            <a:ext cx="1309654" cy="46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216000" anchor="b">
            <a:spAutoFit/>
          </a:bodyPr>
          <a:lstStyle/>
          <a:p>
            <a:pPr eaLnBrk="0" hangingPunct="0"/>
            <a:r>
              <a:rPr lang="hu-HU" altLang="en-US" sz="1600" dirty="0" err="1">
                <a:latin typeface="Times New Roman" charset="0"/>
                <a:ea typeface="Times New Roman" charset="0"/>
                <a:cs typeface="Times New Roman" charset="0"/>
              </a:rPr>
              <a:t>prevalencia</a:t>
            </a:r>
            <a:r>
              <a:rPr lang="en-GB" altLang="en-US" sz="1600" dirty="0">
                <a:latin typeface="Times New Roman" charset="0"/>
                <a:ea typeface="Times New Roman" charset="0"/>
                <a:cs typeface="Times New Roman" charset="0"/>
              </a:rPr>
              <a:t> (%)</a:t>
            </a:r>
          </a:p>
        </p:txBody>
      </p:sp>
      <p:sp>
        <p:nvSpPr>
          <p:cNvPr id="2661390" name="Line 6"/>
          <p:cNvSpPr>
            <a:spLocks noChangeShapeType="1"/>
          </p:cNvSpPr>
          <p:nvPr/>
        </p:nvSpPr>
        <p:spPr bwMode="auto">
          <a:xfrm flipV="1">
            <a:off x="6791509" y="1460784"/>
            <a:ext cx="2992439" cy="1736725"/>
          </a:xfrm>
          <a:prstGeom prst="line">
            <a:avLst/>
          </a:prstGeom>
          <a:noFill/>
          <a:ln w="635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661380" name="Rectangle 4"/>
          <p:cNvSpPr>
            <a:spLocks noChangeArrowheads="1"/>
          </p:cNvSpPr>
          <p:nvPr/>
        </p:nvSpPr>
        <p:spPr bwMode="auto">
          <a:xfrm>
            <a:off x="2258210" y="965540"/>
            <a:ext cx="8685001" cy="355276"/>
          </a:xfrm>
          <a:prstGeom prst="rect">
            <a:avLst/>
          </a:prstGeom>
          <a:solidFill>
            <a:schemeClr val="bg1"/>
          </a:solidFill>
          <a:ln>
            <a:noFill/>
          </a:ln>
          <a:effectLst/>
          <a:extLst/>
        </p:spPr>
        <p:txBody>
          <a:bodyPr wrap="square" lIns="108000" tIns="0" rIns="0" bIns="108000" anchor="b">
            <a:spAutoFit/>
          </a:bodyPr>
          <a:lstStyle/>
          <a:p>
            <a:pPr eaLnBrk="0" hangingPunct="0"/>
            <a:r>
              <a:rPr lang="en-US" altLang="en-US" sz="1600" dirty="0">
                <a:latin typeface="Times New Roman" charset="0"/>
                <a:ea typeface="Times New Roman" charset="0"/>
                <a:cs typeface="Times New Roman" charset="0"/>
                <a:sym typeface="Symbol" charset="2"/>
              </a:rPr>
              <a:t>(US</a:t>
            </a:r>
            <a:r>
              <a:rPr lang="hu-HU" altLang="en-US" sz="1600" dirty="0">
                <a:latin typeface="Times New Roman" charset="0"/>
                <a:ea typeface="Times New Roman" charset="0"/>
                <a:cs typeface="Times New Roman" charset="0"/>
                <a:sym typeface="Symbol" charset="2"/>
              </a:rPr>
              <a:t>A</a:t>
            </a:r>
            <a:r>
              <a:rPr lang="en-US" altLang="en-US" sz="1600" dirty="0">
                <a:latin typeface="Times New Roman" charset="0"/>
                <a:ea typeface="Times New Roman" charset="0"/>
                <a:cs typeface="Times New Roman" charset="0"/>
                <a:sym typeface="Symbol" charset="2"/>
              </a:rPr>
              <a:t>, </a:t>
            </a:r>
            <a:r>
              <a:rPr lang="hu-HU" altLang="en-US" sz="1600" dirty="0">
                <a:latin typeface="Times New Roman" charset="0"/>
                <a:ea typeface="Times New Roman" charset="0"/>
                <a:cs typeface="Times New Roman" charset="0"/>
                <a:sym typeface="Symbol" charset="2"/>
              </a:rPr>
              <a:t>C</a:t>
            </a:r>
            <a:r>
              <a:rPr lang="en-US" altLang="en-US" sz="1600" dirty="0" err="1">
                <a:latin typeface="Times New Roman" charset="0"/>
                <a:ea typeface="Times New Roman" charset="0"/>
                <a:cs typeface="Times New Roman" charset="0"/>
                <a:sym typeface="Symbol" charset="2"/>
              </a:rPr>
              <a:t>anada</a:t>
            </a:r>
            <a:r>
              <a:rPr lang="en-US" altLang="en-US" sz="1600" dirty="0">
                <a:latin typeface="Times New Roman" charset="0"/>
                <a:ea typeface="Times New Roman" charset="0"/>
                <a:cs typeface="Times New Roman" charset="0"/>
                <a:sym typeface="Symbol" charset="2"/>
              </a:rPr>
              <a:t>, Spain, </a:t>
            </a:r>
            <a:r>
              <a:rPr lang="hu-HU" altLang="en-US" sz="1600" dirty="0">
                <a:latin typeface="Times New Roman" charset="0"/>
                <a:ea typeface="Times New Roman" charset="0"/>
                <a:cs typeface="Times New Roman" charset="0"/>
                <a:sym typeface="Symbol" charset="2"/>
              </a:rPr>
              <a:t>United </a:t>
            </a:r>
            <a:r>
              <a:rPr lang="hu-HU" altLang="en-US" sz="1600" dirty="0" err="1">
                <a:latin typeface="Times New Roman" charset="0"/>
                <a:ea typeface="Times New Roman" charset="0"/>
                <a:cs typeface="Times New Roman" charset="0"/>
                <a:sym typeface="Symbol" charset="2"/>
              </a:rPr>
              <a:t>Kingdom</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Germany</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Greece</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Italy</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Sweden</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Australia</a:t>
            </a:r>
            <a:r>
              <a:rPr lang="hu-HU" altLang="en-US" sz="1600" dirty="0">
                <a:latin typeface="Times New Roman" charset="0"/>
                <a:ea typeface="Times New Roman" charset="0"/>
                <a:cs typeface="Times New Roman" charset="0"/>
                <a:sym typeface="Symbol" charset="2"/>
              </a:rPr>
              <a:t>, </a:t>
            </a:r>
            <a:r>
              <a:rPr lang="hu-HU" altLang="en-US" sz="1600" dirty="0" err="1">
                <a:latin typeface="Times New Roman" charset="0"/>
                <a:ea typeface="Times New Roman" charset="0"/>
                <a:cs typeface="Times New Roman" charset="0"/>
                <a:sym typeface="Symbol" charset="2"/>
              </a:rPr>
              <a:t>Japan</a:t>
            </a:r>
            <a:r>
              <a:rPr lang="en-US" altLang="en-US" sz="1600" dirty="0">
                <a:latin typeface="Times New Roman" charset="0"/>
                <a:ea typeface="Times New Roman" charset="0"/>
                <a:cs typeface="Times New Roman" charset="0"/>
                <a:sym typeface="Symbol" charset="2"/>
              </a:rPr>
              <a:t>)</a:t>
            </a:r>
          </a:p>
        </p:txBody>
      </p:sp>
    </p:spTree>
    <p:extLst>
      <p:ext uri="{BB962C8B-B14F-4D97-AF65-F5344CB8AC3E}">
        <p14:creationId xmlns:p14="http://schemas.microsoft.com/office/powerpoint/2010/main" val="87176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1" y="4763"/>
            <a:ext cx="9180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2331</TotalTime>
  <Words>1743</Words>
  <Application>Microsoft Office PowerPoint</Application>
  <PresentationFormat>Szélesvásznú</PresentationFormat>
  <Paragraphs>345</Paragraphs>
  <Slides>57</Slides>
  <Notes>15</Notes>
  <HiddenSlides>0</HiddenSlides>
  <MMClips>0</MMClips>
  <ScaleCrop>false</ScaleCrop>
  <HeadingPairs>
    <vt:vector size="6" baseType="variant">
      <vt:variant>
        <vt:lpstr>Használt betűtípusok</vt:lpstr>
      </vt:variant>
      <vt:variant>
        <vt:i4>14</vt:i4>
      </vt:variant>
      <vt:variant>
        <vt:lpstr>Téma</vt:lpstr>
      </vt:variant>
      <vt:variant>
        <vt:i4>1</vt:i4>
      </vt:variant>
      <vt:variant>
        <vt:lpstr>Diacímek</vt:lpstr>
      </vt:variant>
      <vt:variant>
        <vt:i4>57</vt:i4>
      </vt:variant>
    </vt:vector>
  </HeadingPairs>
  <TitlesOfParts>
    <vt:vector size="72" baseType="lpstr">
      <vt:lpstr>ＭＳ Ｐゴシック</vt:lpstr>
      <vt:lpstr>Aharoni</vt:lpstr>
      <vt:lpstr>Arial</vt:lpstr>
      <vt:lpstr>Arial Narrow</vt:lpstr>
      <vt:lpstr>Calibri</vt:lpstr>
      <vt:lpstr>Calibri Light</vt:lpstr>
      <vt:lpstr>Caslon540HBT-Normal</vt:lpstr>
      <vt:lpstr>Century Gothic</vt:lpstr>
      <vt:lpstr>msgothic</vt:lpstr>
      <vt:lpstr>Symbol</vt:lpstr>
      <vt:lpstr>Tahoma</vt:lpstr>
      <vt:lpstr>Times</vt:lpstr>
      <vt:lpstr>Times New Roman</vt:lpstr>
      <vt:lpstr>Verdana</vt:lpstr>
      <vt:lpstr>Retrospect</vt:lpstr>
      <vt:lpstr>A vérnyomás – amit érdemes róla tudni  (már orvostanhallgatóként is)</vt:lpstr>
      <vt:lpstr>Első 10 halálok: 1900 vs. 2010</vt:lpstr>
      <vt:lpstr>Kardiovaszkuláris halálozás</vt:lpstr>
      <vt:lpstr>Gregory A et al. Demographic and Epidemiologic Drivers of Global Cardiovascular Mortality N Engl J Med 2015; 372:1333-1341.</vt:lpstr>
      <vt:lpstr>PowerPoint-bemutató</vt:lpstr>
      <vt:lpstr>PowerPoint-bemutató</vt:lpstr>
      <vt:lpstr>PowerPoint-bemutató</vt:lpstr>
      <vt:lpstr>PowerPoint-bemutató</vt:lpstr>
      <vt:lpstr>PowerPoint-bemutató</vt:lpstr>
      <vt:lpstr>PowerPoint-bemutató</vt:lpstr>
      <vt:lpstr>A hypertonia definíciója</vt:lpstr>
      <vt:lpstr>PowerPoint-bemutató</vt:lpstr>
      <vt:lpstr>PowerPoint-bemutató</vt:lpstr>
      <vt:lpstr>PowerPoint-bemutató</vt:lpstr>
      <vt:lpstr>PowerPoint-bemutató</vt:lpstr>
      <vt:lpstr>PowerPoint-bemutató</vt:lpstr>
      <vt:lpstr>PowerPoint-bemutató</vt:lpstr>
      <vt:lpstr>PowerPoint-bemutató</vt:lpstr>
      <vt:lpstr>A vérnyomás mérése</vt:lpstr>
      <vt:lpstr>Hogyan mérhetünk vérnyomást a gyakorlatban?</vt:lpstr>
      <vt:lpstr> A vérnyomásmérés helyes módja </vt:lpstr>
      <vt:lpstr> A vérnyomásmérés helyes módja </vt:lpstr>
      <vt:lpstr> A vérnyomásmérés helyes módja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Speciális magasvérnyomás formák</vt:lpstr>
      <vt:lpstr>Hypertonia - klasszifikáció</vt:lpstr>
      <vt:lpstr>Szekunder hypertoniák</vt:lpstr>
      <vt:lpstr>Obstruktív alvási apnoe szindróma</vt:lpstr>
      <vt:lpstr>Rizikó faktorok</vt:lpstr>
      <vt:lpstr>PowerPoint-bemutató</vt:lpstr>
      <vt:lpstr>Apnoe keringési paraméterekre gyakorolt hatása</vt:lpstr>
      <vt:lpstr>Apnoe keringési paraméterekre gyakorolt hatása</vt:lpstr>
      <vt:lpstr>Apnoe keringési paraméterekre gyakorolt hatása</vt:lpstr>
      <vt:lpstr>PowerPoint-bemutató</vt:lpstr>
      <vt:lpstr>Renovaszkuláris betegség etiológiája</vt:lpstr>
      <vt:lpstr>PowerPoint-bemutató</vt:lpstr>
      <vt:lpstr>A renovaszkuláris hypertonia pathomechanizmusa</vt:lpstr>
      <vt:lpstr>PowerPoint-bemutató</vt:lpstr>
      <vt:lpstr>PowerPoint-bemutató</vt:lpstr>
      <vt:lpstr>PowerPoint-bemutató</vt:lpstr>
      <vt:lpstr>A vese szerepe  a fokozott szimpatikus aktivitásban</vt:lpstr>
      <vt:lpstr>PowerPoint-bemutató</vt:lpstr>
      <vt:lpstr>Összefoglalás</vt:lpstr>
      <vt:lpstr>Köszönöm megtisztelő figyelmüket!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HYPERTONIA ÉS A SZÍV –  HYPERTENZÍV SZÍVKÁROSODÁS </dc:title>
  <dc:creator>Járai Zoltán</dc:creator>
  <cp:lastModifiedBy>Gergely Cséplő</cp:lastModifiedBy>
  <cp:revision>158</cp:revision>
  <dcterms:created xsi:type="dcterms:W3CDTF">2017-12-22T21:56:16Z</dcterms:created>
  <dcterms:modified xsi:type="dcterms:W3CDTF">2019-03-22T15:24:00Z</dcterms:modified>
</cp:coreProperties>
</file>