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2" r:id="rId3"/>
    <p:sldId id="276" r:id="rId4"/>
    <p:sldId id="277" r:id="rId5"/>
    <p:sldId id="279" r:id="rId6"/>
    <p:sldId id="273" r:id="rId7"/>
    <p:sldId id="280" r:id="rId8"/>
    <p:sldId id="281" r:id="rId9"/>
    <p:sldId id="274" r:id="rId10"/>
    <p:sldId id="282" r:id="rId11"/>
    <p:sldId id="283" r:id="rId12"/>
    <p:sldId id="275" r:id="rId13"/>
    <p:sldId id="284" r:id="rId14"/>
    <p:sldId id="285" r:id="rId15"/>
    <p:sldId id="286" r:id="rId16"/>
    <p:sldId id="28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2018.05.11.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967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2018.05.11.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412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2018.05.11.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128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2018.05.11.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482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2018.05.11.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2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2018.05.11.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040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2018.05.11.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305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2018.05.11.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638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2018.05.11.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93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2018.05.11.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419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2018.05.11.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099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7582-8838-4FE1-959A-0087BAB183A5}" type="datetimeFigureOut">
              <a:rPr lang="hu-HU" smtClean="0"/>
              <a:t>2018.05.11.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65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1D96310A-2B24-490E-B739-C6092B0EFD63}"/>
              </a:ext>
            </a:extLst>
          </p:cNvPr>
          <p:cNvSpPr txBox="1"/>
          <p:nvPr/>
        </p:nvSpPr>
        <p:spPr>
          <a:xfrm>
            <a:off x="2258559" y="874455"/>
            <a:ext cx="43007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400" b="1" dirty="0"/>
              <a:t>Endokrin szervek.</a:t>
            </a:r>
          </a:p>
          <a:p>
            <a:pPr algn="ctr"/>
            <a:r>
              <a:rPr lang="hu-HU" sz="4400" b="1" dirty="0"/>
              <a:t>Placenta.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DFCF1C90-6ACB-43D6-AA9F-6F80174DE93C}"/>
              </a:ext>
            </a:extLst>
          </p:cNvPr>
          <p:cNvSpPr txBox="1"/>
          <p:nvPr/>
        </p:nvSpPr>
        <p:spPr>
          <a:xfrm>
            <a:off x="1662339" y="3429000"/>
            <a:ext cx="54931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/>
              <a:t>Gyógyszerésztudományi Kar</a:t>
            </a:r>
          </a:p>
          <a:p>
            <a:pPr algn="ctr"/>
            <a:endParaRPr lang="hu-HU" sz="2800" dirty="0"/>
          </a:p>
          <a:p>
            <a:pPr algn="ctr"/>
            <a:r>
              <a:rPr lang="hu-HU" sz="2800" dirty="0"/>
              <a:t>Szövettani gyakorlat VII.</a:t>
            </a:r>
          </a:p>
          <a:p>
            <a:pPr algn="ctr"/>
            <a:endParaRPr lang="hu-HU" sz="2800" dirty="0"/>
          </a:p>
          <a:p>
            <a:pPr algn="ctr"/>
            <a:r>
              <a:rPr lang="hu-HU" sz="2400" b="1" dirty="0"/>
              <a:t>Anatómiai, Szövet- és Fejlődéstani Intézet</a:t>
            </a:r>
          </a:p>
          <a:p>
            <a:pPr algn="ctr"/>
            <a:r>
              <a:rPr lang="hu-HU" sz="2400" b="1" dirty="0"/>
              <a:t>2018.</a:t>
            </a:r>
          </a:p>
        </p:txBody>
      </p:sp>
    </p:spTree>
    <p:extLst>
      <p:ext uri="{BB962C8B-B14F-4D97-AF65-F5344CB8AC3E}">
        <p14:creationId xmlns:p14="http://schemas.microsoft.com/office/powerpoint/2010/main" val="1071569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BE7BDCF1-2F15-4235-9319-3A36CB019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t="321" r="28354"/>
          <a:stretch/>
        </p:blipFill>
        <p:spPr>
          <a:xfrm>
            <a:off x="243633" y="619940"/>
            <a:ext cx="6610173" cy="592964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988DF131-DFFA-44CD-97C0-C44B3E6BB395}"/>
              </a:ext>
            </a:extLst>
          </p:cNvPr>
          <p:cNvSpPr txBox="1"/>
          <p:nvPr/>
        </p:nvSpPr>
        <p:spPr>
          <a:xfrm>
            <a:off x="92280" y="109057"/>
            <a:ext cx="204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32. Mellékvese (HE)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01EDC549-2A0E-4AC7-AC59-ACFA7790074E}"/>
              </a:ext>
            </a:extLst>
          </p:cNvPr>
          <p:cNvSpPr txBox="1"/>
          <p:nvPr/>
        </p:nvSpPr>
        <p:spPr>
          <a:xfrm>
            <a:off x="7256477" y="1661020"/>
            <a:ext cx="1232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mellékvese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BF4427DB-57CB-46DD-8F1E-AF361520F9A2}"/>
              </a:ext>
            </a:extLst>
          </p:cNvPr>
          <p:cNvSpPr txBox="1"/>
          <p:nvPr/>
        </p:nvSpPr>
        <p:spPr>
          <a:xfrm>
            <a:off x="7382312" y="3639904"/>
            <a:ext cx="1221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capsula</a:t>
            </a:r>
            <a:endParaRPr lang="hu-HU" dirty="0"/>
          </a:p>
          <a:p>
            <a:r>
              <a:rPr lang="hu-HU" dirty="0" err="1"/>
              <a:t>adiposa</a:t>
            </a:r>
            <a:endParaRPr lang="hu-HU" dirty="0"/>
          </a:p>
          <a:p>
            <a:r>
              <a:rPr lang="hu-HU" dirty="0" err="1"/>
              <a:t>renis</a:t>
            </a:r>
            <a:endParaRPr lang="hu-HU" dirty="0"/>
          </a:p>
          <a:p>
            <a:r>
              <a:rPr lang="hu-HU" dirty="0"/>
              <a:t>(zsírszövet)</a:t>
            </a: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xmlns="" id="{9CDC7D94-1C23-46F5-8ADD-E5986ACCFF9F}"/>
              </a:ext>
            </a:extLst>
          </p:cNvPr>
          <p:cNvCxnSpPr>
            <a:cxnSpLocks/>
          </p:cNvCxnSpPr>
          <p:nvPr/>
        </p:nvCxnSpPr>
        <p:spPr>
          <a:xfrm flipH="1">
            <a:off x="5680746" y="1871715"/>
            <a:ext cx="1610684" cy="44450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xmlns="" id="{50EF367C-55CB-4811-ABFA-97C91D8BDF24}"/>
              </a:ext>
            </a:extLst>
          </p:cNvPr>
          <p:cNvCxnSpPr>
            <a:cxnSpLocks/>
          </p:cNvCxnSpPr>
          <p:nvPr/>
        </p:nvCxnSpPr>
        <p:spPr>
          <a:xfrm flipH="1">
            <a:off x="3112316" y="1883922"/>
            <a:ext cx="4179115" cy="3795425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xmlns="" id="{75CE9F41-7A04-49A8-A01D-3D5900E77223}"/>
              </a:ext>
            </a:extLst>
          </p:cNvPr>
          <p:cNvCxnSpPr>
            <a:cxnSpLocks/>
          </p:cNvCxnSpPr>
          <p:nvPr/>
        </p:nvCxnSpPr>
        <p:spPr>
          <a:xfrm flipH="1" flipV="1">
            <a:off x="2424418" y="3429000"/>
            <a:ext cx="4957894" cy="668270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035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1AD2C41-FF9C-4231-8D43-8D109D259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 t="4389" r="36583" b="2566"/>
          <a:stretch/>
        </p:blipFill>
        <p:spPr>
          <a:xfrm>
            <a:off x="4488111" y="162261"/>
            <a:ext cx="4538444" cy="660659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EAA74AF6-37EA-4402-9791-359A29876E37}"/>
              </a:ext>
            </a:extLst>
          </p:cNvPr>
          <p:cNvSpPr txBox="1"/>
          <p:nvPr/>
        </p:nvSpPr>
        <p:spPr>
          <a:xfrm>
            <a:off x="92280" y="109057"/>
            <a:ext cx="204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32. Mellékvese (HE)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DEC8D7A9-70F8-4A4B-8F55-EBD17804A606}"/>
              </a:ext>
            </a:extLst>
          </p:cNvPr>
          <p:cNvSpPr txBox="1"/>
          <p:nvPr/>
        </p:nvSpPr>
        <p:spPr>
          <a:xfrm>
            <a:off x="3947243" y="59561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tok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D4CDBA20-FDED-4B40-901D-0DD623A720DE}"/>
              </a:ext>
            </a:extLst>
          </p:cNvPr>
          <p:cNvSpPr txBox="1"/>
          <p:nvPr/>
        </p:nvSpPr>
        <p:spPr>
          <a:xfrm>
            <a:off x="2593924" y="1367405"/>
            <a:ext cx="183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zona</a:t>
            </a:r>
            <a:r>
              <a:rPr lang="hu-HU" dirty="0"/>
              <a:t> </a:t>
            </a:r>
            <a:r>
              <a:rPr lang="hu-HU" dirty="0" err="1"/>
              <a:t>glomerulosa</a:t>
            </a:r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E810D205-1A37-4D73-83FD-98F9E50E2A28}"/>
              </a:ext>
            </a:extLst>
          </p:cNvPr>
          <p:cNvSpPr txBox="1"/>
          <p:nvPr/>
        </p:nvSpPr>
        <p:spPr>
          <a:xfrm>
            <a:off x="2771664" y="2659093"/>
            <a:ext cx="166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zona</a:t>
            </a:r>
            <a:r>
              <a:rPr lang="hu-HU" dirty="0"/>
              <a:t> </a:t>
            </a:r>
            <a:r>
              <a:rPr lang="hu-HU" dirty="0" err="1"/>
              <a:t>fasciculata</a:t>
            </a: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0F61197D-163A-4FD4-A8D5-25D554E8C817}"/>
              </a:ext>
            </a:extLst>
          </p:cNvPr>
          <p:cNvSpPr txBox="1"/>
          <p:nvPr/>
        </p:nvSpPr>
        <p:spPr>
          <a:xfrm>
            <a:off x="2827384" y="4387442"/>
            <a:ext cx="160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zona</a:t>
            </a:r>
            <a:r>
              <a:rPr lang="hu-HU" dirty="0"/>
              <a:t> </a:t>
            </a:r>
            <a:r>
              <a:rPr lang="hu-HU" dirty="0" err="1"/>
              <a:t>reticularis</a:t>
            </a: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539ABD90-24B8-45CB-9685-DCCB41A3366F}"/>
              </a:ext>
            </a:extLst>
          </p:cNvPr>
          <p:cNvSpPr txBox="1"/>
          <p:nvPr/>
        </p:nvSpPr>
        <p:spPr>
          <a:xfrm>
            <a:off x="2616301" y="5813571"/>
            <a:ext cx="181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chromaffin</a:t>
            </a:r>
            <a:r>
              <a:rPr lang="hu-HU" dirty="0"/>
              <a:t> sejtek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12DC0FA0-9C72-4C96-A32A-21597F66A848}"/>
              </a:ext>
            </a:extLst>
          </p:cNvPr>
          <p:cNvSpPr txBox="1"/>
          <p:nvPr/>
        </p:nvSpPr>
        <p:spPr>
          <a:xfrm>
            <a:off x="1397947" y="2991956"/>
            <a:ext cx="756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kéreg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CB5BB1F8-A86D-4E10-AD15-B6EAE26D3A40}"/>
              </a:ext>
            </a:extLst>
          </p:cNvPr>
          <p:cNvSpPr txBox="1"/>
          <p:nvPr/>
        </p:nvSpPr>
        <p:spPr>
          <a:xfrm>
            <a:off x="1645774" y="5890514"/>
            <a:ext cx="61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velő</a:t>
            </a:r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xmlns="" id="{C72B3C66-7270-4EF0-BCAA-56E84F28983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432632" y="5998237"/>
            <a:ext cx="862220" cy="184666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al oldali kapcsos zárójel 13">
            <a:extLst>
              <a:ext uri="{FF2B5EF4-FFF2-40B4-BE49-F238E27FC236}">
                <a16:creationId xmlns:a16="http://schemas.microsoft.com/office/drawing/2014/main" xmlns="" id="{EA813161-FD56-4AF0-83FC-875648041A27}"/>
              </a:ext>
            </a:extLst>
          </p:cNvPr>
          <p:cNvSpPr/>
          <p:nvPr/>
        </p:nvSpPr>
        <p:spPr>
          <a:xfrm>
            <a:off x="2382473" y="1048624"/>
            <a:ext cx="333712" cy="4286774"/>
          </a:xfrm>
          <a:prstGeom prst="leftBrace">
            <a:avLst/>
          </a:prstGeom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Bal oldali kapcsos zárójel 14">
            <a:extLst>
              <a:ext uri="{FF2B5EF4-FFF2-40B4-BE49-F238E27FC236}">
                <a16:creationId xmlns:a16="http://schemas.microsoft.com/office/drawing/2014/main" xmlns="" id="{958ED4BF-CC74-4CCD-AC62-FD7D43FA088E}"/>
              </a:ext>
            </a:extLst>
          </p:cNvPr>
          <p:cNvSpPr/>
          <p:nvPr/>
        </p:nvSpPr>
        <p:spPr>
          <a:xfrm>
            <a:off x="2382473" y="5419504"/>
            <a:ext cx="333712" cy="1342131"/>
          </a:xfrm>
          <a:prstGeom prst="leftBrace">
            <a:avLst/>
          </a:prstGeom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3711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BA12E6BF-AF31-4004-B801-2E1DC1792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05" y="2290195"/>
            <a:ext cx="3202743" cy="446899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3D9E3B31-FB92-445D-9EC1-EBEF02A24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" y="1044565"/>
            <a:ext cx="5684441" cy="336113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70F7DE45-6873-48CA-A49F-DBE34311FDA9}"/>
              </a:ext>
            </a:extLst>
          </p:cNvPr>
          <p:cNvSpPr txBox="1"/>
          <p:nvPr/>
        </p:nvSpPr>
        <p:spPr>
          <a:xfrm>
            <a:off x="3946796" y="142613"/>
            <a:ext cx="1250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Placenta</a:t>
            </a:r>
          </a:p>
        </p:txBody>
      </p:sp>
    </p:spTree>
    <p:extLst>
      <p:ext uri="{BB962C8B-B14F-4D97-AF65-F5344CB8AC3E}">
        <p14:creationId xmlns:p14="http://schemas.microsoft.com/office/powerpoint/2010/main" val="3053985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E0BE2DF0-2BAA-473D-B386-17C8C0CB9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7" t="10324" r="35091" b="5593"/>
          <a:stretch/>
        </p:blipFill>
        <p:spPr>
          <a:xfrm>
            <a:off x="3624043" y="293723"/>
            <a:ext cx="5519957" cy="645378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2CD9951E-9C4E-4C50-9C80-873E40BE0A18}"/>
              </a:ext>
            </a:extLst>
          </p:cNvPr>
          <p:cNvSpPr txBox="1"/>
          <p:nvPr/>
        </p:nvSpPr>
        <p:spPr>
          <a:xfrm>
            <a:off x="92280" y="109057"/>
            <a:ext cx="17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32. Placenta (HE)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513687B5-4488-48A7-84EE-371CAB414892}"/>
              </a:ext>
            </a:extLst>
          </p:cNvPr>
          <p:cNvSpPr txBox="1"/>
          <p:nvPr/>
        </p:nvSpPr>
        <p:spPr>
          <a:xfrm>
            <a:off x="606762" y="1468073"/>
            <a:ext cx="142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magzati oldal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53DDEA53-571D-42C8-8139-663539F7E5F6}"/>
              </a:ext>
            </a:extLst>
          </p:cNvPr>
          <p:cNvSpPr txBox="1"/>
          <p:nvPr/>
        </p:nvSpPr>
        <p:spPr>
          <a:xfrm>
            <a:off x="844198" y="5660471"/>
            <a:ext cx="119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anyai oldal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xmlns="" id="{D44E62B7-BE41-42EB-B570-74BFD2D7F047}"/>
              </a:ext>
            </a:extLst>
          </p:cNvPr>
          <p:cNvCxnSpPr>
            <a:cxnSpLocks/>
          </p:cNvCxnSpPr>
          <p:nvPr/>
        </p:nvCxnSpPr>
        <p:spPr>
          <a:xfrm flipV="1">
            <a:off x="2066936" y="1375794"/>
            <a:ext cx="1959780" cy="276945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xmlns="" id="{5351B6B7-2FDB-44A7-9B79-4A7071B7636F}"/>
              </a:ext>
            </a:extLst>
          </p:cNvPr>
          <p:cNvCxnSpPr>
            <a:cxnSpLocks/>
          </p:cNvCxnSpPr>
          <p:nvPr/>
        </p:nvCxnSpPr>
        <p:spPr>
          <a:xfrm>
            <a:off x="2066936" y="5855087"/>
            <a:ext cx="2043670" cy="109485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578FE9F3-159C-4A06-BE2D-ABAC3D89AEFA}"/>
              </a:ext>
            </a:extLst>
          </p:cNvPr>
          <p:cNvSpPr txBox="1"/>
          <p:nvPr/>
        </p:nvSpPr>
        <p:spPr>
          <a:xfrm>
            <a:off x="382790" y="3429000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chorionbolyhok</a:t>
            </a:r>
            <a:endParaRPr lang="hu-HU" dirty="0"/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xmlns="" id="{E5374E29-FCEF-4B70-A7CF-F39D86880D3A}"/>
              </a:ext>
            </a:extLst>
          </p:cNvPr>
          <p:cNvCxnSpPr>
            <a:cxnSpLocks/>
          </p:cNvCxnSpPr>
          <p:nvPr/>
        </p:nvCxnSpPr>
        <p:spPr>
          <a:xfrm flipV="1">
            <a:off x="2034204" y="3514878"/>
            <a:ext cx="1992512" cy="9878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930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009306D1-4E62-4043-B637-2728AEE807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6" t="1402" r="2551"/>
          <a:stretch/>
        </p:blipFill>
        <p:spPr>
          <a:xfrm>
            <a:off x="92280" y="478389"/>
            <a:ext cx="4286774" cy="288970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0C75C03F-EDA6-4D12-B537-BB5BF61E82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3" r="8285"/>
          <a:stretch/>
        </p:blipFill>
        <p:spPr>
          <a:xfrm>
            <a:off x="4261607" y="3429000"/>
            <a:ext cx="4773336" cy="330005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6D5DEAAF-5DAE-4E41-93CA-C2B76C7BED14}"/>
              </a:ext>
            </a:extLst>
          </p:cNvPr>
          <p:cNvSpPr txBox="1"/>
          <p:nvPr/>
        </p:nvSpPr>
        <p:spPr>
          <a:xfrm>
            <a:off x="92280" y="109057"/>
            <a:ext cx="17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32. Placenta (HE)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F76D09C6-1807-49A8-9B48-9FE28E1E400D}"/>
              </a:ext>
            </a:extLst>
          </p:cNvPr>
          <p:cNvSpPr txBox="1"/>
          <p:nvPr/>
        </p:nvSpPr>
        <p:spPr>
          <a:xfrm>
            <a:off x="5168542" y="1731116"/>
            <a:ext cx="59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erek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7248281F-3467-4C42-877C-22728D2AB1A2}"/>
              </a:ext>
            </a:extLst>
          </p:cNvPr>
          <p:cNvSpPr txBox="1"/>
          <p:nvPr/>
        </p:nvSpPr>
        <p:spPr>
          <a:xfrm>
            <a:off x="1871806" y="5234731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chorionbolyhok</a:t>
            </a: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94EB0C1D-8A65-4637-AFE4-C3B6828CB78F}"/>
              </a:ext>
            </a:extLst>
          </p:cNvPr>
          <p:cNvSpPr txBox="1"/>
          <p:nvPr/>
        </p:nvSpPr>
        <p:spPr>
          <a:xfrm>
            <a:off x="5645792" y="478389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→ magzati oldal</a:t>
            </a:r>
            <a:endParaRPr lang="hu-HU" sz="2400" dirty="0"/>
          </a:p>
        </p:txBody>
      </p: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xmlns="" id="{72C16372-7FE9-4C12-95AA-C5EC08835919}"/>
              </a:ext>
            </a:extLst>
          </p:cNvPr>
          <p:cNvCxnSpPr>
            <a:cxnSpLocks/>
          </p:cNvCxnSpPr>
          <p:nvPr/>
        </p:nvCxnSpPr>
        <p:spPr>
          <a:xfrm flipH="1">
            <a:off x="2910980" y="1944933"/>
            <a:ext cx="2223056" cy="395595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xmlns="" id="{8A6CE9FB-3261-42B9-BD80-DF08876249E7}"/>
              </a:ext>
            </a:extLst>
          </p:cNvPr>
          <p:cNvCxnSpPr>
            <a:cxnSpLocks/>
          </p:cNvCxnSpPr>
          <p:nvPr/>
        </p:nvCxnSpPr>
        <p:spPr>
          <a:xfrm flipH="1">
            <a:off x="3875714" y="1956173"/>
            <a:ext cx="1223816" cy="805804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xmlns="" id="{99B1FADA-F1B5-4E57-87F9-537DF8ED3ECA}"/>
              </a:ext>
            </a:extLst>
          </p:cNvPr>
          <p:cNvCxnSpPr>
            <a:cxnSpLocks/>
          </p:cNvCxnSpPr>
          <p:nvPr/>
        </p:nvCxnSpPr>
        <p:spPr>
          <a:xfrm flipV="1">
            <a:off x="3461304" y="3897925"/>
            <a:ext cx="1353977" cy="154222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xmlns="" id="{E6491464-7CBB-4E7B-AC03-DF2A945AFE1D}"/>
              </a:ext>
            </a:extLst>
          </p:cNvPr>
          <p:cNvCxnSpPr>
            <a:cxnSpLocks/>
          </p:cNvCxnSpPr>
          <p:nvPr/>
        </p:nvCxnSpPr>
        <p:spPr>
          <a:xfrm>
            <a:off x="3444604" y="5419397"/>
            <a:ext cx="1228064" cy="81664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258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52D20CAE-6719-4000-AD39-B600E7CB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5" t="22490" r="20614" b="8567"/>
          <a:stretch/>
        </p:blipFill>
        <p:spPr>
          <a:xfrm>
            <a:off x="2080468" y="478389"/>
            <a:ext cx="6971252" cy="632622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9C1F9926-8B65-4BCB-9DF6-E9EC6CE6247E}"/>
              </a:ext>
            </a:extLst>
          </p:cNvPr>
          <p:cNvSpPr txBox="1"/>
          <p:nvPr/>
        </p:nvSpPr>
        <p:spPr>
          <a:xfrm>
            <a:off x="92280" y="109057"/>
            <a:ext cx="17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32. Placenta (HE)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BD7A6337-31A6-4F60-AEAE-1C9761932198}"/>
              </a:ext>
            </a:extLst>
          </p:cNvPr>
          <p:cNvSpPr txBox="1"/>
          <p:nvPr/>
        </p:nvSpPr>
        <p:spPr>
          <a:xfrm>
            <a:off x="184558" y="1661020"/>
            <a:ext cx="1644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chorionboholy</a:t>
            </a:r>
            <a:endParaRPr lang="hu-HU" dirty="0"/>
          </a:p>
          <a:p>
            <a:r>
              <a:rPr lang="hu-HU" dirty="0"/>
              <a:t>magzati </a:t>
            </a:r>
            <a:r>
              <a:rPr lang="hu-HU" dirty="0" err="1"/>
              <a:t>erekkel</a:t>
            </a:r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02FF6523-2787-4BA3-8346-85CD250FB4F3}"/>
              </a:ext>
            </a:extLst>
          </p:cNvPr>
          <p:cNvSpPr txBox="1"/>
          <p:nvPr/>
        </p:nvSpPr>
        <p:spPr>
          <a:xfrm>
            <a:off x="184558" y="4495743"/>
            <a:ext cx="1643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intervillosus</a:t>
            </a:r>
            <a:r>
              <a:rPr lang="hu-HU" dirty="0"/>
              <a:t> tér</a:t>
            </a:r>
          </a:p>
          <a:p>
            <a:r>
              <a:rPr lang="hu-HU" dirty="0"/>
              <a:t>anyai vérrel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xmlns="" id="{CFB7A6FE-D4AE-450A-A508-04F142CBDC38}"/>
              </a:ext>
            </a:extLst>
          </p:cNvPr>
          <p:cNvCxnSpPr>
            <a:cxnSpLocks/>
          </p:cNvCxnSpPr>
          <p:nvPr/>
        </p:nvCxnSpPr>
        <p:spPr>
          <a:xfrm flipV="1">
            <a:off x="1814798" y="1719743"/>
            <a:ext cx="1171683" cy="251616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xmlns="" id="{233936C5-3F8C-4D6E-AC1A-2C23C2F6F634}"/>
              </a:ext>
            </a:extLst>
          </p:cNvPr>
          <p:cNvCxnSpPr>
            <a:cxnSpLocks/>
          </p:cNvCxnSpPr>
          <p:nvPr/>
        </p:nvCxnSpPr>
        <p:spPr>
          <a:xfrm flipV="1">
            <a:off x="1647948" y="4018327"/>
            <a:ext cx="1195920" cy="880575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360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259DFC87-F877-40F9-BB95-C67B1DE17F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7" r="16600"/>
          <a:stretch/>
        </p:blipFill>
        <p:spPr>
          <a:xfrm>
            <a:off x="1204291" y="1003358"/>
            <a:ext cx="6735417" cy="554844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C5B2E3C0-C254-4778-AE97-DE42DE080E0C}"/>
              </a:ext>
            </a:extLst>
          </p:cNvPr>
          <p:cNvSpPr txBox="1"/>
          <p:nvPr/>
        </p:nvSpPr>
        <p:spPr>
          <a:xfrm>
            <a:off x="92280" y="109057"/>
            <a:ext cx="17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32. Placenta (HE)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B18B01E6-FD4F-477D-86FF-DD9DD07199E2}"/>
              </a:ext>
            </a:extLst>
          </p:cNvPr>
          <p:cNvSpPr txBox="1"/>
          <p:nvPr/>
        </p:nvSpPr>
        <p:spPr>
          <a:xfrm>
            <a:off x="5729682" y="247556"/>
            <a:ext cx="1870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→ anyai oldal</a:t>
            </a:r>
            <a:endParaRPr lang="hu-HU" sz="2400" dirty="0"/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xmlns="" id="{45E44EB4-D2C1-4147-85AD-41F0F3EF9881}"/>
              </a:ext>
            </a:extLst>
          </p:cNvPr>
          <p:cNvCxnSpPr>
            <a:cxnSpLocks/>
          </p:cNvCxnSpPr>
          <p:nvPr/>
        </p:nvCxnSpPr>
        <p:spPr>
          <a:xfrm flipH="1">
            <a:off x="7939708" y="5352176"/>
            <a:ext cx="973122" cy="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02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xmlns="" id="{6D2DC419-87DC-40BD-9F06-8453500EC6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09" y="666180"/>
            <a:ext cx="6870583" cy="602657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67A10AEC-8AAC-46A8-A720-B43A5014136E}"/>
              </a:ext>
            </a:extLst>
          </p:cNvPr>
          <p:cNvSpPr txBox="1"/>
          <p:nvPr/>
        </p:nvSpPr>
        <p:spPr>
          <a:xfrm>
            <a:off x="3769023" y="67112"/>
            <a:ext cx="1605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Hypophysis</a:t>
            </a:r>
            <a:endParaRPr lang="hu-HU" sz="24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45FF4233-D1B5-437C-A1E5-2671E6ED5052}"/>
              </a:ext>
            </a:extLst>
          </p:cNvPr>
          <p:cNvSpPr txBox="1"/>
          <p:nvPr/>
        </p:nvSpPr>
        <p:spPr>
          <a:xfrm>
            <a:off x="1635853" y="2139192"/>
            <a:ext cx="17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rgbClr val="FF0000"/>
                </a:solidFill>
              </a:rPr>
              <a:t>Adenohypohysis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89D550D1-116D-4727-B5C5-8CABED0710A5}"/>
              </a:ext>
            </a:extLst>
          </p:cNvPr>
          <p:cNvSpPr txBox="1"/>
          <p:nvPr/>
        </p:nvSpPr>
        <p:spPr>
          <a:xfrm>
            <a:off x="5374975" y="2139192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rgbClr val="FF0000"/>
                </a:solidFill>
              </a:rPr>
              <a:t>Neurohypohysis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9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6776392F-A26B-4488-89A5-39548A7DC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r="14163"/>
          <a:stretch/>
        </p:blipFill>
        <p:spPr>
          <a:xfrm>
            <a:off x="187807" y="949270"/>
            <a:ext cx="6951223" cy="491600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F1C3380F-9FD4-438D-919D-892EF3A6A81F}"/>
              </a:ext>
            </a:extLst>
          </p:cNvPr>
          <p:cNvSpPr txBox="1"/>
          <p:nvPr/>
        </p:nvSpPr>
        <p:spPr>
          <a:xfrm>
            <a:off x="92280" y="109057"/>
            <a:ext cx="508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105. </a:t>
            </a:r>
            <a:r>
              <a:rPr lang="hu-HU" dirty="0" err="1"/>
              <a:t>Hypophysis</a:t>
            </a:r>
            <a:r>
              <a:rPr lang="hu-HU" dirty="0"/>
              <a:t> (Gömöri </a:t>
            </a:r>
            <a:r>
              <a:rPr lang="hu-HU" dirty="0" err="1"/>
              <a:t>krómhematoxilin-phloxin</a:t>
            </a:r>
            <a:r>
              <a:rPr lang="hu-HU" dirty="0"/>
              <a:t>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056AD454-5FC2-42CD-AE96-C45D324E201B}"/>
              </a:ext>
            </a:extLst>
          </p:cNvPr>
          <p:cNvSpPr txBox="1"/>
          <p:nvPr/>
        </p:nvSpPr>
        <p:spPr>
          <a:xfrm>
            <a:off x="7139030" y="2265028"/>
            <a:ext cx="181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adenohypophysis</a:t>
            </a:r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F3186E87-318D-4E3C-B681-4C3FA7A2A8ED}"/>
              </a:ext>
            </a:extLst>
          </p:cNvPr>
          <p:cNvSpPr txBox="1"/>
          <p:nvPr/>
        </p:nvSpPr>
        <p:spPr>
          <a:xfrm>
            <a:off x="7230208" y="4508867"/>
            <a:ext cx="166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pars </a:t>
            </a:r>
            <a:r>
              <a:rPr lang="hu-HU" dirty="0" err="1"/>
              <a:t>intermedia</a:t>
            </a:r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D8BE26F7-ABE7-4D49-9F3A-CCC5F56AE761}"/>
              </a:ext>
            </a:extLst>
          </p:cNvPr>
          <p:cNvSpPr txBox="1"/>
          <p:nvPr/>
        </p:nvSpPr>
        <p:spPr>
          <a:xfrm>
            <a:off x="3593283" y="6227428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neurohypophysis</a:t>
            </a:r>
            <a:endParaRPr lang="hu-HU" dirty="0"/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xmlns="" id="{0D2DA5E0-08F4-40FA-A413-F2A9F0F13D9D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5528346" y="2449694"/>
            <a:ext cx="1610684" cy="44450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xmlns="" id="{27D68389-5AA0-4057-BD6A-980EEE91D6EA}"/>
              </a:ext>
            </a:extLst>
          </p:cNvPr>
          <p:cNvCxnSpPr>
            <a:cxnSpLocks/>
          </p:cNvCxnSpPr>
          <p:nvPr/>
        </p:nvCxnSpPr>
        <p:spPr>
          <a:xfrm flipH="1" flipV="1">
            <a:off x="3347207" y="4508867"/>
            <a:ext cx="1051418" cy="179556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xmlns="" id="{E73051BC-4AEE-4AD2-AF5F-B565D3C97461}"/>
              </a:ext>
            </a:extLst>
          </p:cNvPr>
          <p:cNvCxnSpPr>
            <a:cxnSpLocks/>
          </p:cNvCxnSpPr>
          <p:nvPr/>
        </p:nvCxnSpPr>
        <p:spPr>
          <a:xfrm flipH="1" flipV="1">
            <a:off x="3942826" y="4051173"/>
            <a:ext cx="3348604" cy="64236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022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xmlns="" id="{D5DA9F9B-5716-44D9-A557-DD9B853A2D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4" t="20492" r="36463" b="12209"/>
          <a:stretch/>
        </p:blipFill>
        <p:spPr>
          <a:xfrm>
            <a:off x="2013357" y="893797"/>
            <a:ext cx="5452845" cy="507040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AC3DF4FD-F41C-4281-9486-DCC1807720C7}"/>
              </a:ext>
            </a:extLst>
          </p:cNvPr>
          <p:cNvSpPr txBox="1"/>
          <p:nvPr/>
        </p:nvSpPr>
        <p:spPr>
          <a:xfrm>
            <a:off x="92280" y="109057"/>
            <a:ext cx="501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105. </a:t>
            </a:r>
            <a:r>
              <a:rPr lang="hu-HU" dirty="0" err="1"/>
              <a:t>Hypophysis</a:t>
            </a:r>
            <a:r>
              <a:rPr lang="hu-HU" dirty="0"/>
              <a:t> (Gömöri </a:t>
            </a:r>
            <a:r>
              <a:rPr lang="hu-HU" dirty="0" err="1"/>
              <a:t>krómhematoxilin-phloxin</a:t>
            </a:r>
            <a:r>
              <a:rPr lang="hu-HU" dirty="0"/>
              <a:t>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B473773F-0416-4A0C-870E-939EE7437125}"/>
              </a:ext>
            </a:extLst>
          </p:cNvPr>
          <p:cNvSpPr txBox="1"/>
          <p:nvPr/>
        </p:nvSpPr>
        <p:spPr>
          <a:xfrm>
            <a:off x="5637403" y="334266"/>
            <a:ext cx="273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Adenohypophysis</a:t>
            </a:r>
            <a:endParaRPr lang="hu-HU" sz="240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78248BF6-A09E-4988-AF2D-555F7F2D1D92}"/>
              </a:ext>
            </a:extLst>
          </p:cNvPr>
          <p:cNvSpPr txBox="1"/>
          <p:nvPr/>
        </p:nvSpPr>
        <p:spPr>
          <a:xfrm>
            <a:off x="276836" y="3634711"/>
            <a:ext cx="1396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chromophob</a:t>
            </a:r>
            <a:endParaRPr lang="hu-HU" dirty="0"/>
          </a:p>
          <a:p>
            <a:r>
              <a:rPr lang="hu-HU" dirty="0"/>
              <a:t>sejtek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7AAE3DA6-5810-413D-8B18-6C0A9095346E}"/>
              </a:ext>
            </a:extLst>
          </p:cNvPr>
          <p:cNvSpPr txBox="1"/>
          <p:nvPr/>
        </p:nvSpPr>
        <p:spPr>
          <a:xfrm>
            <a:off x="4412609" y="6102612"/>
            <a:ext cx="1039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acidophil</a:t>
            </a:r>
            <a:endParaRPr lang="hu-HU" dirty="0"/>
          </a:p>
          <a:p>
            <a:r>
              <a:rPr lang="hu-HU" dirty="0"/>
              <a:t>sejtek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CE118369-024D-4414-A1D7-8095212ACFAB}"/>
              </a:ext>
            </a:extLst>
          </p:cNvPr>
          <p:cNvSpPr txBox="1"/>
          <p:nvPr/>
        </p:nvSpPr>
        <p:spPr>
          <a:xfrm>
            <a:off x="7781895" y="1987993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basophil</a:t>
            </a:r>
            <a:endParaRPr lang="hu-HU" dirty="0"/>
          </a:p>
          <a:p>
            <a:r>
              <a:rPr lang="hu-HU" dirty="0"/>
              <a:t>sejtek</a:t>
            </a:r>
          </a:p>
        </p:txBody>
      </p: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xmlns="" id="{5EB23896-0B90-4C3C-A0EC-A8D3F899C496}"/>
              </a:ext>
            </a:extLst>
          </p:cNvPr>
          <p:cNvCxnSpPr>
            <a:cxnSpLocks/>
          </p:cNvCxnSpPr>
          <p:nvPr/>
        </p:nvCxnSpPr>
        <p:spPr>
          <a:xfrm flipH="1" flipV="1">
            <a:off x="4932142" y="1211339"/>
            <a:ext cx="2849753" cy="978477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xmlns="" id="{91CA1AC2-7972-4B0B-B439-0C601C40F969}"/>
              </a:ext>
            </a:extLst>
          </p:cNvPr>
          <p:cNvCxnSpPr>
            <a:cxnSpLocks/>
          </p:cNvCxnSpPr>
          <p:nvPr/>
        </p:nvCxnSpPr>
        <p:spPr>
          <a:xfrm flipH="1">
            <a:off x="4135772" y="2189816"/>
            <a:ext cx="3646123" cy="101477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xmlns="" id="{A0E66B9B-54BA-4DEE-B48F-49AB1FC91196}"/>
              </a:ext>
            </a:extLst>
          </p:cNvPr>
          <p:cNvCxnSpPr>
            <a:cxnSpLocks/>
          </p:cNvCxnSpPr>
          <p:nvPr/>
        </p:nvCxnSpPr>
        <p:spPr>
          <a:xfrm>
            <a:off x="1680593" y="3956532"/>
            <a:ext cx="1280721" cy="858749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xmlns="" id="{198FB2FE-1874-4B4C-9A4C-1CC9B0C2F544}"/>
              </a:ext>
            </a:extLst>
          </p:cNvPr>
          <p:cNvCxnSpPr>
            <a:cxnSpLocks/>
          </p:cNvCxnSpPr>
          <p:nvPr/>
        </p:nvCxnSpPr>
        <p:spPr>
          <a:xfrm flipV="1">
            <a:off x="1680593" y="2978092"/>
            <a:ext cx="1935062" cy="99521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xmlns="" id="{60EF3B35-38AE-4219-A0CF-0181FC8E00BA}"/>
              </a:ext>
            </a:extLst>
          </p:cNvPr>
          <p:cNvCxnSpPr>
            <a:cxnSpLocks/>
          </p:cNvCxnSpPr>
          <p:nvPr/>
        </p:nvCxnSpPr>
        <p:spPr>
          <a:xfrm flipV="1">
            <a:off x="1672859" y="3634711"/>
            <a:ext cx="952895" cy="323914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xmlns="" id="{A9E79922-63C3-489E-8159-5CF798753FE0}"/>
              </a:ext>
            </a:extLst>
          </p:cNvPr>
          <p:cNvCxnSpPr>
            <a:cxnSpLocks/>
          </p:cNvCxnSpPr>
          <p:nvPr/>
        </p:nvCxnSpPr>
        <p:spPr>
          <a:xfrm flipV="1">
            <a:off x="4739779" y="4362144"/>
            <a:ext cx="1107348" cy="1775526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xmlns="" id="{15FEECE8-0BD3-47A6-89C9-E5165CBDE0F4}"/>
              </a:ext>
            </a:extLst>
          </p:cNvPr>
          <p:cNvCxnSpPr>
            <a:cxnSpLocks/>
          </p:cNvCxnSpPr>
          <p:nvPr/>
        </p:nvCxnSpPr>
        <p:spPr>
          <a:xfrm flipH="1" flipV="1">
            <a:off x="4311941" y="5368954"/>
            <a:ext cx="427838" cy="788403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05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0252FC86-97E1-48B3-A424-6652D9E5CD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1"/>
          <a:stretch/>
        </p:blipFill>
        <p:spPr>
          <a:xfrm>
            <a:off x="2244893" y="1324127"/>
            <a:ext cx="6680993" cy="505548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5B94B401-932F-4F54-92D8-630D72620345}"/>
              </a:ext>
            </a:extLst>
          </p:cNvPr>
          <p:cNvSpPr txBox="1"/>
          <p:nvPr/>
        </p:nvSpPr>
        <p:spPr>
          <a:xfrm>
            <a:off x="92280" y="109057"/>
            <a:ext cx="501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105. </a:t>
            </a:r>
            <a:r>
              <a:rPr lang="hu-HU" dirty="0" err="1"/>
              <a:t>Hypophysis</a:t>
            </a:r>
            <a:r>
              <a:rPr lang="hu-HU" dirty="0"/>
              <a:t> (Gömöri </a:t>
            </a:r>
            <a:r>
              <a:rPr lang="hu-HU" dirty="0" err="1"/>
              <a:t>krómhematoxilin-phloxin</a:t>
            </a:r>
            <a:r>
              <a:rPr lang="hu-HU" dirty="0"/>
              <a:t>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700F4A4F-72CC-4CC3-B851-53DC473A9C00}"/>
              </a:ext>
            </a:extLst>
          </p:cNvPr>
          <p:cNvSpPr txBox="1"/>
          <p:nvPr/>
        </p:nvSpPr>
        <p:spPr>
          <a:xfrm>
            <a:off x="5645792" y="478389"/>
            <a:ext cx="2696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Neurohypophysis</a:t>
            </a:r>
            <a:endParaRPr lang="hu-HU" sz="24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D8B8036B-3A25-4BE0-97B2-4CCED3B1D2EB}"/>
              </a:ext>
            </a:extLst>
          </p:cNvPr>
          <p:cNvSpPr txBox="1"/>
          <p:nvPr/>
        </p:nvSpPr>
        <p:spPr>
          <a:xfrm>
            <a:off x="293615" y="4060271"/>
            <a:ext cx="1690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neuroszekréciós</a:t>
            </a:r>
            <a:endParaRPr lang="hu-HU" dirty="0"/>
          </a:p>
          <a:p>
            <a:r>
              <a:rPr lang="hu-HU" dirty="0" err="1"/>
              <a:t>granulumok</a:t>
            </a:r>
            <a:endParaRPr lang="hu-HU" dirty="0"/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xmlns="" id="{FCBAE912-8F2D-48EF-BD54-9A3F69ED4D39}"/>
              </a:ext>
            </a:extLst>
          </p:cNvPr>
          <p:cNvCxnSpPr>
            <a:cxnSpLocks/>
          </p:cNvCxnSpPr>
          <p:nvPr/>
        </p:nvCxnSpPr>
        <p:spPr>
          <a:xfrm>
            <a:off x="1643356" y="4484348"/>
            <a:ext cx="1880020" cy="146375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xmlns="" id="{9B8959DF-3019-4AF9-8048-B7D4AD6F6A96}"/>
              </a:ext>
            </a:extLst>
          </p:cNvPr>
          <p:cNvCxnSpPr>
            <a:cxnSpLocks/>
          </p:cNvCxnSpPr>
          <p:nvPr/>
        </p:nvCxnSpPr>
        <p:spPr>
          <a:xfrm>
            <a:off x="1702964" y="4484348"/>
            <a:ext cx="2281807" cy="532269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975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76E9B5F8-A15B-4C77-B4EE-664C2A596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" y="1026743"/>
            <a:ext cx="5092118" cy="532672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C1F0AD0B-982D-4552-88CB-77BEE985AF12}"/>
              </a:ext>
            </a:extLst>
          </p:cNvPr>
          <p:cNvSpPr txBox="1"/>
          <p:nvPr/>
        </p:nvSpPr>
        <p:spPr>
          <a:xfrm>
            <a:off x="2670065" y="201336"/>
            <a:ext cx="4401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Pajzsmirigy – </a:t>
            </a:r>
            <a:r>
              <a:rPr lang="hu-HU" sz="2400" dirty="0" err="1"/>
              <a:t>Glandula</a:t>
            </a:r>
            <a:r>
              <a:rPr lang="hu-HU" sz="2400" dirty="0"/>
              <a:t> </a:t>
            </a:r>
            <a:r>
              <a:rPr lang="hu-HU" sz="2400" dirty="0" err="1"/>
              <a:t>thyreoidea</a:t>
            </a:r>
            <a:endParaRPr lang="hu-HU" sz="24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496C222A-98ED-4289-83D6-203F6F00656F}"/>
              </a:ext>
            </a:extLst>
          </p:cNvPr>
          <p:cNvSpPr txBox="1"/>
          <p:nvPr/>
        </p:nvSpPr>
        <p:spPr>
          <a:xfrm>
            <a:off x="6031684" y="2583808"/>
            <a:ext cx="23962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Termelt hormonok:</a:t>
            </a:r>
          </a:p>
          <a:p>
            <a:endParaRPr lang="hu-HU" dirty="0"/>
          </a:p>
          <a:p>
            <a:r>
              <a:rPr lang="hu-HU" dirty="0"/>
              <a:t>	- </a:t>
            </a:r>
            <a:r>
              <a:rPr lang="hu-HU" dirty="0" err="1"/>
              <a:t>trijód-tironin</a:t>
            </a:r>
            <a:r>
              <a:rPr lang="hu-HU" dirty="0"/>
              <a:t> (T3)</a:t>
            </a:r>
          </a:p>
          <a:p>
            <a:endParaRPr lang="hu-HU" dirty="0"/>
          </a:p>
          <a:p>
            <a:r>
              <a:rPr lang="hu-HU" dirty="0"/>
              <a:t>	- </a:t>
            </a:r>
            <a:r>
              <a:rPr lang="hu-HU" dirty="0" err="1"/>
              <a:t>tiroxin</a:t>
            </a:r>
            <a:r>
              <a:rPr lang="hu-HU" dirty="0"/>
              <a:t> (T4)</a:t>
            </a:r>
          </a:p>
        </p:txBody>
      </p:sp>
    </p:spTree>
    <p:extLst>
      <p:ext uri="{BB962C8B-B14F-4D97-AF65-F5344CB8AC3E}">
        <p14:creationId xmlns:p14="http://schemas.microsoft.com/office/powerpoint/2010/main" val="1879371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C7038612-1A02-490D-80D9-6214995C1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5" t="16726" r="33944" b="15866"/>
          <a:stretch/>
        </p:blipFill>
        <p:spPr>
          <a:xfrm>
            <a:off x="2374082" y="409311"/>
            <a:ext cx="6191078" cy="622414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45BA1D75-0E4D-43AD-8690-4ABEE45D1684}"/>
              </a:ext>
            </a:extLst>
          </p:cNvPr>
          <p:cNvSpPr txBox="1"/>
          <p:nvPr/>
        </p:nvSpPr>
        <p:spPr>
          <a:xfrm>
            <a:off x="92280" y="109057"/>
            <a:ext cx="21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102. Pajzsmirigy (HE)</a:t>
            </a:r>
          </a:p>
        </p:txBody>
      </p:sp>
    </p:spTree>
    <p:extLst>
      <p:ext uri="{BB962C8B-B14F-4D97-AF65-F5344CB8AC3E}">
        <p14:creationId xmlns:p14="http://schemas.microsoft.com/office/powerpoint/2010/main" val="3804484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CC4EBC19-6292-45C4-8BE8-C3B48D329F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5188" r="36238"/>
          <a:stretch/>
        </p:blipFill>
        <p:spPr>
          <a:xfrm>
            <a:off x="209725" y="570451"/>
            <a:ext cx="4678350" cy="400154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DB87A743-C62C-46DF-830D-AA80145E67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r="35091"/>
          <a:stretch/>
        </p:blipFill>
        <p:spPr>
          <a:xfrm>
            <a:off x="5230920" y="3036815"/>
            <a:ext cx="3770467" cy="373886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5768D08F-5195-4802-A3BD-C6C23A340008}"/>
              </a:ext>
            </a:extLst>
          </p:cNvPr>
          <p:cNvSpPr txBox="1"/>
          <p:nvPr/>
        </p:nvSpPr>
        <p:spPr>
          <a:xfrm>
            <a:off x="92280" y="109057"/>
            <a:ext cx="21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102. Pajzsmirigy (HE)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D0214C1B-5E59-4BDC-979D-D1F2FF3B7845}"/>
              </a:ext>
            </a:extLst>
          </p:cNvPr>
          <p:cNvSpPr txBox="1"/>
          <p:nvPr/>
        </p:nvSpPr>
        <p:spPr>
          <a:xfrm>
            <a:off x="6652470" y="2021747"/>
            <a:ext cx="1431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folliculushám</a:t>
            </a: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E0C9B390-7CAA-434C-BE86-34FE5E9C1852}"/>
              </a:ext>
            </a:extLst>
          </p:cNvPr>
          <p:cNvSpPr txBox="1"/>
          <p:nvPr/>
        </p:nvSpPr>
        <p:spPr>
          <a:xfrm>
            <a:off x="3817247" y="5927415"/>
            <a:ext cx="80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kolloid</a:t>
            </a: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xmlns="" id="{0A79556F-48F1-4362-8FF5-4D9C602B6062}"/>
              </a:ext>
            </a:extLst>
          </p:cNvPr>
          <p:cNvCxnSpPr>
            <a:cxnSpLocks/>
          </p:cNvCxnSpPr>
          <p:nvPr/>
        </p:nvCxnSpPr>
        <p:spPr>
          <a:xfrm flipV="1">
            <a:off x="4572000" y="4018327"/>
            <a:ext cx="1560352" cy="198819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xmlns="" id="{6503E7ED-A32C-4944-93EE-EECC4CE4D3F2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323592" y="2391079"/>
            <a:ext cx="44748" cy="186353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xmlns="" id="{6C704A5B-D2E5-4F69-8D1D-DFAC1B208E26}"/>
              </a:ext>
            </a:extLst>
          </p:cNvPr>
          <p:cNvCxnSpPr>
            <a:cxnSpLocks/>
          </p:cNvCxnSpPr>
          <p:nvPr/>
        </p:nvCxnSpPr>
        <p:spPr>
          <a:xfrm>
            <a:off x="4888075" y="3672980"/>
            <a:ext cx="342845" cy="3201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309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FCFC1E22-336E-43A7-921E-7D53AADD1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8" y="79123"/>
            <a:ext cx="2639960" cy="672485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84E36DDF-53BE-4324-88CE-A84E72A14A97}"/>
              </a:ext>
            </a:extLst>
          </p:cNvPr>
          <p:cNvSpPr txBox="1"/>
          <p:nvPr/>
        </p:nvSpPr>
        <p:spPr>
          <a:xfrm>
            <a:off x="3651577" y="251670"/>
            <a:ext cx="4597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Mellékvese – </a:t>
            </a:r>
            <a:r>
              <a:rPr lang="hu-HU" sz="2400" dirty="0" err="1"/>
              <a:t>Glandula</a:t>
            </a:r>
            <a:r>
              <a:rPr lang="hu-HU" sz="2400" dirty="0"/>
              <a:t> </a:t>
            </a:r>
            <a:r>
              <a:rPr lang="hu-HU" sz="2400" dirty="0" err="1"/>
              <a:t>suprarenalis</a:t>
            </a:r>
            <a:endParaRPr lang="hu-HU" sz="24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25DB3F76-DE7A-4602-A3A7-D8EFDF5497EF}"/>
              </a:ext>
            </a:extLst>
          </p:cNvPr>
          <p:cNvSpPr txBox="1"/>
          <p:nvPr/>
        </p:nvSpPr>
        <p:spPr>
          <a:xfrm>
            <a:off x="3389153" y="1778466"/>
            <a:ext cx="525361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Termelt hormonok:</a:t>
            </a:r>
          </a:p>
          <a:p>
            <a:endParaRPr lang="hu-HU" dirty="0"/>
          </a:p>
          <a:p>
            <a:r>
              <a:rPr lang="hu-HU" dirty="0"/>
              <a:t>	Mellékvesekéreg</a:t>
            </a:r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 b="1" dirty="0" err="1"/>
              <a:t>zona</a:t>
            </a:r>
            <a:r>
              <a:rPr lang="hu-HU" b="1" dirty="0"/>
              <a:t> </a:t>
            </a:r>
            <a:r>
              <a:rPr lang="hu-HU" b="1" dirty="0" err="1"/>
              <a:t>glomerulosa</a:t>
            </a:r>
            <a:r>
              <a:rPr lang="hu-HU" b="1" dirty="0"/>
              <a:t>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dirty="0" err="1"/>
              <a:t>mineralokortikoidok</a:t>
            </a:r>
            <a:endParaRPr lang="hu-HU" dirty="0"/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 b="1" dirty="0" err="1"/>
              <a:t>zona</a:t>
            </a:r>
            <a:r>
              <a:rPr lang="hu-HU" b="1" dirty="0"/>
              <a:t> </a:t>
            </a:r>
            <a:r>
              <a:rPr lang="hu-HU" b="1" dirty="0" err="1"/>
              <a:t>fasciculata</a:t>
            </a:r>
            <a:r>
              <a:rPr lang="hu-HU" b="1" dirty="0"/>
              <a:t>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dirty="0" err="1"/>
              <a:t>glukokortikoidok</a:t>
            </a:r>
            <a:endParaRPr lang="hu-HU" dirty="0"/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 b="1" dirty="0" err="1"/>
              <a:t>zona</a:t>
            </a:r>
            <a:r>
              <a:rPr lang="hu-HU" b="1" dirty="0"/>
              <a:t> </a:t>
            </a:r>
            <a:r>
              <a:rPr lang="hu-HU" b="1" dirty="0" err="1"/>
              <a:t>reticularis</a:t>
            </a:r>
            <a:r>
              <a:rPr lang="hu-HU" b="1" dirty="0"/>
              <a:t>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dirty="0"/>
              <a:t>nemi hormonok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	Mellékvesevelő</a:t>
            </a:r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 b="1" dirty="0" err="1"/>
              <a:t>chromaffin</a:t>
            </a:r>
            <a:r>
              <a:rPr lang="hu-HU" b="1" dirty="0"/>
              <a:t> sejtek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dirty="0"/>
              <a:t>adrenalin, </a:t>
            </a:r>
            <a:r>
              <a:rPr lang="hu-HU" dirty="0" err="1"/>
              <a:t>noradrenalin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27100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973</TotalTime>
  <Words>162</Words>
  <Application>Microsoft Office PowerPoint</Application>
  <PresentationFormat>Diavetítés a képernyőre (4:3 oldalarány)</PresentationFormat>
  <Paragraphs>82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Ruttkay</dc:creator>
  <cp:lastModifiedBy>Kocsis</cp:lastModifiedBy>
  <cp:revision>59</cp:revision>
  <dcterms:created xsi:type="dcterms:W3CDTF">2018-01-30T07:42:18Z</dcterms:created>
  <dcterms:modified xsi:type="dcterms:W3CDTF">2018-05-11T19:45:22Z</dcterms:modified>
</cp:coreProperties>
</file>